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0"/>
  </p:handoutMasterIdLst>
  <p:sldIdLst>
    <p:sldId id="261" r:id="rId2"/>
    <p:sldId id="257" r:id="rId3"/>
    <p:sldId id="258" r:id="rId4"/>
    <p:sldId id="259" r:id="rId5"/>
    <p:sldId id="263" r:id="rId6"/>
    <p:sldId id="262" r:id="rId7"/>
    <p:sldId id="256" r:id="rId8"/>
    <p:sldId id="260"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5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4" y="0"/>
            <a:ext cx="2971800" cy="458788"/>
          </a:xfrm>
          <a:prstGeom prst="rect">
            <a:avLst/>
          </a:prstGeom>
        </p:spPr>
        <p:txBody>
          <a:bodyPr vert="horz" lIns="91440" tIns="45720" rIns="91440" bIns="45720" rtlCol="0"/>
          <a:lstStyle>
            <a:lvl1pPr algn="r">
              <a:defRPr sz="1200"/>
            </a:lvl1pPr>
          </a:lstStyle>
          <a:p>
            <a:fld id="{2C26B0F0-E753-4EF4-B932-9F9B83E55AC1}" type="datetimeFigureOut">
              <a:rPr lang="en-GB" smtClean="0"/>
              <a:t>15/11/2019</a:t>
            </a:fld>
            <a:endParaRPr lang="en-GB"/>
          </a:p>
        </p:txBody>
      </p:sp>
      <p:sp>
        <p:nvSpPr>
          <p:cNvPr id="4" name="Footer Placeholder 3"/>
          <p:cNvSpPr>
            <a:spLocks noGrp="1"/>
          </p:cNvSpPr>
          <p:nvPr>
            <p:ph type="ftr" sz="quarter" idx="2"/>
          </p:nvPr>
        </p:nvSpPr>
        <p:spPr>
          <a:xfrm>
            <a:off x="0" y="8685214"/>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4" y="8685214"/>
            <a:ext cx="2971800" cy="458787"/>
          </a:xfrm>
          <a:prstGeom prst="rect">
            <a:avLst/>
          </a:prstGeom>
        </p:spPr>
        <p:txBody>
          <a:bodyPr vert="horz" lIns="91440" tIns="45720" rIns="91440" bIns="45720" rtlCol="0" anchor="b"/>
          <a:lstStyle>
            <a:lvl1pPr algn="r">
              <a:defRPr sz="1200"/>
            </a:lvl1pPr>
          </a:lstStyle>
          <a:p>
            <a:fld id="{D13A6173-15B5-480D-94DF-9E4C342065F5}" type="slidenum">
              <a:rPr lang="en-GB" smtClean="0"/>
              <a:t>‹#›</a:t>
            </a:fld>
            <a:endParaRPr lang="en-GB"/>
          </a:p>
        </p:txBody>
      </p:sp>
    </p:spTree>
    <p:extLst>
      <p:ext uri="{BB962C8B-B14F-4D97-AF65-F5344CB8AC3E}">
        <p14:creationId xmlns:p14="http://schemas.microsoft.com/office/powerpoint/2010/main" val="233343592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9AB60BF-DACC-418D-909B-1F9488F9080D}" type="datetimeFigureOut">
              <a:rPr lang="en-GB" smtClean="0"/>
              <a:t>15/11/2019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6E6310-FE89-4849-B9AD-136D5A09D106}" type="slidenum">
              <a:rPr lang="en-GB" smtClean="0"/>
              <a:t>‹#›</a:t>
            </a:fld>
            <a:endParaRPr lang="en-GB"/>
          </a:p>
        </p:txBody>
      </p:sp>
    </p:spTree>
    <p:extLst>
      <p:ext uri="{BB962C8B-B14F-4D97-AF65-F5344CB8AC3E}">
        <p14:creationId xmlns:p14="http://schemas.microsoft.com/office/powerpoint/2010/main" val="1447899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9AB60BF-DACC-418D-909B-1F9488F9080D}" type="datetimeFigureOut">
              <a:rPr lang="en-GB" smtClean="0"/>
              <a:t>15/11/2019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6E6310-FE89-4849-B9AD-136D5A09D106}" type="slidenum">
              <a:rPr lang="en-GB" smtClean="0"/>
              <a:t>‹#›</a:t>
            </a:fld>
            <a:endParaRPr lang="en-GB"/>
          </a:p>
        </p:txBody>
      </p:sp>
    </p:spTree>
    <p:extLst>
      <p:ext uri="{BB962C8B-B14F-4D97-AF65-F5344CB8AC3E}">
        <p14:creationId xmlns:p14="http://schemas.microsoft.com/office/powerpoint/2010/main" val="1745324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9AB60BF-DACC-418D-909B-1F9488F9080D}" type="datetimeFigureOut">
              <a:rPr lang="en-GB" smtClean="0"/>
              <a:t>15/11/2019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6E6310-FE89-4849-B9AD-136D5A09D106}" type="slidenum">
              <a:rPr lang="en-GB" smtClean="0"/>
              <a:t>‹#›</a:t>
            </a:fld>
            <a:endParaRPr lang="en-GB"/>
          </a:p>
        </p:txBody>
      </p:sp>
    </p:spTree>
    <p:extLst>
      <p:ext uri="{BB962C8B-B14F-4D97-AF65-F5344CB8AC3E}">
        <p14:creationId xmlns:p14="http://schemas.microsoft.com/office/powerpoint/2010/main" val="799251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9AB60BF-DACC-418D-909B-1F9488F9080D}" type="datetimeFigureOut">
              <a:rPr lang="en-GB" smtClean="0"/>
              <a:t>15/11/2019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6E6310-FE89-4849-B9AD-136D5A09D106}" type="slidenum">
              <a:rPr lang="en-GB" smtClean="0"/>
              <a:t>‹#›</a:t>
            </a:fld>
            <a:endParaRPr lang="en-GB"/>
          </a:p>
        </p:txBody>
      </p:sp>
    </p:spTree>
    <p:extLst>
      <p:ext uri="{BB962C8B-B14F-4D97-AF65-F5344CB8AC3E}">
        <p14:creationId xmlns:p14="http://schemas.microsoft.com/office/powerpoint/2010/main" val="1657339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AB60BF-DACC-418D-909B-1F9488F9080D}" type="datetimeFigureOut">
              <a:rPr lang="en-GB" smtClean="0"/>
              <a:t>15/11/2019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6E6310-FE89-4849-B9AD-136D5A09D106}" type="slidenum">
              <a:rPr lang="en-GB" smtClean="0"/>
              <a:t>‹#›</a:t>
            </a:fld>
            <a:endParaRPr lang="en-GB"/>
          </a:p>
        </p:txBody>
      </p:sp>
    </p:spTree>
    <p:extLst>
      <p:ext uri="{BB962C8B-B14F-4D97-AF65-F5344CB8AC3E}">
        <p14:creationId xmlns:p14="http://schemas.microsoft.com/office/powerpoint/2010/main" val="1965029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9AB60BF-DACC-418D-909B-1F9488F9080D}" type="datetimeFigureOut">
              <a:rPr lang="en-GB" smtClean="0"/>
              <a:t>15/11/2019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B6E6310-FE89-4849-B9AD-136D5A09D106}" type="slidenum">
              <a:rPr lang="en-GB" smtClean="0"/>
              <a:t>‹#›</a:t>
            </a:fld>
            <a:endParaRPr lang="en-GB"/>
          </a:p>
        </p:txBody>
      </p:sp>
    </p:spTree>
    <p:extLst>
      <p:ext uri="{BB962C8B-B14F-4D97-AF65-F5344CB8AC3E}">
        <p14:creationId xmlns:p14="http://schemas.microsoft.com/office/powerpoint/2010/main" val="1178519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9AB60BF-DACC-418D-909B-1F9488F9080D}" type="datetimeFigureOut">
              <a:rPr lang="en-GB" smtClean="0"/>
              <a:t>15/11/2019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B6E6310-FE89-4849-B9AD-136D5A09D106}" type="slidenum">
              <a:rPr lang="en-GB" smtClean="0"/>
              <a:t>‹#›</a:t>
            </a:fld>
            <a:endParaRPr lang="en-GB"/>
          </a:p>
        </p:txBody>
      </p:sp>
    </p:spTree>
    <p:extLst>
      <p:ext uri="{BB962C8B-B14F-4D97-AF65-F5344CB8AC3E}">
        <p14:creationId xmlns:p14="http://schemas.microsoft.com/office/powerpoint/2010/main" val="1353746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9AB60BF-DACC-418D-909B-1F9488F9080D}" type="datetimeFigureOut">
              <a:rPr lang="en-GB" smtClean="0"/>
              <a:t>15/11/2019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B6E6310-FE89-4849-B9AD-136D5A09D106}" type="slidenum">
              <a:rPr lang="en-GB" smtClean="0"/>
              <a:t>‹#›</a:t>
            </a:fld>
            <a:endParaRPr lang="en-GB"/>
          </a:p>
        </p:txBody>
      </p:sp>
    </p:spTree>
    <p:extLst>
      <p:ext uri="{BB962C8B-B14F-4D97-AF65-F5344CB8AC3E}">
        <p14:creationId xmlns:p14="http://schemas.microsoft.com/office/powerpoint/2010/main" val="3561798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AB60BF-DACC-418D-909B-1F9488F9080D}" type="datetimeFigureOut">
              <a:rPr lang="en-GB" smtClean="0"/>
              <a:t>15/11/2019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B6E6310-FE89-4849-B9AD-136D5A09D106}" type="slidenum">
              <a:rPr lang="en-GB" smtClean="0"/>
              <a:t>‹#›</a:t>
            </a:fld>
            <a:endParaRPr lang="en-GB"/>
          </a:p>
        </p:txBody>
      </p:sp>
    </p:spTree>
    <p:extLst>
      <p:ext uri="{BB962C8B-B14F-4D97-AF65-F5344CB8AC3E}">
        <p14:creationId xmlns:p14="http://schemas.microsoft.com/office/powerpoint/2010/main" val="3020293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AB60BF-DACC-418D-909B-1F9488F9080D}" type="datetimeFigureOut">
              <a:rPr lang="en-GB" smtClean="0"/>
              <a:t>15/11/2019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B6E6310-FE89-4849-B9AD-136D5A09D106}" type="slidenum">
              <a:rPr lang="en-GB" smtClean="0"/>
              <a:t>‹#›</a:t>
            </a:fld>
            <a:endParaRPr lang="en-GB"/>
          </a:p>
        </p:txBody>
      </p:sp>
    </p:spTree>
    <p:extLst>
      <p:ext uri="{BB962C8B-B14F-4D97-AF65-F5344CB8AC3E}">
        <p14:creationId xmlns:p14="http://schemas.microsoft.com/office/powerpoint/2010/main" val="851078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AB60BF-DACC-418D-909B-1F9488F9080D}" type="datetimeFigureOut">
              <a:rPr lang="en-GB" smtClean="0"/>
              <a:t>15/11/2019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B6E6310-FE89-4849-B9AD-136D5A09D106}" type="slidenum">
              <a:rPr lang="en-GB" smtClean="0"/>
              <a:t>‹#›</a:t>
            </a:fld>
            <a:endParaRPr lang="en-GB"/>
          </a:p>
        </p:txBody>
      </p:sp>
    </p:spTree>
    <p:extLst>
      <p:ext uri="{BB962C8B-B14F-4D97-AF65-F5344CB8AC3E}">
        <p14:creationId xmlns:p14="http://schemas.microsoft.com/office/powerpoint/2010/main" val="689687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AB60BF-DACC-418D-909B-1F9488F9080D}" type="datetimeFigureOut">
              <a:rPr lang="en-GB" smtClean="0"/>
              <a:t>15/11/2019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6E6310-FE89-4849-B9AD-136D5A09D106}" type="slidenum">
              <a:rPr lang="en-GB" smtClean="0"/>
              <a:t>‹#›</a:t>
            </a:fld>
            <a:endParaRPr lang="en-GB"/>
          </a:p>
        </p:txBody>
      </p:sp>
    </p:spTree>
    <p:extLst>
      <p:ext uri="{BB962C8B-B14F-4D97-AF65-F5344CB8AC3E}">
        <p14:creationId xmlns:p14="http://schemas.microsoft.com/office/powerpoint/2010/main" val="13888281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google.co.uk/url?sa=i&amp;rct=j&amp;q=&amp;esrc=s&amp;source=images&amp;cd=&amp;cad=rja&amp;uact=8&amp;ved=0CAcQjRxqFQoTCNXCgYWZlccCFeKu2woda2gBpQ&amp;url=http://eastiseverywhere.tumblr.com/page/31&amp;ei=DbbDVZWIAuLd7gbr0IWoCg&amp;bvm=bv.99556055,d.ZGU&amp;psig=AFQjCNGMBJvwmKCmgKwrSU0KWG8-KCNoKg&amp;ust=1438975875044339"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6565" t="7302" r="38082"/>
          <a:stretch/>
        </p:blipFill>
        <p:spPr>
          <a:xfrm>
            <a:off x="9174962" y="3718086"/>
            <a:ext cx="2903171" cy="3139914"/>
          </a:xfrm>
          <a:prstGeom prst="rect">
            <a:avLst/>
          </a:prstGeom>
        </p:spPr>
      </p:pic>
      <p:sp>
        <p:nvSpPr>
          <p:cNvPr id="2" name="TextBox 1"/>
          <p:cNvSpPr txBox="1"/>
          <p:nvPr/>
        </p:nvSpPr>
        <p:spPr>
          <a:xfrm>
            <a:off x="275764" y="176913"/>
            <a:ext cx="11624499" cy="1446550"/>
          </a:xfrm>
          <a:prstGeom prst="rect">
            <a:avLst/>
          </a:prstGeom>
          <a:noFill/>
        </p:spPr>
        <p:txBody>
          <a:bodyPr wrap="square" rtlCol="0">
            <a:spAutoFit/>
          </a:bodyPr>
          <a:lstStyle/>
          <a:p>
            <a:pPr algn="ctr"/>
            <a:r>
              <a:rPr lang="en-GB" sz="4400" b="1" dirty="0" smtClean="0">
                <a:solidFill>
                  <a:srgbClr val="7030A0"/>
                </a:solidFill>
                <a:latin typeface="MV Boli" panose="02000500030200090000" pitchFamily="2" charset="0"/>
                <a:cs typeface="MV Boli" panose="02000500030200090000" pitchFamily="2" charset="0"/>
              </a:rPr>
              <a:t>Welcome </a:t>
            </a:r>
            <a:r>
              <a:rPr lang="en-GB" sz="4400" b="1" dirty="0" smtClean="0">
                <a:solidFill>
                  <a:srgbClr val="7030A0"/>
                </a:solidFill>
                <a:latin typeface="MV Boli" panose="02000500030200090000" pitchFamily="2" charset="0"/>
                <a:cs typeface="MV Boli" panose="02000500030200090000" pitchFamily="2" charset="0"/>
              </a:rPr>
              <a:t>to A </a:t>
            </a:r>
            <a:r>
              <a:rPr lang="en-GB" sz="4400" b="1" dirty="0" smtClean="0">
                <a:solidFill>
                  <a:srgbClr val="7030A0"/>
                </a:solidFill>
                <a:latin typeface="MV Boli" panose="02000500030200090000" pitchFamily="2" charset="0"/>
                <a:cs typeface="MV Boli" panose="02000500030200090000" pitchFamily="2" charset="0"/>
              </a:rPr>
              <a:t>Level </a:t>
            </a:r>
            <a:r>
              <a:rPr lang="en-GB" sz="4400" b="1" dirty="0" smtClean="0">
                <a:solidFill>
                  <a:srgbClr val="7030A0"/>
                </a:solidFill>
                <a:latin typeface="MV Boli" panose="02000500030200090000" pitchFamily="2" charset="0"/>
                <a:cs typeface="MV Boli" panose="02000500030200090000" pitchFamily="2" charset="0"/>
              </a:rPr>
              <a:t>History at </a:t>
            </a:r>
          </a:p>
          <a:p>
            <a:pPr algn="ctr"/>
            <a:r>
              <a:rPr lang="en-GB" sz="4400" b="1" dirty="0" smtClean="0">
                <a:solidFill>
                  <a:srgbClr val="7030A0"/>
                </a:solidFill>
                <a:latin typeface="MV Boli" panose="02000500030200090000" pitchFamily="2" charset="0"/>
                <a:cs typeface="MV Boli" panose="02000500030200090000" pitchFamily="2" charset="0"/>
              </a:rPr>
              <a:t>The Ripley Academy</a:t>
            </a:r>
            <a:endParaRPr lang="en-GB" sz="4400" b="1" dirty="0">
              <a:solidFill>
                <a:srgbClr val="7030A0"/>
              </a:solidFill>
              <a:latin typeface="MV Boli" panose="02000500030200090000" pitchFamily="2" charset="0"/>
              <a:cs typeface="MV Boli" panose="02000500030200090000" pitchFamily="2"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9175" y="1879912"/>
            <a:ext cx="3749864" cy="3535954"/>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153546">
            <a:off x="-104343" y="1513547"/>
            <a:ext cx="2460514" cy="3037672"/>
          </a:xfrm>
          <a:prstGeom prst="rect">
            <a:avLst/>
          </a:prstGeom>
        </p:spPr>
      </p:pic>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l="33127" r="31964"/>
          <a:stretch/>
        </p:blipFill>
        <p:spPr>
          <a:xfrm rot="611711">
            <a:off x="2100394" y="2055298"/>
            <a:ext cx="2217452" cy="2642463"/>
          </a:xfrm>
          <a:prstGeom prst="rect">
            <a:avLst/>
          </a:prstGeom>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68906"/>
          <a:stretch/>
        </p:blipFill>
        <p:spPr>
          <a:xfrm rot="21405985">
            <a:off x="354356" y="4021504"/>
            <a:ext cx="2127749" cy="2846665"/>
          </a:xfrm>
          <a:prstGeom prst="rect">
            <a:avLst/>
          </a:prstGeom>
        </p:spPr>
      </p:pic>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l="11267"/>
          <a:stretch/>
        </p:blipFill>
        <p:spPr>
          <a:xfrm rot="20892847">
            <a:off x="2472980" y="4418522"/>
            <a:ext cx="3303469" cy="2786620"/>
          </a:xfrm>
          <a:prstGeom prst="rect">
            <a:avLst/>
          </a:prstGeom>
        </p:spPr>
      </p:pic>
      <p:pic>
        <p:nvPicPr>
          <p:cNvPr id="11" name="Picture 10"/>
          <p:cNvPicPr>
            <a:picLocks noChangeAspect="1"/>
          </p:cNvPicPr>
          <p:nvPr/>
        </p:nvPicPr>
        <p:blipFill rotWithShape="1">
          <a:blip r:embed="rId7" cstate="print">
            <a:extLst>
              <a:ext uri="{28A0092B-C50C-407E-A947-70E740481C1C}">
                <a14:useLocalDpi xmlns:a14="http://schemas.microsoft.com/office/drawing/2010/main" val="0"/>
              </a:ext>
            </a:extLst>
          </a:blip>
          <a:srcRect l="16637" r="14885"/>
          <a:stretch/>
        </p:blipFill>
        <p:spPr>
          <a:xfrm rot="465246">
            <a:off x="9788031" y="1648911"/>
            <a:ext cx="2840182" cy="2333007"/>
          </a:xfrm>
          <a:prstGeom prst="rect">
            <a:avLst/>
          </a:prstGeom>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r="67164"/>
          <a:stretch/>
        </p:blipFill>
        <p:spPr>
          <a:xfrm rot="21023316">
            <a:off x="7457785" y="2081688"/>
            <a:ext cx="2395105" cy="3034330"/>
          </a:xfrm>
          <a:prstGeom prst="rect">
            <a:avLst/>
          </a:prstGeom>
        </p:spPr>
      </p:pic>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81064">
            <a:off x="6121654" y="4426703"/>
            <a:ext cx="2937164" cy="2937164"/>
          </a:xfrm>
          <a:prstGeom prst="rect">
            <a:avLst/>
          </a:prstGeom>
        </p:spPr>
      </p:pic>
    </p:spTree>
    <p:extLst>
      <p:ext uri="{BB962C8B-B14F-4D97-AF65-F5344CB8AC3E}">
        <p14:creationId xmlns:p14="http://schemas.microsoft.com/office/powerpoint/2010/main" val="40615077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7729" y="392808"/>
            <a:ext cx="11217497" cy="1569660"/>
          </a:xfrm>
          <a:prstGeom prst="rect">
            <a:avLst/>
          </a:prstGeom>
          <a:noFill/>
        </p:spPr>
        <p:txBody>
          <a:bodyPr wrap="square" rtlCol="0">
            <a:spAutoFit/>
          </a:bodyPr>
          <a:lstStyle/>
          <a:p>
            <a:r>
              <a:rPr lang="en-GB" sz="2400" dirty="0" smtClean="0">
                <a:solidFill>
                  <a:srgbClr val="7030A0"/>
                </a:solidFill>
                <a:latin typeface="Comic Sans MS" panose="030F0702030302020204" pitchFamily="66" charset="0"/>
              </a:rPr>
              <a:t>One key theme of A Level is </a:t>
            </a:r>
            <a:r>
              <a:rPr lang="en-GB" sz="2400" b="1" dirty="0" smtClean="0">
                <a:solidFill>
                  <a:srgbClr val="7030A0"/>
                </a:solidFill>
                <a:latin typeface="Comic Sans MS" panose="030F0702030302020204" pitchFamily="66" charset="0"/>
              </a:rPr>
              <a:t>racism</a:t>
            </a:r>
          </a:p>
          <a:p>
            <a:endParaRPr lang="en-GB" sz="2400" b="1" dirty="0">
              <a:solidFill>
                <a:srgbClr val="7030A0"/>
              </a:solidFill>
              <a:latin typeface="Comic Sans MS" panose="030F0702030302020204" pitchFamily="66" charset="0"/>
            </a:endParaRPr>
          </a:p>
          <a:p>
            <a:endParaRPr lang="en-GB" sz="2400" b="1" dirty="0" smtClean="0">
              <a:solidFill>
                <a:srgbClr val="7030A0"/>
              </a:solidFill>
              <a:latin typeface="Comic Sans MS" panose="030F0702030302020204" pitchFamily="66" charset="0"/>
            </a:endParaRPr>
          </a:p>
          <a:p>
            <a:r>
              <a:rPr lang="en-GB" sz="2400" b="1" dirty="0" smtClean="0">
                <a:solidFill>
                  <a:srgbClr val="7030A0"/>
                </a:solidFill>
                <a:latin typeface="Comic Sans MS" panose="030F0702030302020204" pitchFamily="66" charset="0"/>
              </a:rPr>
              <a:t>What do we mean by the term ‘racism’? </a:t>
            </a:r>
            <a:endParaRPr lang="en-GB" sz="2400" b="1" dirty="0">
              <a:solidFill>
                <a:srgbClr val="7030A0"/>
              </a:solidFill>
              <a:latin typeface="Comic Sans MS" panose="030F0702030302020204" pitchFamily="66" charset="0"/>
            </a:endParaRPr>
          </a:p>
        </p:txBody>
      </p:sp>
      <p:sp>
        <p:nvSpPr>
          <p:cNvPr id="4" name="Rectangle 3"/>
          <p:cNvSpPr/>
          <p:nvPr/>
        </p:nvSpPr>
        <p:spPr>
          <a:xfrm>
            <a:off x="347729" y="2212017"/>
            <a:ext cx="7230708" cy="2308324"/>
          </a:xfrm>
          <a:prstGeom prst="rect">
            <a:avLst/>
          </a:prstGeom>
        </p:spPr>
        <p:txBody>
          <a:bodyPr wrap="square">
            <a:spAutoFit/>
          </a:bodyPr>
          <a:lstStyle/>
          <a:p>
            <a:pPr>
              <a:lnSpc>
                <a:spcPct val="150000"/>
              </a:lnSpc>
            </a:pPr>
            <a:r>
              <a:rPr lang="en-GB" sz="2400" i="1" dirty="0" smtClean="0">
                <a:solidFill>
                  <a:srgbClr val="7030A0"/>
                </a:solidFill>
                <a:latin typeface="Comic Sans MS" panose="030F0702030302020204" pitchFamily="66" charset="0"/>
              </a:rPr>
              <a:t>The </a:t>
            </a:r>
            <a:r>
              <a:rPr lang="en-GB" sz="2400" i="1" dirty="0">
                <a:solidFill>
                  <a:srgbClr val="7030A0"/>
                </a:solidFill>
                <a:latin typeface="Comic Sans MS" panose="030F0702030302020204" pitchFamily="66" charset="0"/>
              </a:rPr>
              <a:t>belief that all members of each race possess characteristics, abilities, or qualities specific to that race, especially so as to distinguish it as inferior or superior to another race or races.</a:t>
            </a:r>
            <a:endParaRPr lang="en-GB" sz="2400" b="0" i="1" dirty="0">
              <a:solidFill>
                <a:srgbClr val="7030A0"/>
              </a:solidFill>
              <a:effectLst/>
              <a:latin typeface="Comic Sans MS" panose="030F0702030302020204" pitchFamily="66"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90528" y="2493818"/>
            <a:ext cx="3602708" cy="202652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948239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59099" y="502277"/>
            <a:ext cx="9903853" cy="646331"/>
          </a:xfrm>
          <a:prstGeom prst="rect">
            <a:avLst/>
          </a:prstGeom>
          <a:noFill/>
        </p:spPr>
        <p:txBody>
          <a:bodyPr wrap="square" rtlCol="0">
            <a:spAutoFit/>
          </a:bodyPr>
          <a:lstStyle/>
          <a:p>
            <a:pPr algn="ctr"/>
            <a:r>
              <a:rPr lang="en-GB" sz="3600" b="1" dirty="0" smtClean="0">
                <a:solidFill>
                  <a:srgbClr val="7030A0"/>
                </a:solidFill>
                <a:latin typeface="MV Boli" panose="02000500030200090000" pitchFamily="2" charset="0"/>
                <a:cs typeface="MV Boli" panose="02000500030200090000" pitchFamily="2" charset="0"/>
              </a:rPr>
              <a:t>A Level History – two units of study</a:t>
            </a:r>
            <a:endParaRPr lang="en-GB" sz="3600" b="1" dirty="0">
              <a:solidFill>
                <a:srgbClr val="7030A0"/>
              </a:solidFill>
              <a:latin typeface="MV Boli" panose="02000500030200090000" pitchFamily="2" charset="0"/>
              <a:cs typeface="MV Boli" panose="02000500030200090000" pitchFamily="2" charset="0"/>
            </a:endParaRPr>
          </a:p>
        </p:txBody>
      </p:sp>
      <p:sp>
        <p:nvSpPr>
          <p:cNvPr id="3" name="TextBox 2"/>
          <p:cNvSpPr txBox="1"/>
          <p:nvPr/>
        </p:nvSpPr>
        <p:spPr>
          <a:xfrm>
            <a:off x="360609" y="1567969"/>
            <a:ext cx="5370489" cy="830997"/>
          </a:xfrm>
          <a:prstGeom prst="rect">
            <a:avLst/>
          </a:prstGeom>
          <a:noFill/>
        </p:spPr>
        <p:txBody>
          <a:bodyPr wrap="square" rtlCol="0">
            <a:spAutoFit/>
          </a:bodyPr>
          <a:lstStyle/>
          <a:p>
            <a:pPr algn="ctr"/>
            <a:r>
              <a:rPr lang="en-GB" sz="2400" b="1" dirty="0" smtClean="0">
                <a:solidFill>
                  <a:srgbClr val="7030A0"/>
                </a:solidFill>
                <a:latin typeface="Comic Sans MS" panose="030F0702030302020204" pitchFamily="66" charset="0"/>
              </a:rPr>
              <a:t>In Search of the American Dream</a:t>
            </a:r>
          </a:p>
          <a:p>
            <a:pPr algn="ctr"/>
            <a:r>
              <a:rPr lang="en-GB" sz="2400" b="1" dirty="0" smtClean="0">
                <a:solidFill>
                  <a:srgbClr val="7030A0"/>
                </a:solidFill>
                <a:latin typeface="Comic Sans MS" panose="030F0702030302020204" pitchFamily="66" charset="0"/>
              </a:rPr>
              <a:t>The USA 1917-96</a:t>
            </a:r>
            <a:endParaRPr lang="en-GB" sz="2400" b="1" dirty="0">
              <a:solidFill>
                <a:srgbClr val="7030A0"/>
              </a:solidFill>
              <a:latin typeface="Comic Sans MS" panose="030F0702030302020204" pitchFamily="66" charset="0"/>
            </a:endParaRPr>
          </a:p>
        </p:txBody>
      </p:sp>
      <p:sp>
        <p:nvSpPr>
          <p:cNvPr id="4" name="TextBox 3"/>
          <p:cNvSpPr txBox="1"/>
          <p:nvPr/>
        </p:nvSpPr>
        <p:spPr>
          <a:xfrm>
            <a:off x="6656231" y="1567968"/>
            <a:ext cx="5370489" cy="830997"/>
          </a:xfrm>
          <a:prstGeom prst="rect">
            <a:avLst/>
          </a:prstGeom>
          <a:noFill/>
        </p:spPr>
        <p:txBody>
          <a:bodyPr wrap="square" rtlCol="0">
            <a:spAutoFit/>
          </a:bodyPr>
          <a:lstStyle/>
          <a:p>
            <a:pPr algn="ctr"/>
            <a:r>
              <a:rPr lang="en-GB" sz="2400" b="1" dirty="0" smtClean="0">
                <a:solidFill>
                  <a:srgbClr val="7030A0"/>
                </a:solidFill>
                <a:latin typeface="Comic Sans MS" panose="030F0702030302020204" pitchFamily="66" charset="0"/>
              </a:rPr>
              <a:t>India c1914-47</a:t>
            </a:r>
          </a:p>
          <a:p>
            <a:pPr algn="ctr"/>
            <a:r>
              <a:rPr lang="en-GB" sz="2400" b="1" dirty="0" smtClean="0">
                <a:solidFill>
                  <a:srgbClr val="7030A0"/>
                </a:solidFill>
                <a:latin typeface="Comic Sans MS" panose="030F0702030302020204" pitchFamily="66" charset="0"/>
              </a:rPr>
              <a:t>The Road to Independence</a:t>
            </a:r>
            <a:endParaRPr lang="en-GB" sz="2400" b="1" dirty="0">
              <a:solidFill>
                <a:srgbClr val="7030A0"/>
              </a:solidFill>
              <a:latin typeface="Comic Sans MS" panose="030F0702030302020204" pitchFamily="66" charset="0"/>
            </a:endParaRPr>
          </a:p>
        </p:txBody>
      </p:sp>
      <p:sp>
        <p:nvSpPr>
          <p:cNvPr id="5" name="TextBox 4"/>
          <p:cNvSpPr txBox="1"/>
          <p:nvPr/>
        </p:nvSpPr>
        <p:spPr>
          <a:xfrm>
            <a:off x="360609" y="2555092"/>
            <a:ext cx="5370489" cy="830997"/>
          </a:xfrm>
          <a:prstGeom prst="rect">
            <a:avLst/>
          </a:prstGeom>
          <a:noFill/>
        </p:spPr>
        <p:txBody>
          <a:bodyPr wrap="square" rtlCol="0">
            <a:spAutoFit/>
          </a:bodyPr>
          <a:lstStyle/>
          <a:p>
            <a:pPr algn="ctr"/>
            <a:r>
              <a:rPr lang="en-GB" sz="2400" dirty="0" smtClean="0">
                <a:solidFill>
                  <a:srgbClr val="7030A0"/>
                </a:solidFill>
                <a:latin typeface="Comic Sans MS" panose="030F0702030302020204" pitchFamily="66" charset="0"/>
              </a:rPr>
              <a:t>Inequality in how black, Hispanic and Native Americans were treated</a:t>
            </a:r>
            <a:endParaRPr lang="en-GB" sz="2400" dirty="0">
              <a:solidFill>
                <a:srgbClr val="7030A0"/>
              </a:solidFill>
              <a:latin typeface="Comic Sans MS" panose="030F0702030302020204" pitchFamily="66" charset="0"/>
            </a:endParaRPr>
          </a:p>
        </p:txBody>
      </p:sp>
      <p:sp>
        <p:nvSpPr>
          <p:cNvPr id="6" name="TextBox 5"/>
          <p:cNvSpPr txBox="1"/>
          <p:nvPr/>
        </p:nvSpPr>
        <p:spPr>
          <a:xfrm>
            <a:off x="6656231" y="2555091"/>
            <a:ext cx="5370489" cy="830997"/>
          </a:xfrm>
          <a:prstGeom prst="rect">
            <a:avLst/>
          </a:prstGeom>
          <a:noFill/>
        </p:spPr>
        <p:txBody>
          <a:bodyPr wrap="square" rtlCol="0">
            <a:spAutoFit/>
          </a:bodyPr>
          <a:lstStyle/>
          <a:p>
            <a:pPr algn="ctr"/>
            <a:r>
              <a:rPr lang="en-GB" sz="2400" dirty="0" smtClean="0">
                <a:solidFill>
                  <a:srgbClr val="7030A0"/>
                </a:solidFill>
                <a:latin typeface="Comic Sans MS" panose="030F0702030302020204" pitchFamily="66" charset="0"/>
              </a:rPr>
              <a:t>Inequality of Indians ruled by the British with no say in government</a:t>
            </a:r>
            <a:endParaRPr lang="en-GB" sz="2400" dirty="0">
              <a:solidFill>
                <a:srgbClr val="7030A0"/>
              </a:solidFill>
              <a:latin typeface="Comic Sans MS" panose="030F0702030302020204" pitchFamily="66" charset="0"/>
            </a:endParaRP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16637" r="14885"/>
          <a:stretch/>
        </p:blipFill>
        <p:spPr>
          <a:xfrm>
            <a:off x="499154" y="3671675"/>
            <a:ext cx="2840182" cy="2333007"/>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6565" t="7302" r="38082"/>
          <a:stretch/>
        </p:blipFill>
        <p:spPr>
          <a:xfrm>
            <a:off x="3463159" y="3671675"/>
            <a:ext cx="2157103" cy="2333007"/>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7824" y="3671675"/>
            <a:ext cx="3055128" cy="2333007"/>
          </a:xfrm>
          <a:prstGeom prst="rect">
            <a:avLst/>
          </a:prstGeom>
        </p:spPr>
      </p:pic>
    </p:spTree>
    <p:extLst>
      <p:ext uri="{BB962C8B-B14F-4D97-AF65-F5344CB8AC3E}">
        <p14:creationId xmlns:p14="http://schemas.microsoft.com/office/powerpoint/2010/main" val="37868368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25015" y="502277"/>
            <a:ext cx="8100811" cy="769441"/>
          </a:xfrm>
          <a:prstGeom prst="rect">
            <a:avLst/>
          </a:prstGeom>
          <a:noFill/>
        </p:spPr>
        <p:txBody>
          <a:bodyPr wrap="square" rtlCol="0">
            <a:spAutoFit/>
          </a:bodyPr>
          <a:lstStyle/>
          <a:p>
            <a:pPr algn="ctr"/>
            <a:r>
              <a:rPr lang="en-GB" sz="4400" b="1" dirty="0" smtClean="0">
                <a:solidFill>
                  <a:srgbClr val="7030A0"/>
                </a:solidFill>
                <a:latin typeface="MV Boli" panose="02000500030200090000" pitchFamily="2" charset="0"/>
                <a:cs typeface="MV Boli" panose="02000500030200090000" pitchFamily="2" charset="0"/>
              </a:rPr>
              <a:t>Your task</a:t>
            </a:r>
            <a:endParaRPr lang="en-GB" sz="4400" b="1" dirty="0">
              <a:solidFill>
                <a:srgbClr val="7030A0"/>
              </a:solidFill>
              <a:latin typeface="MV Boli" panose="02000500030200090000" pitchFamily="2" charset="0"/>
              <a:cs typeface="MV Boli" panose="02000500030200090000" pitchFamily="2" charset="0"/>
            </a:endParaRPr>
          </a:p>
        </p:txBody>
      </p:sp>
      <p:sp>
        <p:nvSpPr>
          <p:cNvPr id="3" name="TextBox 2"/>
          <p:cNvSpPr txBox="1"/>
          <p:nvPr/>
        </p:nvSpPr>
        <p:spPr>
          <a:xfrm>
            <a:off x="450762" y="1764407"/>
            <a:ext cx="11217497" cy="830997"/>
          </a:xfrm>
          <a:prstGeom prst="rect">
            <a:avLst/>
          </a:prstGeom>
          <a:noFill/>
        </p:spPr>
        <p:txBody>
          <a:bodyPr wrap="square" rtlCol="0">
            <a:spAutoFit/>
          </a:bodyPr>
          <a:lstStyle/>
          <a:p>
            <a:r>
              <a:rPr lang="en-GB" sz="2400" dirty="0" smtClean="0">
                <a:solidFill>
                  <a:srgbClr val="7030A0"/>
                </a:solidFill>
                <a:latin typeface="Comic Sans MS" panose="030F0702030302020204" pitchFamily="66" charset="0"/>
              </a:rPr>
              <a:t>You have been allocated </a:t>
            </a:r>
            <a:r>
              <a:rPr lang="en-GB" sz="2400" u="sng" dirty="0" smtClean="0">
                <a:solidFill>
                  <a:srgbClr val="7030A0"/>
                </a:solidFill>
                <a:latin typeface="Comic Sans MS" panose="030F0702030302020204" pitchFamily="66" charset="0"/>
              </a:rPr>
              <a:t>one</a:t>
            </a:r>
            <a:r>
              <a:rPr lang="en-GB" sz="2400" dirty="0" smtClean="0">
                <a:solidFill>
                  <a:srgbClr val="7030A0"/>
                </a:solidFill>
                <a:latin typeface="Comic Sans MS" panose="030F0702030302020204" pitchFamily="66" charset="0"/>
              </a:rPr>
              <a:t> source that highlights racism and inequality in either the USA or India </a:t>
            </a:r>
            <a:endParaRPr lang="en-GB" sz="2400" b="1" dirty="0">
              <a:solidFill>
                <a:srgbClr val="7030A0"/>
              </a:solidFill>
              <a:latin typeface="Comic Sans MS" panose="030F0702030302020204" pitchFamily="66" charset="0"/>
            </a:endParaRPr>
          </a:p>
        </p:txBody>
      </p:sp>
      <p:sp>
        <p:nvSpPr>
          <p:cNvPr id="4" name="Rectangle 3"/>
          <p:cNvSpPr/>
          <p:nvPr/>
        </p:nvSpPr>
        <p:spPr>
          <a:xfrm>
            <a:off x="450761" y="2812036"/>
            <a:ext cx="11217497" cy="830997"/>
          </a:xfrm>
          <a:prstGeom prst="rect">
            <a:avLst/>
          </a:prstGeom>
        </p:spPr>
        <p:txBody>
          <a:bodyPr wrap="square">
            <a:spAutoFit/>
          </a:bodyPr>
          <a:lstStyle/>
          <a:p>
            <a:r>
              <a:rPr lang="en-GB" sz="2400" dirty="0" smtClean="0">
                <a:solidFill>
                  <a:srgbClr val="7030A0"/>
                </a:solidFill>
                <a:latin typeface="Comic Sans MS" panose="030F0702030302020204" pitchFamily="66" charset="0"/>
              </a:rPr>
              <a:t>In pairs, talk through the ‘discussion points’ about the source – be prepared to feedback to the group</a:t>
            </a:r>
            <a:endParaRPr lang="en-GB" sz="2400" b="0" dirty="0">
              <a:solidFill>
                <a:srgbClr val="7030A0"/>
              </a:solidFill>
              <a:effectLst/>
              <a:latin typeface="Comic Sans MS" panose="030F0702030302020204" pitchFamily="66" charset="0"/>
            </a:endParaRPr>
          </a:p>
        </p:txBody>
      </p:sp>
    </p:spTree>
    <p:extLst>
      <p:ext uri="{BB962C8B-B14F-4D97-AF65-F5344CB8AC3E}">
        <p14:creationId xmlns:p14="http://schemas.microsoft.com/office/powerpoint/2010/main" val="534797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5854" y="336023"/>
            <a:ext cx="10820399" cy="769441"/>
          </a:xfrm>
          <a:prstGeom prst="rect">
            <a:avLst/>
          </a:prstGeom>
          <a:noFill/>
        </p:spPr>
        <p:txBody>
          <a:bodyPr wrap="square" rtlCol="0">
            <a:spAutoFit/>
          </a:bodyPr>
          <a:lstStyle/>
          <a:p>
            <a:pPr algn="ctr"/>
            <a:r>
              <a:rPr lang="en-GB" sz="4400" b="1" dirty="0" smtClean="0">
                <a:solidFill>
                  <a:srgbClr val="7030A0"/>
                </a:solidFill>
                <a:latin typeface="MV Boli" panose="02000500030200090000" pitchFamily="2" charset="0"/>
                <a:cs typeface="MV Boli" panose="02000500030200090000" pitchFamily="2" charset="0"/>
              </a:rPr>
              <a:t>What conclusions can we make?</a:t>
            </a:r>
            <a:endParaRPr lang="en-GB" sz="4400" b="1" dirty="0">
              <a:solidFill>
                <a:srgbClr val="7030A0"/>
              </a:solidFill>
              <a:latin typeface="MV Boli" panose="02000500030200090000" pitchFamily="2" charset="0"/>
              <a:cs typeface="MV Boli" panose="02000500030200090000" pitchFamily="2" charset="0"/>
            </a:endParaRPr>
          </a:p>
        </p:txBody>
      </p:sp>
      <p:sp>
        <p:nvSpPr>
          <p:cNvPr id="3" name="Rectangle 2"/>
          <p:cNvSpPr/>
          <p:nvPr/>
        </p:nvSpPr>
        <p:spPr>
          <a:xfrm>
            <a:off x="304801" y="1299428"/>
            <a:ext cx="6761018" cy="5170646"/>
          </a:xfrm>
          <a:prstGeom prst="rect">
            <a:avLst/>
          </a:prstGeom>
        </p:spPr>
        <p:txBody>
          <a:bodyPr wrap="square">
            <a:spAutoFit/>
          </a:bodyPr>
          <a:lstStyle/>
          <a:p>
            <a:pPr>
              <a:lnSpc>
                <a:spcPct val="150000"/>
              </a:lnSpc>
            </a:pPr>
            <a:r>
              <a:rPr lang="en-GB" sz="2000" dirty="0">
                <a:latin typeface="Comic Sans MS" panose="030F0702030302020204" pitchFamily="66" charset="0"/>
                <a:ea typeface="Calibri" panose="020F0502020204030204" pitchFamily="34" charset="0"/>
                <a:cs typeface="Helvetica" panose="020B0604020202020204" pitchFamily="34" charset="0"/>
              </a:rPr>
              <a:t>Elvis was a hero to most</a:t>
            </a:r>
            <a:br>
              <a:rPr lang="en-GB" sz="2000" dirty="0">
                <a:latin typeface="Comic Sans MS" panose="030F0702030302020204" pitchFamily="66" charset="0"/>
                <a:ea typeface="Calibri" panose="020F0502020204030204" pitchFamily="34" charset="0"/>
                <a:cs typeface="Helvetica" panose="020B0604020202020204" pitchFamily="34" charset="0"/>
              </a:rPr>
            </a:br>
            <a:r>
              <a:rPr lang="en-GB" sz="2000" dirty="0">
                <a:latin typeface="Comic Sans MS" panose="030F0702030302020204" pitchFamily="66" charset="0"/>
                <a:ea typeface="Calibri" panose="020F0502020204030204" pitchFamily="34" charset="0"/>
                <a:cs typeface="Helvetica" panose="020B0604020202020204" pitchFamily="34" charset="0"/>
              </a:rPr>
              <a:t>But he never meant s*** to me you see</a:t>
            </a:r>
            <a:br>
              <a:rPr lang="en-GB" sz="2000" dirty="0">
                <a:latin typeface="Comic Sans MS" panose="030F0702030302020204" pitchFamily="66" charset="0"/>
                <a:ea typeface="Calibri" panose="020F0502020204030204" pitchFamily="34" charset="0"/>
                <a:cs typeface="Helvetica" panose="020B0604020202020204" pitchFamily="34" charset="0"/>
              </a:rPr>
            </a:br>
            <a:r>
              <a:rPr lang="en-GB" sz="2000" dirty="0">
                <a:latin typeface="Comic Sans MS" panose="030F0702030302020204" pitchFamily="66" charset="0"/>
                <a:ea typeface="Calibri" panose="020F0502020204030204" pitchFamily="34" charset="0"/>
                <a:cs typeface="Helvetica" panose="020B0604020202020204" pitchFamily="34" charset="0"/>
              </a:rPr>
              <a:t>Straight up racist that sucker was</a:t>
            </a:r>
            <a:br>
              <a:rPr lang="en-GB" sz="2000" dirty="0">
                <a:latin typeface="Comic Sans MS" panose="030F0702030302020204" pitchFamily="66" charset="0"/>
                <a:ea typeface="Calibri" panose="020F0502020204030204" pitchFamily="34" charset="0"/>
                <a:cs typeface="Helvetica" panose="020B0604020202020204" pitchFamily="34" charset="0"/>
              </a:rPr>
            </a:br>
            <a:r>
              <a:rPr lang="en-GB" sz="2000" dirty="0">
                <a:latin typeface="Comic Sans MS" panose="030F0702030302020204" pitchFamily="66" charset="0"/>
                <a:ea typeface="Calibri" panose="020F0502020204030204" pitchFamily="34" charset="0"/>
                <a:cs typeface="Helvetica" panose="020B0604020202020204" pitchFamily="34" charset="0"/>
              </a:rPr>
              <a:t>Simple and plain</a:t>
            </a:r>
            <a:br>
              <a:rPr lang="en-GB" sz="2000" dirty="0">
                <a:latin typeface="Comic Sans MS" panose="030F0702030302020204" pitchFamily="66" charset="0"/>
                <a:ea typeface="Calibri" panose="020F0502020204030204" pitchFamily="34" charset="0"/>
                <a:cs typeface="Helvetica" panose="020B0604020202020204" pitchFamily="34" charset="0"/>
              </a:rPr>
            </a:br>
            <a:r>
              <a:rPr lang="en-GB" sz="2000" dirty="0">
                <a:latin typeface="Comic Sans MS" panose="030F0702030302020204" pitchFamily="66" charset="0"/>
                <a:ea typeface="Calibri" panose="020F0502020204030204" pitchFamily="34" charset="0"/>
                <a:cs typeface="Helvetica" panose="020B0604020202020204" pitchFamily="34" charset="0"/>
              </a:rPr>
              <a:t>Mother f***** him and John Wayne</a:t>
            </a:r>
            <a:br>
              <a:rPr lang="en-GB" sz="2000" dirty="0">
                <a:latin typeface="Comic Sans MS" panose="030F0702030302020204" pitchFamily="66" charset="0"/>
                <a:ea typeface="Calibri" panose="020F0502020204030204" pitchFamily="34" charset="0"/>
                <a:cs typeface="Helvetica" panose="020B0604020202020204" pitchFamily="34" charset="0"/>
              </a:rPr>
            </a:br>
            <a:r>
              <a:rPr lang="en-GB" sz="2000" dirty="0">
                <a:latin typeface="Comic Sans MS" panose="030F0702030302020204" pitchFamily="66" charset="0"/>
                <a:ea typeface="Calibri" panose="020F0502020204030204" pitchFamily="34" charset="0"/>
                <a:cs typeface="Helvetica" panose="020B0604020202020204" pitchFamily="34" charset="0"/>
              </a:rPr>
              <a:t>Cause I'm black and I'm proud</a:t>
            </a:r>
            <a:br>
              <a:rPr lang="en-GB" sz="2000" dirty="0">
                <a:latin typeface="Comic Sans MS" panose="030F0702030302020204" pitchFamily="66" charset="0"/>
                <a:ea typeface="Calibri" panose="020F0502020204030204" pitchFamily="34" charset="0"/>
                <a:cs typeface="Helvetica" panose="020B0604020202020204" pitchFamily="34" charset="0"/>
              </a:rPr>
            </a:br>
            <a:r>
              <a:rPr lang="en-GB" sz="2000" dirty="0">
                <a:latin typeface="Comic Sans MS" panose="030F0702030302020204" pitchFamily="66" charset="0"/>
                <a:ea typeface="Calibri" panose="020F0502020204030204" pitchFamily="34" charset="0"/>
                <a:cs typeface="Helvetica" panose="020B0604020202020204" pitchFamily="34" charset="0"/>
              </a:rPr>
              <a:t>I'm ready and hyped plus I'm amped</a:t>
            </a:r>
            <a:br>
              <a:rPr lang="en-GB" sz="2000" dirty="0">
                <a:latin typeface="Comic Sans MS" panose="030F0702030302020204" pitchFamily="66" charset="0"/>
                <a:ea typeface="Calibri" panose="020F0502020204030204" pitchFamily="34" charset="0"/>
                <a:cs typeface="Helvetica" panose="020B0604020202020204" pitchFamily="34" charset="0"/>
              </a:rPr>
            </a:br>
            <a:r>
              <a:rPr lang="en-GB" sz="2000" dirty="0">
                <a:latin typeface="Comic Sans MS" panose="030F0702030302020204" pitchFamily="66" charset="0"/>
                <a:ea typeface="Calibri" panose="020F0502020204030204" pitchFamily="34" charset="0"/>
                <a:cs typeface="Helvetica" panose="020B0604020202020204" pitchFamily="34" charset="0"/>
              </a:rPr>
              <a:t>Most of my heroes don't appear on no stamps</a:t>
            </a:r>
            <a:br>
              <a:rPr lang="en-GB" sz="2000" dirty="0">
                <a:latin typeface="Comic Sans MS" panose="030F0702030302020204" pitchFamily="66" charset="0"/>
                <a:ea typeface="Calibri" panose="020F0502020204030204" pitchFamily="34" charset="0"/>
                <a:cs typeface="Helvetica" panose="020B0604020202020204" pitchFamily="34" charset="0"/>
              </a:rPr>
            </a:br>
            <a:r>
              <a:rPr lang="en-GB" sz="2000" dirty="0">
                <a:latin typeface="Comic Sans MS" panose="030F0702030302020204" pitchFamily="66" charset="0"/>
                <a:ea typeface="Calibri" panose="020F0502020204030204" pitchFamily="34" charset="0"/>
                <a:cs typeface="Helvetica" panose="020B0604020202020204" pitchFamily="34" charset="0"/>
              </a:rPr>
              <a:t>Sample a look back you look and find</a:t>
            </a:r>
            <a:br>
              <a:rPr lang="en-GB" sz="2000" dirty="0">
                <a:latin typeface="Comic Sans MS" panose="030F0702030302020204" pitchFamily="66" charset="0"/>
                <a:ea typeface="Calibri" panose="020F0502020204030204" pitchFamily="34" charset="0"/>
                <a:cs typeface="Helvetica" panose="020B0604020202020204" pitchFamily="34" charset="0"/>
              </a:rPr>
            </a:br>
            <a:r>
              <a:rPr lang="en-GB" sz="2000" dirty="0">
                <a:latin typeface="Comic Sans MS" panose="030F0702030302020204" pitchFamily="66" charset="0"/>
                <a:ea typeface="Calibri" panose="020F0502020204030204" pitchFamily="34" charset="0"/>
                <a:cs typeface="Helvetica" panose="020B0604020202020204" pitchFamily="34" charset="0"/>
              </a:rPr>
              <a:t>Nothing but rednecks for 400 years if you </a:t>
            </a:r>
            <a:r>
              <a:rPr lang="en-GB" sz="2000" dirty="0" smtClean="0">
                <a:latin typeface="Comic Sans MS" panose="030F0702030302020204" pitchFamily="66" charset="0"/>
                <a:ea typeface="Calibri" panose="020F0502020204030204" pitchFamily="34" charset="0"/>
                <a:cs typeface="Helvetica" panose="020B0604020202020204" pitchFamily="34" charset="0"/>
              </a:rPr>
              <a:t>check</a:t>
            </a:r>
          </a:p>
          <a:p>
            <a:pPr>
              <a:lnSpc>
                <a:spcPct val="150000"/>
              </a:lnSpc>
            </a:pPr>
            <a:r>
              <a:rPr lang="en-GB" sz="2000" i="1" dirty="0" smtClean="0">
                <a:latin typeface="Comic Sans MS" panose="030F0702030302020204" pitchFamily="66" charset="0"/>
              </a:rPr>
              <a:t>‘Fight the power’ by Public Enemy </a:t>
            </a:r>
            <a:r>
              <a:rPr lang="en-GB" sz="2000" i="1" smtClean="0">
                <a:latin typeface="Comic Sans MS" panose="030F0702030302020204" pitchFamily="66" charset="0"/>
              </a:rPr>
              <a:t>(1989)</a:t>
            </a:r>
            <a:endParaRPr lang="en-GB" sz="2000" i="1" dirty="0">
              <a:latin typeface="Comic Sans MS" panose="030F0702030302020204" pitchFamily="66" charset="0"/>
              <a:cs typeface="Helvetica" panose="020B0604020202020204" pitchFamily="34" charset="0"/>
            </a:endParaRP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6830291" y="1567670"/>
            <a:ext cx="4987636" cy="3641639"/>
          </a:xfrm>
          <a:prstGeom prst="rect">
            <a:avLst/>
          </a:prstGeom>
          <a:noFill/>
          <a:ln>
            <a:noFill/>
          </a:ln>
          <a:extLst/>
        </p:spPr>
      </p:pic>
    </p:spTree>
    <p:extLst>
      <p:ext uri="{BB962C8B-B14F-4D97-AF65-F5344CB8AC3E}">
        <p14:creationId xmlns:p14="http://schemas.microsoft.com/office/powerpoint/2010/main" val="155479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5854" y="336023"/>
            <a:ext cx="10820399" cy="769441"/>
          </a:xfrm>
          <a:prstGeom prst="rect">
            <a:avLst/>
          </a:prstGeom>
          <a:noFill/>
        </p:spPr>
        <p:txBody>
          <a:bodyPr wrap="square" rtlCol="0">
            <a:spAutoFit/>
          </a:bodyPr>
          <a:lstStyle/>
          <a:p>
            <a:pPr algn="ctr"/>
            <a:r>
              <a:rPr lang="en-GB" sz="4400" b="1" dirty="0" smtClean="0">
                <a:solidFill>
                  <a:srgbClr val="7030A0"/>
                </a:solidFill>
                <a:latin typeface="MV Boli" panose="02000500030200090000" pitchFamily="2" charset="0"/>
                <a:cs typeface="MV Boli" panose="02000500030200090000" pitchFamily="2" charset="0"/>
              </a:rPr>
              <a:t>What conclusions can we make?</a:t>
            </a:r>
            <a:endParaRPr lang="en-GB" sz="4400" b="1" dirty="0">
              <a:solidFill>
                <a:srgbClr val="7030A0"/>
              </a:solidFill>
              <a:latin typeface="MV Boli" panose="02000500030200090000" pitchFamily="2" charset="0"/>
              <a:cs typeface="MV Boli" panose="02000500030200090000" pitchFamily="2" charset="0"/>
            </a:endParaRPr>
          </a:p>
        </p:txBody>
      </p:sp>
      <p:pic>
        <p:nvPicPr>
          <p:cNvPr id="3" name="irc_mi" descr="http://40.media.tumblr.com/15f788a09ae5fc06fb2c7ed29a6dc6dd/tumblr_nnfb3l7Uh71tu1fv2o3_r1_1280.png">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2835" y="1583999"/>
            <a:ext cx="3292619" cy="4449012"/>
          </a:xfrm>
          <a:prstGeom prst="rect">
            <a:avLst/>
          </a:prstGeom>
          <a:noFill/>
          <a:ln>
            <a:noFill/>
          </a:ln>
        </p:spPr>
      </p:pic>
      <p:sp>
        <p:nvSpPr>
          <p:cNvPr id="5" name="Rectangle 4"/>
          <p:cNvSpPr/>
          <p:nvPr/>
        </p:nvSpPr>
        <p:spPr>
          <a:xfrm>
            <a:off x="6331527" y="1583999"/>
            <a:ext cx="5708073" cy="4156779"/>
          </a:xfrm>
          <a:prstGeom prst="rect">
            <a:avLst/>
          </a:prstGeom>
        </p:spPr>
        <p:txBody>
          <a:bodyPr wrap="square">
            <a:spAutoFit/>
          </a:bodyPr>
          <a:lstStyle/>
          <a:p>
            <a:pPr>
              <a:lnSpc>
                <a:spcPct val="107000"/>
              </a:lnSpc>
              <a:spcAft>
                <a:spcPts val="800"/>
              </a:spcAft>
            </a:pPr>
            <a:r>
              <a:rPr lang="en-GB" sz="2200" i="1" dirty="0">
                <a:latin typeface="Comic Sans MS" panose="030F0702030302020204" pitchFamily="66" charset="0"/>
                <a:ea typeface="Calibri" panose="020F0502020204030204" pitchFamily="34" charset="0"/>
                <a:cs typeface="Times New Roman" panose="02020603050405020304" pitchFamily="18" charset="0"/>
              </a:rPr>
              <a:t>Take up the White Man’s burden,		</a:t>
            </a:r>
            <a:endParaRPr lang="en-GB" sz="2200" i="1" dirty="0" smtClean="0">
              <a:latin typeface="Comic Sans MS" panose="030F0702030302020204" pitchFamily="66" charset="0"/>
              <a:ea typeface="Calibri" panose="020F0502020204030204" pitchFamily="34" charset="0"/>
              <a:cs typeface="Times New Roman" panose="02020603050405020304" pitchFamily="18" charset="0"/>
            </a:endParaRPr>
          </a:p>
          <a:p>
            <a:pPr>
              <a:lnSpc>
                <a:spcPct val="107000"/>
              </a:lnSpc>
              <a:spcAft>
                <a:spcPts val="800"/>
              </a:spcAft>
            </a:pPr>
            <a:r>
              <a:rPr lang="en-GB" sz="2200" i="1" dirty="0" smtClean="0">
                <a:latin typeface="Comic Sans MS" panose="030F0702030302020204" pitchFamily="66" charset="0"/>
                <a:ea typeface="Calibri" panose="020F0502020204030204" pitchFamily="34" charset="0"/>
                <a:cs typeface="Times New Roman" panose="02020603050405020304" pitchFamily="18" charset="0"/>
              </a:rPr>
              <a:t>Send </a:t>
            </a:r>
            <a:r>
              <a:rPr lang="en-GB" sz="2200" i="1" dirty="0">
                <a:latin typeface="Comic Sans MS" panose="030F0702030302020204" pitchFamily="66" charset="0"/>
                <a:ea typeface="Calibri" panose="020F0502020204030204" pitchFamily="34" charset="0"/>
                <a:cs typeface="Times New Roman" panose="02020603050405020304" pitchFamily="18" charset="0"/>
              </a:rPr>
              <a:t>forth the best ye breed,		</a:t>
            </a:r>
            <a:endParaRPr lang="en-GB" sz="2200" i="1" dirty="0" smtClean="0">
              <a:latin typeface="Comic Sans MS" panose="030F0702030302020204" pitchFamily="66" charset="0"/>
              <a:ea typeface="Calibri" panose="020F0502020204030204" pitchFamily="34" charset="0"/>
              <a:cs typeface="Times New Roman" panose="02020603050405020304" pitchFamily="18" charset="0"/>
            </a:endParaRPr>
          </a:p>
          <a:p>
            <a:pPr>
              <a:lnSpc>
                <a:spcPct val="107000"/>
              </a:lnSpc>
              <a:spcAft>
                <a:spcPts val="800"/>
              </a:spcAft>
            </a:pPr>
            <a:r>
              <a:rPr lang="en-GB" sz="2200" i="1" dirty="0" smtClean="0">
                <a:latin typeface="Comic Sans MS" panose="030F0702030302020204" pitchFamily="66" charset="0"/>
                <a:ea typeface="Calibri" panose="020F0502020204030204" pitchFamily="34" charset="0"/>
                <a:cs typeface="Times New Roman" panose="02020603050405020304" pitchFamily="18" charset="0"/>
              </a:rPr>
              <a:t>Go</a:t>
            </a:r>
            <a:r>
              <a:rPr lang="en-GB" sz="2200" i="1" dirty="0">
                <a:latin typeface="Comic Sans MS" panose="030F0702030302020204" pitchFamily="66" charset="0"/>
                <a:ea typeface="Calibri" panose="020F0502020204030204" pitchFamily="34" charset="0"/>
                <a:cs typeface="Times New Roman" panose="02020603050405020304" pitchFamily="18" charset="0"/>
              </a:rPr>
              <a:t>, blind your sons to exile,	</a:t>
            </a:r>
            <a:endParaRPr lang="en-GB" sz="2200" i="1" dirty="0" smtClean="0">
              <a:latin typeface="Comic Sans MS" panose="030F0702030302020204" pitchFamily="66" charset="0"/>
              <a:ea typeface="Calibri" panose="020F0502020204030204" pitchFamily="34" charset="0"/>
              <a:cs typeface="Times New Roman" panose="02020603050405020304" pitchFamily="18" charset="0"/>
            </a:endParaRPr>
          </a:p>
          <a:p>
            <a:pPr>
              <a:lnSpc>
                <a:spcPct val="107000"/>
              </a:lnSpc>
              <a:spcAft>
                <a:spcPts val="800"/>
              </a:spcAft>
            </a:pPr>
            <a:r>
              <a:rPr lang="en-GB" sz="2200" i="1" dirty="0" smtClean="0">
                <a:latin typeface="Comic Sans MS" panose="030F0702030302020204" pitchFamily="66" charset="0"/>
                <a:ea typeface="Calibri" panose="020F0502020204030204" pitchFamily="34" charset="0"/>
                <a:cs typeface="Times New Roman" panose="02020603050405020304" pitchFamily="18" charset="0"/>
              </a:rPr>
              <a:t>To </a:t>
            </a:r>
            <a:r>
              <a:rPr lang="en-GB" sz="2200" i="1" dirty="0">
                <a:latin typeface="Comic Sans MS" panose="030F0702030302020204" pitchFamily="66" charset="0"/>
                <a:ea typeface="Calibri" panose="020F0502020204030204" pitchFamily="34" charset="0"/>
                <a:cs typeface="Times New Roman" panose="02020603050405020304" pitchFamily="18" charset="0"/>
              </a:rPr>
              <a:t>serve your captives’ need;	</a:t>
            </a:r>
            <a:endParaRPr lang="en-GB" sz="2200" i="1" dirty="0" smtClean="0">
              <a:latin typeface="Comic Sans MS" panose="030F0702030302020204" pitchFamily="66" charset="0"/>
              <a:ea typeface="Calibri" panose="020F0502020204030204" pitchFamily="34" charset="0"/>
              <a:cs typeface="Times New Roman" panose="02020603050405020304" pitchFamily="18" charset="0"/>
            </a:endParaRPr>
          </a:p>
          <a:p>
            <a:pPr>
              <a:lnSpc>
                <a:spcPct val="107000"/>
              </a:lnSpc>
              <a:spcAft>
                <a:spcPts val="800"/>
              </a:spcAft>
            </a:pPr>
            <a:endParaRPr lang="en-GB" sz="2200" i="1" dirty="0">
              <a:latin typeface="Comic Sans MS" panose="030F0702030302020204" pitchFamily="66" charset="0"/>
              <a:ea typeface="Calibri" panose="020F0502020204030204" pitchFamily="34" charset="0"/>
              <a:cs typeface="Times New Roman" panose="02020603050405020304" pitchFamily="18" charset="0"/>
            </a:endParaRPr>
          </a:p>
          <a:p>
            <a:pPr>
              <a:lnSpc>
                <a:spcPct val="107000"/>
              </a:lnSpc>
              <a:spcAft>
                <a:spcPts val="800"/>
              </a:spcAft>
            </a:pPr>
            <a:r>
              <a:rPr lang="en-GB" sz="2200" i="1" dirty="0" smtClean="0">
                <a:latin typeface="Comic Sans MS" panose="030F0702030302020204" pitchFamily="66" charset="0"/>
                <a:ea typeface="Calibri" panose="020F0502020204030204" pitchFamily="34" charset="0"/>
                <a:cs typeface="Times New Roman" panose="02020603050405020304" pitchFamily="18" charset="0"/>
              </a:rPr>
              <a:t>To </a:t>
            </a:r>
            <a:r>
              <a:rPr lang="en-GB" sz="2200" i="1" dirty="0">
                <a:latin typeface="Comic Sans MS" panose="030F0702030302020204" pitchFamily="66" charset="0"/>
                <a:ea typeface="Calibri" panose="020F0502020204030204" pitchFamily="34" charset="0"/>
                <a:cs typeface="Times New Roman" panose="02020603050405020304" pitchFamily="18" charset="0"/>
              </a:rPr>
              <a:t>wait, in heavy harness,			</a:t>
            </a:r>
            <a:endParaRPr lang="en-GB" sz="2200" i="1" dirty="0" smtClean="0">
              <a:latin typeface="Comic Sans MS" panose="030F0702030302020204" pitchFamily="66" charset="0"/>
              <a:ea typeface="Calibri" panose="020F0502020204030204" pitchFamily="34" charset="0"/>
              <a:cs typeface="Times New Roman" panose="02020603050405020304" pitchFamily="18" charset="0"/>
            </a:endParaRPr>
          </a:p>
          <a:p>
            <a:pPr>
              <a:lnSpc>
                <a:spcPct val="107000"/>
              </a:lnSpc>
              <a:spcAft>
                <a:spcPts val="800"/>
              </a:spcAft>
            </a:pPr>
            <a:r>
              <a:rPr lang="en-GB" sz="2200" i="1" dirty="0" smtClean="0">
                <a:latin typeface="Comic Sans MS" panose="030F0702030302020204" pitchFamily="66" charset="0"/>
                <a:ea typeface="Calibri" panose="020F0502020204030204" pitchFamily="34" charset="0"/>
                <a:cs typeface="Times New Roman" panose="02020603050405020304" pitchFamily="18" charset="0"/>
              </a:rPr>
              <a:t>On </a:t>
            </a:r>
            <a:r>
              <a:rPr lang="en-GB" sz="2200" i="1" dirty="0">
                <a:latin typeface="Comic Sans MS" panose="030F0702030302020204" pitchFamily="66" charset="0"/>
                <a:ea typeface="Calibri" panose="020F0502020204030204" pitchFamily="34" charset="0"/>
                <a:cs typeface="Times New Roman" panose="02020603050405020304" pitchFamily="18" charset="0"/>
              </a:rPr>
              <a:t>fluttered folk and wild,		</a:t>
            </a:r>
            <a:endParaRPr lang="en-GB" sz="2200" i="1" dirty="0" smtClean="0">
              <a:latin typeface="Comic Sans MS" panose="030F0702030302020204" pitchFamily="66" charset="0"/>
              <a:ea typeface="Calibri" panose="020F0502020204030204" pitchFamily="34" charset="0"/>
              <a:cs typeface="Times New Roman" panose="02020603050405020304" pitchFamily="18" charset="0"/>
            </a:endParaRPr>
          </a:p>
          <a:p>
            <a:pPr>
              <a:lnSpc>
                <a:spcPct val="107000"/>
              </a:lnSpc>
              <a:spcAft>
                <a:spcPts val="800"/>
              </a:spcAft>
            </a:pPr>
            <a:r>
              <a:rPr lang="en-GB" sz="2200" i="1" dirty="0" smtClean="0">
                <a:latin typeface="Comic Sans MS" panose="030F0702030302020204" pitchFamily="66" charset="0"/>
                <a:ea typeface="Calibri" panose="020F0502020204030204" pitchFamily="34" charset="0"/>
                <a:cs typeface="Times New Roman" panose="02020603050405020304" pitchFamily="18" charset="0"/>
              </a:rPr>
              <a:t>Your </a:t>
            </a:r>
            <a:r>
              <a:rPr lang="en-GB" sz="2200" i="1" dirty="0">
                <a:latin typeface="Comic Sans MS" panose="030F0702030302020204" pitchFamily="66" charset="0"/>
                <a:ea typeface="Calibri" panose="020F0502020204030204" pitchFamily="34" charset="0"/>
                <a:cs typeface="Times New Roman" panose="02020603050405020304" pitchFamily="18" charset="0"/>
              </a:rPr>
              <a:t>new-caught sullen peoples,	</a:t>
            </a:r>
            <a:r>
              <a:rPr lang="en-GB" sz="2200" dirty="0">
                <a:latin typeface="Comic Sans MS" panose="030F0702030302020204" pitchFamily="66" charset="0"/>
                <a:ea typeface="Calibri" panose="020F0502020204030204" pitchFamily="34" charset="0"/>
                <a:cs typeface="Times New Roman" panose="02020603050405020304" pitchFamily="18" charset="0"/>
              </a:rPr>
              <a:t>	</a:t>
            </a:r>
            <a:endParaRPr lang="en-GB" sz="2200" dirty="0" smtClean="0">
              <a:latin typeface="Comic Sans MS" panose="030F0702030302020204" pitchFamily="66" charset="0"/>
              <a:ea typeface="Calibri" panose="020F0502020204030204" pitchFamily="34" charset="0"/>
              <a:cs typeface="Times New Roman" panose="02020603050405020304" pitchFamily="18" charset="0"/>
            </a:endParaRPr>
          </a:p>
          <a:p>
            <a:pPr>
              <a:lnSpc>
                <a:spcPct val="107000"/>
              </a:lnSpc>
              <a:spcAft>
                <a:spcPts val="800"/>
              </a:spcAft>
            </a:pPr>
            <a:r>
              <a:rPr lang="en-GB" sz="2200" i="1" dirty="0" smtClean="0">
                <a:latin typeface="Comic Sans MS" panose="030F0702030302020204" pitchFamily="66" charset="0"/>
                <a:ea typeface="Calibri" panose="020F0502020204030204" pitchFamily="34" charset="0"/>
                <a:cs typeface="Times New Roman" panose="02020603050405020304" pitchFamily="18" charset="0"/>
              </a:rPr>
              <a:t>Half </a:t>
            </a:r>
            <a:r>
              <a:rPr lang="en-GB" sz="2200" i="1" dirty="0">
                <a:latin typeface="Comic Sans MS" panose="030F0702030302020204" pitchFamily="66" charset="0"/>
                <a:ea typeface="Calibri" panose="020F0502020204030204" pitchFamily="34" charset="0"/>
                <a:cs typeface="Times New Roman" panose="02020603050405020304" pitchFamily="18" charset="0"/>
              </a:rPr>
              <a:t>devil and half child.</a:t>
            </a:r>
            <a:endParaRPr lang="en-GB" sz="2200" dirty="0"/>
          </a:p>
        </p:txBody>
      </p:sp>
    </p:spTree>
    <p:extLst>
      <p:ext uri="{BB962C8B-B14F-4D97-AF65-F5344CB8AC3E}">
        <p14:creationId xmlns:p14="http://schemas.microsoft.com/office/powerpoint/2010/main" val="18609499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66671" y="450760"/>
            <a:ext cx="4662152" cy="2678805"/>
          </a:xfrm>
          <a:prstGeom prst="roundRect">
            <a:avLst/>
          </a:prstGeom>
          <a:noFill/>
          <a:ln w="41275" cmpd="thinThick">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rgbClr val="7030A0"/>
                </a:solidFill>
                <a:latin typeface="Accent SF" pitchFamily="2" charset="0"/>
              </a:rPr>
              <a:t>Unit 1 </a:t>
            </a:r>
            <a:r>
              <a:rPr lang="en-GB" sz="2400" dirty="0" smtClean="0">
                <a:solidFill>
                  <a:srgbClr val="7030A0"/>
                </a:solidFill>
                <a:latin typeface="Accent SF" pitchFamily="2" charset="0"/>
              </a:rPr>
              <a:t>(Year 12)</a:t>
            </a:r>
          </a:p>
          <a:p>
            <a:pPr algn="ctr"/>
            <a:r>
              <a:rPr lang="en-GB" sz="2400" b="1" dirty="0" smtClean="0">
                <a:solidFill>
                  <a:srgbClr val="7030A0"/>
                </a:solidFill>
                <a:latin typeface="Comic Sans MS" panose="030F0702030302020204" pitchFamily="66" charset="0"/>
              </a:rPr>
              <a:t>In search of the American Dream: The USA 1917-96</a:t>
            </a:r>
          </a:p>
          <a:p>
            <a:pPr algn="ctr"/>
            <a:endParaRPr lang="en-GB" sz="2400" dirty="0" smtClean="0">
              <a:solidFill>
                <a:srgbClr val="7030A0"/>
              </a:solidFill>
              <a:latin typeface="Comic Sans MS" panose="030F0702030302020204" pitchFamily="66" charset="0"/>
            </a:endParaRPr>
          </a:p>
          <a:p>
            <a:pPr algn="ctr"/>
            <a:r>
              <a:rPr lang="en-GB" sz="2400" dirty="0" smtClean="0">
                <a:solidFill>
                  <a:srgbClr val="7030A0"/>
                </a:solidFill>
                <a:latin typeface="Comic Sans MS" panose="030F0702030302020204" pitchFamily="66" charset="0"/>
              </a:rPr>
              <a:t>30% A Level</a:t>
            </a:r>
            <a:endParaRPr lang="en-GB" sz="2400" dirty="0">
              <a:solidFill>
                <a:srgbClr val="7030A0"/>
              </a:solidFill>
              <a:latin typeface="Comic Sans MS" panose="030F0702030302020204" pitchFamily="66" charset="0"/>
            </a:endParaRPr>
          </a:p>
        </p:txBody>
      </p:sp>
      <p:sp>
        <p:nvSpPr>
          <p:cNvPr id="5" name="Rounded Rectangle 4"/>
          <p:cNvSpPr/>
          <p:nvPr/>
        </p:nvSpPr>
        <p:spPr>
          <a:xfrm>
            <a:off x="6437290" y="450760"/>
            <a:ext cx="4662152" cy="2678805"/>
          </a:xfrm>
          <a:prstGeom prst="roundRect">
            <a:avLst/>
          </a:prstGeom>
          <a:noFill/>
          <a:ln w="41275" cmpd="thinThick">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rgbClr val="7030A0"/>
                </a:solidFill>
                <a:latin typeface="Accent SF" pitchFamily="2" charset="0"/>
              </a:rPr>
              <a:t>Unit 2 </a:t>
            </a:r>
            <a:r>
              <a:rPr lang="en-GB" sz="2400" dirty="0" smtClean="0">
                <a:solidFill>
                  <a:srgbClr val="7030A0"/>
                </a:solidFill>
                <a:latin typeface="Accent SF" pitchFamily="2" charset="0"/>
              </a:rPr>
              <a:t>(Year 12)</a:t>
            </a:r>
          </a:p>
          <a:p>
            <a:pPr algn="ctr"/>
            <a:r>
              <a:rPr lang="en-GB" sz="2400" b="1" dirty="0" smtClean="0">
                <a:solidFill>
                  <a:srgbClr val="7030A0"/>
                </a:solidFill>
                <a:latin typeface="Comic Sans MS" panose="030F0702030302020204" pitchFamily="66" charset="0"/>
              </a:rPr>
              <a:t>India 1914-47: The road to independence</a:t>
            </a:r>
          </a:p>
          <a:p>
            <a:pPr algn="ctr"/>
            <a:endParaRPr lang="en-GB" sz="2400" dirty="0" smtClean="0">
              <a:solidFill>
                <a:srgbClr val="7030A0"/>
              </a:solidFill>
              <a:latin typeface="Comic Sans MS" panose="030F0702030302020204" pitchFamily="66" charset="0"/>
            </a:endParaRPr>
          </a:p>
          <a:p>
            <a:pPr algn="ctr"/>
            <a:r>
              <a:rPr lang="en-GB" sz="2400" dirty="0" smtClean="0">
                <a:solidFill>
                  <a:srgbClr val="7030A0"/>
                </a:solidFill>
                <a:latin typeface="Comic Sans MS" panose="030F0702030302020204" pitchFamily="66" charset="0"/>
              </a:rPr>
              <a:t>20% A Level</a:t>
            </a:r>
            <a:endParaRPr lang="en-GB" sz="2400" dirty="0">
              <a:solidFill>
                <a:srgbClr val="7030A0"/>
              </a:solidFill>
              <a:latin typeface="Comic Sans MS" panose="030F0702030302020204" pitchFamily="66" charset="0"/>
            </a:endParaRPr>
          </a:p>
        </p:txBody>
      </p:sp>
      <p:sp>
        <p:nvSpPr>
          <p:cNvPr id="6" name="Rounded Rectangle 5"/>
          <p:cNvSpPr/>
          <p:nvPr/>
        </p:nvSpPr>
        <p:spPr>
          <a:xfrm>
            <a:off x="566671" y="3384999"/>
            <a:ext cx="4662152" cy="2678805"/>
          </a:xfrm>
          <a:prstGeom prst="roundRect">
            <a:avLst/>
          </a:prstGeom>
          <a:noFill/>
          <a:ln w="41275" cmpd="thinThick">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rgbClr val="7030A0"/>
                </a:solidFill>
                <a:latin typeface="Accent SF" pitchFamily="2" charset="0"/>
              </a:rPr>
              <a:t>Unit 3 </a:t>
            </a:r>
            <a:r>
              <a:rPr lang="en-GB" sz="2400" dirty="0" smtClean="0">
                <a:solidFill>
                  <a:srgbClr val="7030A0"/>
                </a:solidFill>
                <a:latin typeface="Accent SF" pitchFamily="2" charset="0"/>
              </a:rPr>
              <a:t>(Year 13)</a:t>
            </a:r>
          </a:p>
          <a:p>
            <a:pPr algn="ctr"/>
            <a:r>
              <a:rPr lang="en-GB" sz="2400" b="1" dirty="0" smtClean="0">
                <a:solidFill>
                  <a:srgbClr val="7030A0"/>
                </a:solidFill>
                <a:latin typeface="Comic Sans MS" panose="030F0702030302020204" pitchFamily="66" charset="0"/>
              </a:rPr>
              <a:t>The British Experience of Warfare: 1790-1918</a:t>
            </a:r>
          </a:p>
          <a:p>
            <a:pPr algn="ctr"/>
            <a:endParaRPr lang="en-GB" sz="2400" dirty="0" smtClean="0">
              <a:solidFill>
                <a:srgbClr val="7030A0"/>
              </a:solidFill>
              <a:latin typeface="Comic Sans MS" panose="030F0702030302020204" pitchFamily="66" charset="0"/>
            </a:endParaRPr>
          </a:p>
          <a:p>
            <a:pPr algn="ctr"/>
            <a:r>
              <a:rPr lang="en-GB" sz="2400" dirty="0" smtClean="0">
                <a:solidFill>
                  <a:srgbClr val="7030A0"/>
                </a:solidFill>
                <a:latin typeface="Comic Sans MS" panose="030F0702030302020204" pitchFamily="66" charset="0"/>
              </a:rPr>
              <a:t>30% exam A Level </a:t>
            </a:r>
            <a:endParaRPr lang="en-GB" sz="2400" dirty="0">
              <a:solidFill>
                <a:srgbClr val="7030A0"/>
              </a:solidFill>
              <a:latin typeface="Comic Sans MS" panose="030F0702030302020204" pitchFamily="66" charset="0"/>
            </a:endParaRPr>
          </a:p>
        </p:txBody>
      </p:sp>
      <p:sp>
        <p:nvSpPr>
          <p:cNvPr id="7" name="Rounded Rectangle 6"/>
          <p:cNvSpPr/>
          <p:nvPr/>
        </p:nvSpPr>
        <p:spPr>
          <a:xfrm>
            <a:off x="6437290" y="3421488"/>
            <a:ext cx="4662152" cy="2678805"/>
          </a:xfrm>
          <a:prstGeom prst="roundRect">
            <a:avLst/>
          </a:prstGeom>
          <a:noFill/>
          <a:ln w="41275" cmpd="thinThick">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rgbClr val="7030A0"/>
                </a:solidFill>
                <a:latin typeface="Accent SF" pitchFamily="2" charset="0"/>
              </a:rPr>
              <a:t>Unit 4 </a:t>
            </a:r>
            <a:r>
              <a:rPr lang="en-GB" sz="2400" dirty="0" smtClean="0">
                <a:solidFill>
                  <a:srgbClr val="7030A0"/>
                </a:solidFill>
                <a:latin typeface="Accent SF" pitchFamily="2" charset="0"/>
              </a:rPr>
              <a:t>(Year 13)</a:t>
            </a:r>
          </a:p>
          <a:p>
            <a:pPr algn="ctr"/>
            <a:r>
              <a:rPr lang="en-GB" sz="2400" b="1" dirty="0" smtClean="0">
                <a:solidFill>
                  <a:srgbClr val="7030A0"/>
                </a:solidFill>
                <a:latin typeface="Comic Sans MS" panose="030F0702030302020204" pitchFamily="66" charset="0"/>
              </a:rPr>
              <a:t>Coursework</a:t>
            </a:r>
          </a:p>
          <a:p>
            <a:pPr algn="ctr"/>
            <a:r>
              <a:rPr lang="en-GB" sz="2400" b="1" dirty="0" smtClean="0">
                <a:solidFill>
                  <a:srgbClr val="7030A0"/>
                </a:solidFill>
                <a:latin typeface="Comic Sans MS" panose="030F0702030302020204" pitchFamily="66" charset="0"/>
              </a:rPr>
              <a:t>Hitler and the Nazi State</a:t>
            </a:r>
          </a:p>
          <a:p>
            <a:pPr algn="ctr"/>
            <a:endParaRPr lang="en-GB" sz="2400" dirty="0" smtClean="0">
              <a:solidFill>
                <a:srgbClr val="7030A0"/>
              </a:solidFill>
              <a:latin typeface="Comic Sans MS" panose="030F0702030302020204" pitchFamily="66" charset="0"/>
            </a:endParaRPr>
          </a:p>
          <a:p>
            <a:pPr algn="ctr"/>
            <a:r>
              <a:rPr lang="en-GB" sz="2400" dirty="0" smtClean="0">
                <a:solidFill>
                  <a:srgbClr val="7030A0"/>
                </a:solidFill>
                <a:latin typeface="Comic Sans MS" panose="030F0702030302020204" pitchFamily="66" charset="0"/>
              </a:rPr>
              <a:t>20% coursework A Level</a:t>
            </a:r>
            <a:endParaRPr lang="en-GB" sz="2400" dirty="0">
              <a:solidFill>
                <a:srgbClr val="7030A0"/>
              </a:solidFill>
              <a:latin typeface="Comic Sans MS" panose="030F0702030302020204" pitchFamily="66" charset="0"/>
            </a:endParaRPr>
          </a:p>
        </p:txBody>
      </p:sp>
      <p:sp>
        <p:nvSpPr>
          <p:cNvPr id="8" name="Explosion 2 7"/>
          <p:cNvSpPr/>
          <p:nvPr/>
        </p:nvSpPr>
        <p:spPr>
          <a:xfrm>
            <a:off x="4328915" y="1944709"/>
            <a:ext cx="3361386" cy="2369712"/>
          </a:xfrm>
          <a:prstGeom prst="irregularSeal2">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chemeClr val="tx1"/>
                </a:solidFill>
                <a:latin typeface="Comic Sans MS" panose="030F0702030302020204" pitchFamily="66" charset="0"/>
              </a:rPr>
              <a:t>What will I study?</a:t>
            </a:r>
            <a:endParaRPr lang="en-GB" sz="2000" b="1"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29715454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44996" y="131127"/>
            <a:ext cx="5527963" cy="3228111"/>
          </a:xfrm>
          <a:prstGeom prst="roundRect">
            <a:avLst/>
          </a:prstGeom>
          <a:noFill/>
          <a:ln w="41275" cmpd="thinThick">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rgbClr val="7030A0"/>
                </a:solidFill>
                <a:latin typeface="Accent SF" pitchFamily="2" charset="0"/>
              </a:rPr>
              <a:t>Unit 1 </a:t>
            </a:r>
          </a:p>
          <a:p>
            <a:pPr algn="ctr"/>
            <a:r>
              <a:rPr lang="en-GB" dirty="0" smtClean="0">
                <a:solidFill>
                  <a:srgbClr val="7030A0"/>
                </a:solidFill>
                <a:latin typeface="Comic Sans MS" panose="030F0702030302020204" pitchFamily="66" charset="0"/>
              </a:rPr>
              <a:t>In search of the American Dream: The USA 1917-96</a:t>
            </a:r>
          </a:p>
          <a:p>
            <a:pPr algn="ctr"/>
            <a:endParaRPr lang="en-GB" dirty="0" smtClean="0">
              <a:solidFill>
                <a:srgbClr val="7030A0"/>
              </a:solidFill>
              <a:latin typeface="Comic Sans MS" panose="030F0702030302020204" pitchFamily="66" charset="0"/>
            </a:endParaRPr>
          </a:p>
          <a:p>
            <a:pPr algn="just"/>
            <a:r>
              <a:rPr lang="en-GB" dirty="0" smtClean="0">
                <a:solidFill>
                  <a:srgbClr val="7030A0"/>
                </a:solidFill>
                <a:latin typeface="Comic Sans MS" panose="030F0702030302020204" pitchFamily="66" charset="0"/>
              </a:rPr>
              <a:t>  Many themes are explored in this broad time period, including war, economic depression, civil rights, media and technology. </a:t>
            </a:r>
          </a:p>
          <a:p>
            <a:pPr algn="just"/>
            <a:r>
              <a:rPr lang="en-GB" dirty="0">
                <a:solidFill>
                  <a:srgbClr val="7030A0"/>
                </a:solidFill>
                <a:latin typeface="Comic Sans MS" panose="030F0702030302020204" pitchFamily="66" charset="0"/>
              </a:rPr>
              <a:t> </a:t>
            </a:r>
            <a:r>
              <a:rPr lang="en-GB" dirty="0" smtClean="0">
                <a:solidFill>
                  <a:srgbClr val="7030A0"/>
                </a:solidFill>
                <a:latin typeface="Comic Sans MS" panose="030F0702030302020204" pitchFamily="66" charset="0"/>
              </a:rPr>
              <a:t> There is a separate case study about the Reagan Presidency of 1981-89 and students will analyse historians’ interpretations of Reagan as President. </a:t>
            </a:r>
            <a:endParaRPr lang="en-GB" dirty="0">
              <a:solidFill>
                <a:srgbClr val="7030A0"/>
              </a:solidFill>
              <a:latin typeface="Comic Sans MS" panose="030F0702030302020204" pitchFamily="66" charset="0"/>
            </a:endParaRPr>
          </a:p>
        </p:txBody>
      </p:sp>
      <p:sp>
        <p:nvSpPr>
          <p:cNvPr id="3" name="Rounded Rectangle 2"/>
          <p:cNvSpPr/>
          <p:nvPr/>
        </p:nvSpPr>
        <p:spPr>
          <a:xfrm>
            <a:off x="6288597" y="13853"/>
            <a:ext cx="5527963" cy="3345385"/>
          </a:xfrm>
          <a:prstGeom prst="roundRect">
            <a:avLst/>
          </a:prstGeom>
          <a:noFill/>
          <a:ln w="41275" cmpd="thinThick">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rgbClr val="7030A0"/>
                </a:solidFill>
                <a:latin typeface="Accent SF" pitchFamily="2" charset="0"/>
              </a:rPr>
              <a:t>Unit 2 </a:t>
            </a:r>
          </a:p>
          <a:p>
            <a:pPr algn="ctr"/>
            <a:r>
              <a:rPr lang="en-GB" dirty="0" smtClean="0">
                <a:solidFill>
                  <a:srgbClr val="7030A0"/>
                </a:solidFill>
                <a:latin typeface="Comic Sans MS" panose="030F0702030302020204" pitchFamily="66" charset="0"/>
              </a:rPr>
              <a:t>India 1914-47: The Road to Independence</a:t>
            </a:r>
          </a:p>
          <a:p>
            <a:pPr algn="ctr"/>
            <a:endParaRPr lang="en-GB" dirty="0" smtClean="0">
              <a:solidFill>
                <a:srgbClr val="7030A0"/>
              </a:solidFill>
              <a:latin typeface="Comic Sans MS" panose="030F0702030302020204" pitchFamily="66" charset="0"/>
            </a:endParaRPr>
          </a:p>
          <a:p>
            <a:pPr algn="just"/>
            <a:r>
              <a:rPr lang="en-GB" dirty="0" smtClean="0">
                <a:solidFill>
                  <a:srgbClr val="7030A0"/>
                </a:solidFill>
                <a:latin typeface="Comic Sans MS" panose="030F0702030302020204" pitchFamily="66" charset="0"/>
              </a:rPr>
              <a:t>  Students will study the role of India as ‘the jewel of the crown’ of the British Empire in 1914 and why this colony was so important to Britain. The role of India in both world wars is examined, along with rising nationalism and British attempts to grant reform to India. Finally, students will examine why Britain partitioned India in 1947.</a:t>
            </a:r>
            <a:endParaRPr lang="en-GB" dirty="0">
              <a:solidFill>
                <a:srgbClr val="7030A0"/>
              </a:solidFill>
              <a:latin typeface="Comic Sans MS" panose="030F0702030302020204" pitchFamily="66" charset="0"/>
            </a:endParaRPr>
          </a:p>
        </p:txBody>
      </p:sp>
      <p:sp>
        <p:nvSpPr>
          <p:cNvPr id="4" name="Rounded Rectangle 3"/>
          <p:cNvSpPr/>
          <p:nvPr/>
        </p:nvSpPr>
        <p:spPr>
          <a:xfrm>
            <a:off x="344996" y="3504221"/>
            <a:ext cx="5527963" cy="3187524"/>
          </a:xfrm>
          <a:prstGeom prst="roundRect">
            <a:avLst/>
          </a:prstGeom>
          <a:noFill/>
          <a:ln w="41275" cmpd="thinThick">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rgbClr val="7030A0"/>
                </a:solidFill>
                <a:latin typeface="Accent SF" pitchFamily="2" charset="0"/>
              </a:rPr>
              <a:t>Unit 3 </a:t>
            </a:r>
          </a:p>
          <a:p>
            <a:pPr algn="ctr"/>
            <a:r>
              <a:rPr lang="en-GB" dirty="0" smtClean="0">
                <a:solidFill>
                  <a:srgbClr val="7030A0"/>
                </a:solidFill>
                <a:latin typeface="Comic Sans MS" panose="030F0702030302020204" pitchFamily="66" charset="0"/>
              </a:rPr>
              <a:t>The British Experience of Warfare: 1790-1918</a:t>
            </a:r>
          </a:p>
          <a:p>
            <a:pPr algn="ctr"/>
            <a:endParaRPr lang="en-GB" dirty="0" smtClean="0">
              <a:solidFill>
                <a:srgbClr val="7030A0"/>
              </a:solidFill>
              <a:latin typeface="Comic Sans MS" panose="030F0702030302020204" pitchFamily="66" charset="0"/>
            </a:endParaRPr>
          </a:p>
          <a:p>
            <a:pPr algn="just"/>
            <a:r>
              <a:rPr lang="en-GB" dirty="0" smtClean="0">
                <a:solidFill>
                  <a:srgbClr val="7030A0"/>
                </a:solidFill>
                <a:latin typeface="Comic Sans MS" panose="030F0702030302020204" pitchFamily="66" charset="0"/>
              </a:rPr>
              <a:t>  Another broad time period in which students will study the British role in the French Wars, the Crimean War, the Boer War and the First World War; examining reform within the armed forces and changing attitudes to warfare at home.</a:t>
            </a:r>
            <a:endParaRPr lang="en-GB" dirty="0">
              <a:solidFill>
                <a:srgbClr val="7030A0"/>
              </a:solidFill>
              <a:latin typeface="Comic Sans MS" panose="030F0702030302020204" pitchFamily="66" charset="0"/>
            </a:endParaRPr>
          </a:p>
        </p:txBody>
      </p:sp>
      <p:sp>
        <p:nvSpPr>
          <p:cNvPr id="5" name="Rounded Rectangle 4"/>
          <p:cNvSpPr/>
          <p:nvPr/>
        </p:nvSpPr>
        <p:spPr>
          <a:xfrm>
            <a:off x="6288596" y="3504221"/>
            <a:ext cx="5527963" cy="3187524"/>
          </a:xfrm>
          <a:prstGeom prst="roundRect">
            <a:avLst/>
          </a:prstGeom>
          <a:noFill/>
          <a:ln w="41275" cmpd="thinThick">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rgbClr val="7030A0"/>
                </a:solidFill>
                <a:latin typeface="Accent SF" pitchFamily="2" charset="0"/>
              </a:rPr>
              <a:t>Unit 4 </a:t>
            </a:r>
          </a:p>
          <a:p>
            <a:pPr algn="ctr"/>
            <a:r>
              <a:rPr lang="en-GB" dirty="0" smtClean="0">
                <a:solidFill>
                  <a:srgbClr val="7030A0"/>
                </a:solidFill>
                <a:latin typeface="Comic Sans MS" panose="030F0702030302020204" pitchFamily="66" charset="0"/>
              </a:rPr>
              <a:t>Hitler and the Nazi State (coursework)</a:t>
            </a:r>
          </a:p>
          <a:p>
            <a:pPr algn="ctr"/>
            <a:endParaRPr lang="en-GB" dirty="0">
              <a:solidFill>
                <a:srgbClr val="7030A0"/>
              </a:solidFill>
              <a:latin typeface="Comic Sans MS" panose="030F0702030302020204" pitchFamily="66" charset="0"/>
            </a:endParaRPr>
          </a:p>
          <a:p>
            <a:pPr algn="just"/>
            <a:r>
              <a:rPr lang="en-GB" dirty="0" smtClean="0">
                <a:solidFill>
                  <a:srgbClr val="7030A0"/>
                </a:solidFill>
                <a:latin typeface="Comic Sans MS" panose="030F0702030302020204" pitchFamily="66" charset="0"/>
              </a:rPr>
              <a:t>After studying a brief overview of Hitler’s rise to power and establishment of a dictatorship in Germany, students will research historians’ interpretations about Hitler’s role in the Nazi State; a strong or weak dictator? They will write a coursework essay of 4000 words. </a:t>
            </a:r>
            <a:endParaRPr lang="en-GB" dirty="0">
              <a:solidFill>
                <a:srgbClr val="7030A0"/>
              </a:solidFill>
              <a:latin typeface="Comic Sans MS" panose="030F0702030302020204" pitchFamily="66" charset="0"/>
            </a:endParaRPr>
          </a:p>
        </p:txBody>
      </p:sp>
    </p:spTree>
    <p:extLst>
      <p:ext uri="{BB962C8B-B14F-4D97-AF65-F5344CB8AC3E}">
        <p14:creationId xmlns:p14="http://schemas.microsoft.com/office/powerpoint/2010/main" val="37980741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267</TotalTime>
  <Words>501</Words>
  <Application>Microsoft Office PowerPoint</Application>
  <PresentationFormat>Widescreen</PresentationFormat>
  <Paragraphs>65</Paragraphs>
  <Slides>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vt:i4>
      </vt:variant>
    </vt:vector>
  </HeadingPairs>
  <TitlesOfParts>
    <vt:vector size="17" baseType="lpstr">
      <vt:lpstr>Accent SF</vt:lpstr>
      <vt:lpstr>Arial</vt:lpstr>
      <vt:lpstr>Calibri</vt:lpstr>
      <vt:lpstr>Calibri Light</vt:lpstr>
      <vt:lpstr>Comic Sans MS</vt:lpstr>
      <vt:lpstr>Helvetica</vt:lpstr>
      <vt:lpstr>MV Boli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Clare Kenway</dc:creator>
  <cp:lastModifiedBy>Mrs C Kenway (rCKE)</cp:lastModifiedBy>
  <cp:revision>29</cp:revision>
  <cp:lastPrinted>2016-06-27T13:51:25Z</cp:lastPrinted>
  <dcterms:created xsi:type="dcterms:W3CDTF">2015-10-07T19:01:21Z</dcterms:created>
  <dcterms:modified xsi:type="dcterms:W3CDTF">2019-11-15T09:16:48Z</dcterms:modified>
</cp:coreProperties>
</file>