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69" r:id="rId2"/>
    <p:sldId id="281" r:id="rId3"/>
    <p:sldId id="272" r:id="rId4"/>
    <p:sldId id="271" r:id="rId5"/>
    <p:sldId id="283" r:id="rId6"/>
    <p:sldId id="285" r:id="rId7"/>
    <p:sldId id="290" r:id="rId8"/>
    <p:sldId id="282" r:id="rId9"/>
    <p:sldId id="284" r:id="rId10"/>
    <p:sldId id="287" r:id="rId11"/>
    <p:sldId id="288" r:id="rId12"/>
    <p:sldId id="289" r:id="rId13"/>
    <p:sldId id="273" r:id="rId14"/>
    <p:sldId id="276" r:id="rId15"/>
    <p:sldId id="275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98" d="100"/>
          <a:sy n="98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48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9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8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38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9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7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A0CD92-8F38-4E76-8F18-E5BD2E5831F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86AD21-0BAC-481F-82FA-17D9A67D25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4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rlinentertainments.biz/about-u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av/uk-17249427/temporary-fix-pop-up-shops-on-the-ris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638319" cy="147732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3900" b="1" dirty="0">
                <a:solidFill>
                  <a:schemeClr val="accent1">
                    <a:lumMod val="75000"/>
                  </a:schemeClr>
                </a:solidFill>
                <a:latin typeface="Copperplate Gothic Light" panose="020E0507020206020404" pitchFamily="34" charset="0"/>
              </a:rPr>
              <a:t>Business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034" y="1772816"/>
            <a:ext cx="7383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b="1" dirty="0">
                <a:solidFill>
                  <a:srgbClr val="FF0000"/>
                </a:solidFill>
              </a:rPr>
              <a:t>Mrs Taylor</a:t>
            </a:r>
            <a:endParaRPr lang="en-GB" sz="9000" dirty="0">
              <a:solidFill>
                <a:srgbClr val="FF0000"/>
              </a:solidFill>
            </a:endParaRPr>
          </a:p>
        </p:txBody>
      </p:sp>
      <p:pic>
        <p:nvPicPr>
          <p:cNvPr id="6" name="Picture 2" descr="Using digital images of artwork online. Guest blogger Andy Derrick writes a primer for www.ArtsyShark.com">
            <a:extLst>
              <a:ext uri="{FF2B5EF4-FFF2-40B4-BE49-F238E27FC236}">
                <a16:creationId xmlns:a16="http://schemas.microsoft.com/office/drawing/2014/main" id="{97276D7B-8514-4B7E-AF48-11A967E9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8317"/>
            <a:ext cx="42862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6,843 Welcome Banner Cliparts, Stock Vector and Royalty Free Welcome  Banner Illustrations">
            <a:extLst>
              <a:ext uri="{FF2B5EF4-FFF2-40B4-BE49-F238E27FC236}">
                <a16:creationId xmlns:a16="http://schemas.microsoft.com/office/drawing/2014/main" id="{5701AD3F-6630-426F-BDAB-660AD201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94" y="3711297"/>
            <a:ext cx="4347773" cy="20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B46E-95AC-49E9-BA1B-62A8EF19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45075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Unit 2:Business Dynamics (C/W)</a:t>
            </a:r>
            <a:br>
              <a:rPr lang="en-GB" b="1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8A6BD3-A449-497C-9889-CCE811B9D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95" y="2852936"/>
            <a:ext cx="2897858" cy="3394255"/>
          </a:xfrm>
        </p:spPr>
        <p:txBody>
          <a:bodyPr>
            <a:normAutofit/>
          </a:bodyPr>
          <a:lstStyle/>
          <a:p>
            <a:r>
              <a:rPr lang="en-GB" b="1" dirty="0"/>
              <a:t>Task 1</a:t>
            </a:r>
          </a:p>
          <a:p>
            <a:r>
              <a:rPr lang="en-GB" dirty="0"/>
              <a:t>Find out about Merlin Entertainments and the Business that owns them.</a:t>
            </a:r>
          </a:p>
          <a:p>
            <a:endParaRPr lang="en-GB" dirty="0"/>
          </a:p>
          <a:p>
            <a:r>
              <a:rPr lang="en-GB" b="1" dirty="0"/>
              <a:t>Task 2</a:t>
            </a:r>
          </a:p>
          <a:p>
            <a:r>
              <a:rPr lang="en-GB" dirty="0"/>
              <a:t>Find out 2 fascinating facts about Merlin that you can share with the group.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DF457-88DD-4AC5-A038-0098827DF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-399" r="20862" b="37400"/>
          <a:stretch/>
        </p:blipFill>
        <p:spPr>
          <a:xfrm>
            <a:off x="3649669" y="3357709"/>
            <a:ext cx="2897857" cy="1724915"/>
          </a:xfrm>
          <a:prstGeom prst="rect">
            <a:avLst/>
          </a:prstGeom>
        </p:spPr>
      </p:pic>
      <p:pic>
        <p:nvPicPr>
          <p:cNvPr id="1026" name="Picture 2" descr="Tickets &amp;amp; Passes | The Official lastminute.com London Eye">
            <a:extLst>
              <a:ext uri="{FF2B5EF4-FFF2-40B4-BE49-F238E27FC236}">
                <a16:creationId xmlns:a16="http://schemas.microsoft.com/office/drawing/2014/main" id="{93BE9268-2065-492C-A61A-9F499BD45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5906" r="24800" b="13032"/>
          <a:stretch/>
        </p:blipFill>
        <p:spPr bwMode="auto">
          <a:xfrm>
            <a:off x="6056636" y="4077072"/>
            <a:ext cx="26918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43377-8661-4F7C-9BE2-7F01D4E1C29B}"/>
              </a:ext>
            </a:extLst>
          </p:cNvPr>
          <p:cNvSpPr txBox="1"/>
          <p:nvPr/>
        </p:nvSpPr>
        <p:spPr>
          <a:xfrm>
            <a:off x="3352253" y="1906952"/>
            <a:ext cx="533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Merlin, who are now owned by Legoland are the focus of our Unit 2 coursework.</a:t>
            </a:r>
          </a:p>
          <a:p>
            <a:endParaRPr lang="en-GB" dirty="0"/>
          </a:p>
          <a:p>
            <a:r>
              <a:rPr lang="en-GB" dirty="0"/>
              <a:t>Q. Name 2 Businesses owned by Merlin?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29ADD-D7B7-48A8-8D4F-F0ECEAF41421}"/>
              </a:ext>
            </a:extLst>
          </p:cNvPr>
          <p:cNvSpPr/>
          <p:nvPr/>
        </p:nvSpPr>
        <p:spPr>
          <a:xfrm>
            <a:off x="323528" y="1917985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Merlin Entertainments | About us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3EFF3-B65B-4031-BD8A-7420F2D382D0}"/>
              </a:ext>
            </a:extLst>
          </p:cNvPr>
          <p:cNvSpPr txBox="1"/>
          <p:nvPr/>
        </p:nvSpPr>
        <p:spPr>
          <a:xfrm>
            <a:off x="476313" y="6374237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www.merlinentertanments.biz</a:t>
            </a:r>
          </a:p>
        </p:txBody>
      </p:sp>
    </p:spTree>
    <p:extLst>
      <p:ext uri="{BB962C8B-B14F-4D97-AF65-F5344CB8AC3E}">
        <p14:creationId xmlns:p14="http://schemas.microsoft.com/office/powerpoint/2010/main" val="6652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B46E-95AC-49E9-BA1B-62A8EF19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45075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Unit 2:Business Dynamics (C/W)</a:t>
            </a:r>
            <a:br>
              <a:rPr lang="en-GB" b="1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801963-CB1B-4DEB-A38A-BBB0C8662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17" t="16075" r="60617" b="46904"/>
          <a:stretch/>
        </p:blipFill>
        <p:spPr>
          <a:xfrm>
            <a:off x="179512" y="1916833"/>
            <a:ext cx="3024336" cy="2520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4C1462-61B5-40F6-BC70-6DA3CAA28AED}"/>
              </a:ext>
            </a:extLst>
          </p:cNvPr>
          <p:cNvSpPr txBox="1"/>
          <p:nvPr/>
        </p:nvSpPr>
        <p:spPr>
          <a:xfrm>
            <a:off x="539552" y="4870030"/>
            <a:ext cx="241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a market opportunity for Alton Towers or The London Eye………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E527-AFA1-4823-BC18-896C75242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18500" r="17712" b="2121"/>
          <a:stretch/>
        </p:blipFill>
        <p:spPr>
          <a:xfrm>
            <a:off x="4032511" y="1999437"/>
            <a:ext cx="457193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A773-6E23-40C2-9EDA-5D5C4FD9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writing Task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802236-366F-48ED-8D07-97104F44F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53" t="26816" r="26852" b="28434"/>
          <a:stretch/>
        </p:blipFill>
        <p:spPr>
          <a:xfrm>
            <a:off x="179512" y="1988840"/>
            <a:ext cx="6106280" cy="2880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DE47E-06FC-4F28-A26B-E5DF00BA4A57}"/>
              </a:ext>
            </a:extLst>
          </p:cNvPr>
          <p:cNvSpPr txBox="1"/>
          <p:nvPr/>
        </p:nvSpPr>
        <p:spPr>
          <a:xfrm>
            <a:off x="1043608" y="512064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what has happened to Merlin plc in 2021 in terms of their ownership. 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impact does this change have upon the success of the Business?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E1B24-76D3-4614-AC44-CB43F97B87E0}"/>
              </a:ext>
            </a:extLst>
          </p:cNvPr>
          <p:cNvSpPr txBox="1"/>
          <p:nvPr/>
        </p:nvSpPr>
        <p:spPr>
          <a:xfrm>
            <a:off x="6732240" y="28281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Consolidate</a:t>
            </a:r>
          </a:p>
        </p:txBody>
      </p:sp>
    </p:spTree>
    <p:extLst>
      <p:ext uri="{BB962C8B-B14F-4D97-AF65-F5344CB8AC3E}">
        <p14:creationId xmlns:p14="http://schemas.microsoft.com/office/powerpoint/2010/main" val="131304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43800" cy="1450757"/>
          </a:xfrm>
        </p:spPr>
        <p:txBody>
          <a:bodyPr>
            <a:normAutofit/>
          </a:bodyPr>
          <a:lstStyle/>
          <a:p>
            <a:r>
              <a:rPr lang="en-GB" dirty="0"/>
              <a:t>AQA Applied General Business –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712968" cy="4389120"/>
          </a:xfrm>
        </p:spPr>
        <p:txBody>
          <a:bodyPr/>
          <a:lstStyle/>
          <a:p>
            <a:r>
              <a:rPr lang="en-GB" sz="3500" dirty="0"/>
              <a:t>Unit 1:Financial Planning &amp; Analysis (Exam)</a:t>
            </a:r>
          </a:p>
          <a:p>
            <a:endParaRPr lang="en-GB" sz="3600" dirty="0"/>
          </a:p>
          <a:p>
            <a:r>
              <a:rPr lang="en-GB" sz="3600" dirty="0"/>
              <a:t>Unit 2:Business Dynamics (C/W –Merlin)</a:t>
            </a:r>
          </a:p>
          <a:p>
            <a:endParaRPr lang="en-GB" sz="3600" dirty="0"/>
          </a:p>
          <a:p>
            <a:r>
              <a:rPr lang="en-GB" sz="3600" b="1" dirty="0">
                <a:solidFill>
                  <a:srgbClr val="00B050"/>
                </a:solidFill>
              </a:rPr>
              <a:t>Unit 3: Entrepreneurial Opportunities (C/A)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86549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Business @ The Ripley Academy Sixth Form</a:t>
            </a:r>
          </a:p>
        </p:txBody>
      </p:sp>
    </p:spTree>
    <p:extLst>
      <p:ext uri="{BB962C8B-B14F-4D97-AF65-F5344CB8AC3E}">
        <p14:creationId xmlns:p14="http://schemas.microsoft.com/office/powerpoint/2010/main" val="130588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321" t="49360" r="23222" b="24335"/>
          <a:stretch/>
        </p:blipFill>
        <p:spPr bwMode="auto">
          <a:xfrm>
            <a:off x="323528" y="1220514"/>
            <a:ext cx="8322590" cy="2033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811847"/>
            <a:ext cx="69159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50" b="1" u="sng" dirty="0"/>
              <a:t>Unit 3 in Business example</a:t>
            </a:r>
          </a:p>
        </p:txBody>
      </p:sp>
      <p:sp>
        <p:nvSpPr>
          <p:cNvPr id="4" name="AutoShape 2" descr="Image result for food van"/>
          <p:cNvSpPr>
            <a:spLocks noChangeAspect="1" noChangeArrowheads="1"/>
          </p:cNvSpPr>
          <p:nvPr/>
        </p:nvSpPr>
        <p:spPr bwMode="auto">
          <a:xfrm>
            <a:off x="47625" y="275035"/>
            <a:ext cx="18288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95" y="3303986"/>
            <a:ext cx="1728989" cy="2491405"/>
          </a:xfrm>
          <a:prstGeom prst="rect">
            <a:avLst/>
          </a:prstGeom>
        </p:spPr>
      </p:pic>
      <p:pic>
        <p:nvPicPr>
          <p:cNvPr id="1028" name="Picture 4" descr="Image result for pop up market st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99" y="3253671"/>
            <a:ext cx="2786846" cy="23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103" y="15271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Business @ The Ripley Academy Sixth Form</a:t>
            </a:r>
          </a:p>
        </p:txBody>
      </p:sp>
      <p:pic>
        <p:nvPicPr>
          <p:cNvPr id="2050" name="Picture 2" descr="New Co-op walk-in stores to pop-up during store refurbishments – Rapid  Retail">
            <a:extLst>
              <a:ext uri="{FF2B5EF4-FFF2-40B4-BE49-F238E27FC236}">
                <a16:creationId xmlns:a16="http://schemas.microsoft.com/office/drawing/2014/main" id="{C4A5F587-5068-439D-A985-59A2C5B0D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r="10712"/>
          <a:stretch/>
        </p:blipFill>
        <p:spPr bwMode="auto">
          <a:xfrm>
            <a:off x="479155" y="3153042"/>
            <a:ext cx="3321426" cy="26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8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671334"/>
            <a:ext cx="7275584" cy="902529"/>
          </a:xfrm>
        </p:spPr>
        <p:txBody>
          <a:bodyPr>
            <a:normAutofit fontScale="90000"/>
          </a:bodyPr>
          <a:lstStyle/>
          <a:p>
            <a:r>
              <a:rPr lang="en-GB" dirty="0"/>
              <a:t>Pop up retailing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3456" y="4700316"/>
            <a:ext cx="3986023" cy="1883547"/>
          </a:xfrm>
        </p:spPr>
        <p:txBody>
          <a:bodyPr>
            <a:normAutofit fontScale="77500" lnSpcReduction="20000"/>
          </a:bodyPr>
          <a:lstStyle/>
          <a:p>
            <a:r>
              <a:rPr lang="en-GB" sz="3100" b="1" dirty="0">
                <a:solidFill>
                  <a:srgbClr val="00B050"/>
                </a:solidFill>
              </a:rPr>
              <a:t>Q1. What are the advantages of ‘pop up’ retailing compared to a traditional shop?</a:t>
            </a:r>
          </a:p>
          <a:p>
            <a:r>
              <a:rPr lang="en-GB" sz="3100" b="1" dirty="0">
                <a:solidFill>
                  <a:srgbClr val="00B050"/>
                </a:solidFill>
              </a:rPr>
              <a:t>Q2. WHAT ARE THE MOST POPULAR POP UP SHOPS?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5102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Unit 3: Entrepreneurial Opportunities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3" y="1400827"/>
            <a:ext cx="3429998" cy="2128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15091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Business @ The Ripley Academy Sixth Form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329CF-08C6-4CA0-A530-A25C51285C0E}"/>
              </a:ext>
            </a:extLst>
          </p:cNvPr>
          <p:cNvSpPr/>
          <p:nvPr/>
        </p:nvSpPr>
        <p:spPr>
          <a:xfrm>
            <a:off x="225937" y="4700316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Look at the images above </a:t>
            </a:r>
          </a:p>
          <a:p>
            <a:r>
              <a:rPr lang="en-GB" sz="2000" dirty="0"/>
              <a:t>What is </a:t>
            </a:r>
            <a:r>
              <a:rPr lang="en-GB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</a:t>
            </a:r>
            <a:r>
              <a:rPr lang="en-GB" sz="2000" dirty="0"/>
              <a:t> up retailing?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E781A-E0C8-4FAC-B74C-F48061632EE6}"/>
              </a:ext>
            </a:extLst>
          </p:cNvPr>
          <p:cNvSpPr txBox="1"/>
          <p:nvPr/>
        </p:nvSpPr>
        <p:spPr>
          <a:xfrm>
            <a:off x="6876256" y="4573863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Q1. Cheaper, mobile.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Q2. </a:t>
            </a:r>
          </a:p>
          <a:p>
            <a:r>
              <a:rPr lang="en-GB" b="1" dirty="0"/>
              <a:t>1 Food</a:t>
            </a:r>
          </a:p>
          <a:p>
            <a:r>
              <a:rPr lang="en-GB" b="1" dirty="0"/>
              <a:t>2 Drink</a:t>
            </a:r>
          </a:p>
          <a:p>
            <a:r>
              <a:rPr lang="en-GB" b="1" dirty="0"/>
              <a:t>3 Arts and crafts</a:t>
            </a:r>
          </a:p>
        </p:txBody>
      </p:sp>
      <p:pic>
        <p:nvPicPr>
          <p:cNvPr id="1026" name="Picture 2" descr="Pop up shops - Exhibitions - Pebbles Photography and Picture Framing in  North Norfolk">
            <a:extLst>
              <a:ext uri="{FF2B5EF4-FFF2-40B4-BE49-F238E27FC236}">
                <a16:creationId xmlns:a16="http://schemas.microsoft.com/office/drawing/2014/main" id="{F2448F95-6CD8-41BB-88C2-AA33D5D1E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7281" r="-2224" b="13438"/>
          <a:stretch/>
        </p:blipFill>
        <p:spPr bwMode="auto">
          <a:xfrm>
            <a:off x="820108" y="1402711"/>
            <a:ext cx="3581491" cy="21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28A592-937D-4B47-A35E-09EC4E8A3060}"/>
              </a:ext>
            </a:extLst>
          </p:cNvPr>
          <p:cNvSpPr txBox="1"/>
          <p:nvPr/>
        </p:nvSpPr>
        <p:spPr>
          <a:xfrm>
            <a:off x="7092280" y="1509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DEMONSTRATE</a:t>
            </a:r>
          </a:p>
        </p:txBody>
      </p:sp>
    </p:spTree>
    <p:extLst>
      <p:ext uri="{BB962C8B-B14F-4D97-AF65-F5344CB8AC3E}">
        <p14:creationId xmlns:p14="http://schemas.microsoft.com/office/powerpoint/2010/main" val="3404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Thank-you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Thankyou very much for listening and taking part today, I will leave you with one thought for the future.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b="1" dirty="0">
                <a:solidFill>
                  <a:srgbClr val="00B050"/>
                </a:solidFill>
                <a:latin typeface="Adamsky SF" pitchFamily="2" charset="0"/>
              </a:rPr>
              <a:t>What will your Unique Selling Point (USP) be when you are looking for a job, apprenticeship or University place?, how will you ‘stand out from the crowd’? </a:t>
            </a:r>
          </a:p>
          <a:p>
            <a:pPr marL="0" indent="0" algn="ctr">
              <a:buNone/>
            </a:pPr>
            <a:endParaRPr lang="en-GB" b="1" dirty="0">
              <a:latin typeface="Adamsky SF" pitchFamily="2" charset="0"/>
            </a:endParaRPr>
          </a:p>
          <a:p>
            <a:pPr marL="0" indent="0" algn="ctr">
              <a:buNone/>
            </a:pPr>
            <a:r>
              <a:rPr lang="en-GB" sz="4400" b="1" dirty="0">
                <a:latin typeface="Adamsky SF" pitchFamily="2" charset="0"/>
              </a:rPr>
              <a:t>Any questions please email me at: etaylor@ripleyacademy.org</a:t>
            </a:r>
          </a:p>
        </p:txBody>
      </p:sp>
    </p:spTree>
    <p:extLst>
      <p:ext uri="{BB962C8B-B14F-4D97-AF65-F5344CB8AC3E}">
        <p14:creationId xmlns:p14="http://schemas.microsoft.com/office/powerpoint/2010/main" val="174993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6166-3D8C-437C-9253-04FA29AF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Previous student destinations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EE9E7-8885-482E-92FC-D5AD4EE4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5" y="1844824"/>
            <a:ext cx="8119603" cy="388843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Business is a very versatile subject and here we have some examples of what our Business students have moved onto with their Business qualification;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Finance Apprenticeship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Police Degree Apprenticeship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Primary Teaching at University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Business and Finance studies at University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Accountancy at University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Sports Journalism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Photography at University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Business Apprenticeship</a:t>
            </a:r>
          </a:p>
        </p:txBody>
      </p:sp>
      <p:pic>
        <p:nvPicPr>
          <p:cNvPr id="1028" name="Picture 4" descr="Careers with UK Business Management Qualifications - Cambridge Management  and Leadership School">
            <a:extLst>
              <a:ext uri="{FF2B5EF4-FFF2-40B4-BE49-F238E27FC236}">
                <a16:creationId xmlns:a16="http://schemas.microsoft.com/office/drawing/2014/main" id="{587FF9F3-D9CB-4D0B-929B-A6CBF696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451704" cy="2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1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06200"/>
            <a:ext cx="8229600" cy="1043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B050"/>
                </a:solidFill>
              </a:rPr>
              <a:t>Applied</a:t>
            </a:r>
            <a:r>
              <a:rPr lang="en-GB" b="1" dirty="0"/>
              <a:t> General (AG) L3 Business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832"/>
            <a:ext cx="8589640" cy="41764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3400" dirty="0"/>
              <a:t>“</a:t>
            </a:r>
            <a:r>
              <a:rPr lang="en-GB" sz="3400" dirty="0">
                <a:solidFill>
                  <a:srgbClr val="00B050"/>
                </a:solidFill>
              </a:rPr>
              <a:t>Applied</a:t>
            </a:r>
            <a:r>
              <a:rPr lang="en-GB" sz="3400" dirty="0"/>
              <a:t> General qualifications are rigorous, advanced (Level 3) qualifications that allow 16 to 19 year old students to </a:t>
            </a:r>
            <a:r>
              <a:rPr lang="en-GB" sz="3400" dirty="0">
                <a:solidFill>
                  <a:srgbClr val="00B050"/>
                </a:solidFill>
              </a:rPr>
              <a:t>develop</a:t>
            </a:r>
            <a:r>
              <a:rPr lang="en-GB" sz="3400" dirty="0">
                <a:solidFill>
                  <a:srgbClr val="92D050"/>
                </a:solidFill>
              </a:rPr>
              <a:t> </a:t>
            </a:r>
            <a:r>
              <a:rPr lang="en-GB" sz="3400" dirty="0">
                <a:solidFill>
                  <a:srgbClr val="00B050"/>
                </a:solidFill>
              </a:rPr>
              <a:t>transferable knowledge and skills</a:t>
            </a:r>
            <a:r>
              <a:rPr lang="en-GB" sz="3400" dirty="0"/>
              <a:t>” – Department for Education (DFE)</a:t>
            </a:r>
            <a:endParaRPr lang="en-GB" sz="2900" b="1" u="sng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2900" b="1" u="sng" dirty="0"/>
              <a:t>You will </a:t>
            </a:r>
            <a:r>
              <a:rPr lang="en-GB" sz="2900" dirty="0"/>
              <a:t>gain a Universally accepted qualification with UCAS points.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2900" b="1" u="sng" dirty="0"/>
              <a:t>You will </a:t>
            </a:r>
            <a:r>
              <a:rPr lang="en-GB" sz="2900" dirty="0"/>
              <a:t>develop your</a:t>
            </a:r>
            <a:r>
              <a:rPr lang="en-GB" sz="2900" b="1" u="sng" dirty="0"/>
              <a:t> skills </a:t>
            </a:r>
            <a:r>
              <a:rPr lang="en-GB" sz="2900" dirty="0"/>
              <a:t>through taking part in activities including ICT, communication, research, presentation &amp; others.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900" b="1" u="sng" dirty="0"/>
              <a:t>You will </a:t>
            </a:r>
            <a:r>
              <a:rPr lang="en-GB" sz="2900" dirty="0"/>
              <a:t>participate in </a:t>
            </a:r>
            <a:r>
              <a:rPr lang="en-GB" sz="2900" b="1" u="sng" dirty="0"/>
              <a:t>real</a:t>
            </a:r>
            <a:r>
              <a:rPr lang="en-GB" sz="2900" dirty="0"/>
              <a:t> business activities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900" dirty="0"/>
              <a:t>		e.g. setting up a Business, selecting marketing activities etc.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9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3100" dirty="0"/>
              <a:t>Your learning is </a:t>
            </a:r>
            <a:r>
              <a:rPr lang="en-GB" sz="3100" b="1" u="sng" dirty="0"/>
              <a:t>directly</a:t>
            </a:r>
            <a:r>
              <a:rPr lang="en-GB" sz="3100" dirty="0"/>
              <a:t> applied to real businesses- you will study real Businesses, visit them and produce work based on them.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8864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Business @ The Ripley Academy Sixth Form</a:t>
            </a:r>
          </a:p>
        </p:txBody>
      </p:sp>
    </p:spTree>
    <p:extLst>
      <p:ext uri="{BB962C8B-B14F-4D97-AF65-F5344CB8AC3E}">
        <p14:creationId xmlns:p14="http://schemas.microsoft.com/office/powerpoint/2010/main" val="191701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48973"/>
            <a:ext cx="8229600" cy="852704"/>
          </a:xfrm>
        </p:spPr>
        <p:txBody>
          <a:bodyPr/>
          <a:lstStyle/>
          <a:p>
            <a:pPr>
              <a:defRPr/>
            </a:pPr>
            <a:r>
              <a:rPr lang="en-GB" dirty="0"/>
              <a:t>Standing out from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5"/>
            <a:ext cx="8446393" cy="21610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/>
              <a:t>The key to success involves standing out from the crowd. </a:t>
            </a:r>
          </a:p>
          <a:p>
            <a:pPr>
              <a:defRPr/>
            </a:pPr>
            <a:r>
              <a:rPr lang="en-GB" sz="2400" b="1" dirty="0"/>
              <a:t>You all have skills and talents which make you unique.  The difficulty is sometimes you don’t realise that you have them.</a:t>
            </a:r>
          </a:p>
          <a:p>
            <a:pPr>
              <a:defRPr/>
            </a:pPr>
            <a:r>
              <a:rPr lang="en-GB" sz="2400" dirty="0"/>
              <a:t>If you can produce the winning formula of skills and qualifications that employers/Universities are looking for, you will be successful.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96801" y="4152920"/>
            <a:ext cx="267464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b="1" u="sng" dirty="0"/>
              <a:t>KEY SKILLS</a:t>
            </a:r>
          </a:p>
          <a:p>
            <a:pPr eaLnBrk="1" hangingPunct="1">
              <a:lnSpc>
                <a:spcPct val="80000"/>
              </a:lnSpc>
            </a:pPr>
            <a:endParaRPr lang="en-GB" altLang="en-US" b="1" dirty="0"/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b="1" dirty="0"/>
              <a:t>Organisation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b="1" dirty="0"/>
              <a:t>Reliability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b="1" dirty="0"/>
              <a:t>Communication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b="1" dirty="0"/>
              <a:t>Innovation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24411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Business @ The Ripley Academy Sixth Form</a:t>
            </a:r>
          </a:p>
        </p:txBody>
      </p:sp>
      <p:pic>
        <p:nvPicPr>
          <p:cNvPr id="2050" name="Picture 2" descr="12,924 Standing Out From The Crowd Stock Photos and Images - 123RF">
            <a:extLst>
              <a:ext uri="{FF2B5EF4-FFF2-40B4-BE49-F238E27FC236}">
                <a16:creationId xmlns:a16="http://schemas.microsoft.com/office/drawing/2014/main" id="{ABC6CCD0-010F-42D7-B455-D3A91FA36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7"/>
          <a:stretch/>
        </p:blipFill>
        <p:spPr bwMode="auto">
          <a:xfrm>
            <a:off x="5148064" y="4104962"/>
            <a:ext cx="3252310" cy="18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9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34AF-B1BB-4EC0-997C-8CF97ADE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for Y12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C8B95-0600-4A27-AA57-FBCB6136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5734"/>
            <a:ext cx="8064895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There is a January exam each year, with a resit opportunity in June should you need to.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In Y12, there is one coursework piece.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In Y12, there is one piece of controlled assessment.</a:t>
            </a:r>
          </a:p>
        </p:txBody>
      </p:sp>
    </p:spTree>
    <p:extLst>
      <p:ext uri="{BB962C8B-B14F-4D97-AF65-F5344CB8AC3E}">
        <p14:creationId xmlns:p14="http://schemas.microsoft.com/office/powerpoint/2010/main" val="269177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43800" cy="1450757"/>
          </a:xfrm>
        </p:spPr>
        <p:txBody>
          <a:bodyPr>
            <a:normAutofit/>
          </a:bodyPr>
          <a:lstStyle/>
          <a:p>
            <a:r>
              <a:rPr lang="en-GB" dirty="0"/>
              <a:t>AQA Applied General Business –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712968" cy="4389120"/>
          </a:xfrm>
        </p:spPr>
        <p:txBody>
          <a:bodyPr/>
          <a:lstStyle/>
          <a:p>
            <a:r>
              <a:rPr lang="en-GB" sz="3500" b="1" dirty="0">
                <a:solidFill>
                  <a:srgbClr val="00B050"/>
                </a:solidFill>
              </a:rPr>
              <a:t>Unit 1:Financial Planning &amp; Analysis (Exam)</a:t>
            </a:r>
          </a:p>
          <a:p>
            <a:endParaRPr lang="en-GB" sz="3600" dirty="0"/>
          </a:p>
          <a:p>
            <a:r>
              <a:rPr lang="en-GB" sz="3600" dirty="0"/>
              <a:t>Unit 2:Business Dynamics (C/W –Merlin)</a:t>
            </a:r>
          </a:p>
          <a:p>
            <a:endParaRPr lang="en-GB" sz="3600" dirty="0"/>
          </a:p>
          <a:p>
            <a:r>
              <a:rPr lang="en-GB" sz="3600" dirty="0">
                <a:solidFill>
                  <a:schemeClr val="tx1"/>
                </a:solidFill>
              </a:rPr>
              <a:t>Unit 3: Entrepreneurial Opportunities (C/A)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86549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Business @ The Ripley Academy Sixth 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6D35F-8A1D-459B-9306-D518330F0278}"/>
              </a:ext>
            </a:extLst>
          </p:cNvPr>
          <p:cNvSpPr txBox="1"/>
          <p:nvPr/>
        </p:nvSpPr>
        <p:spPr>
          <a:xfrm>
            <a:off x="179512" y="1855421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There are 3 Units in Year 12.</a:t>
            </a:r>
          </a:p>
        </p:txBody>
      </p:sp>
    </p:spTree>
    <p:extLst>
      <p:ext uri="{BB962C8B-B14F-4D97-AF65-F5344CB8AC3E}">
        <p14:creationId xmlns:p14="http://schemas.microsoft.com/office/powerpoint/2010/main" val="20229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7370-414A-43B0-A2CB-D5F1C2C8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60" y="476672"/>
            <a:ext cx="4442832" cy="478099"/>
          </a:xfrm>
        </p:spPr>
        <p:txBody>
          <a:bodyPr>
            <a:normAutofit fontScale="90000"/>
          </a:bodyPr>
          <a:lstStyle/>
          <a:p>
            <a:r>
              <a:rPr lang="en-GB" dirty="0"/>
              <a:t>Profit in a Business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70DA0-4D36-4C6F-994E-155E8B138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2122" r="47637" b="19760"/>
          <a:stretch/>
        </p:blipFill>
        <p:spPr>
          <a:xfrm>
            <a:off x="251520" y="1556792"/>
            <a:ext cx="3312368" cy="4974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8F144-405E-4431-8B54-5ED19031D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30092" r="48425" b="58820"/>
          <a:stretch/>
        </p:blipFill>
        <p:spPr>
          <a:xfrm>
            <a:off x="140235" y="715721"/>
            <a:ext cx="3440745" cy="841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9716F-5453-4D7D-8F7A-95D055F05030}"/>
              </a:ext>
            </a:extLst>
          </p:cNvPr>
          <p:cNvSpPr txBox="1"/>
          <p:nvPr/>
        </p:nvSpPr>
        <p:spPr>
          <a:xfrm>
            <a:off x="251520" y="34638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Revenue and Costs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6F352-4BF8-4DDA-849D-1E8F18150970}"/>
              </a:ext>
            </a:extLst>
          </p:cNvPr>
          <p:cNvSpPr/>
          <p:nvPr/>
        </p:nvSpPr>
        <p:spPr>
          <a:xfrm>
            <a:off x="3762629" y="1844824"/>
            <a:ext cx="48965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Revenue-Total Costs 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PROFIT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E0470-FE28-4023-B886-00787F88BC1F}"/>
              </a:ext>
            </a:extLst>
          </p:cNvPr>
          <p:cNvSpPr txBox="1"/>
          <p:nvPr/>
        </p:nvSpPr>
        <p:spPr>
          <a:xfrm>
            <a:off x="3923928" y="3717032"/>
            <a:ext cx="4730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Budgeted compared to Actual</a:t>
            </a:r>
          </a:p>
          <a:p>
            <a:endParaRPr lang="en-GB" dirty="0"/>
          </a:p>
          <a:p>
            <a:r>
              <a:rPr lang="en-GB" dirty="0"/>
              <a:t>A Business will also set themselves budgets to try and work to.  For example, they may have a £10,000 budget to spend on their Total costs.</a:t>
            </a:r>
          </a:p>
          <a:p>
            <a:endParaRPr lang="en-GB" dirty="0"/>
          </a:p>
          <a:p>
            <a:r>
              <a:rPr lang="en-GB" dirty="0"/>
              <a:t>A Business can compare its budgeted costs to its actual costs to work out how well it did.</a:t>
            </a:r>
          </a:p>
        </p:txBody>
      </p:sp>
    </p:spTree>
    <p:extLst>
      <p:ext uri="{BB962C8B-B14F-4D97-AF65-F5344CB8AC3E}">
        <p14:creationId xmlns:p14="http://schemas.microsoft.com/office/powerpoint/2010/main" val="115965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FE82-1888-482C-A9A1-00569E9B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1 “Financial Planning and Monitoring”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0911AE-F317-4413-BEB4-64F071154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45" t="42925" r="27970" b="24855"/>
          <a:stretch/>
        </p:blipFill>
        <p:spPr>
          <a:xfrm>
            <a:off x="7518" y="1887563"/>
            <a:ext cx="6384710" cy="4032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4D92E7-1F2F-4885-9AF7-B66DB7BEABCE}"/>
              </a:ext>
            </a:extLst>
          </p:cNvPr>
          <p:cNvSpPr txBox="1"/>
          <p:nvPr/>
        </p:nvSpPr>
        <p:spPr>
          <a:xfrm>
            <a:off x="6423355" y="1768533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Typical question for the Unit 3 examination.</a:t>
            </a:r>
          </a:p>
          <a:p>
            <a:endParaRPr lang="en-GB" dirty="0"/>
          </a:p>
          <a:p>
            <a:r>
              <a:rPr lang="en-GB" dirty="0"/>
              <a:t>Finance with a focus on Business.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918D8-762A-4957-9D2B-E502233518E7}"/>
              </a:ext>
            </a:extLst>
          </p:cNvPr>
          <p:cNvSpPr txBox="1"/>
          <p:nvPr/>
        </p:nvSpPr>
        <p:spPr>
          <a:xfrm>
            <a:off x="6279892" y="3396063"/>
            <a:ext cx="2987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would we approach this question?</a:t>
            </a:r>
          </a:p>
          <a:p>
            <a:r>
              <a:rPr lang="en-GB" dirty="0"/>
              <a:t>Work out the answer (5 mins)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5BF90-EC55-465D-AD37-6CB1CC1BAC02}"/>
              </a:ext>
            </a:extLst>
          </p:cNvPr>
          <p:cNvSpPr txBox="1"/>
          <p:nvPr/>
        </p:nvSpPr>
        <p:spPr>
          <a:xfrm>
            <a:off x="6297595" y="4291790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Answer</a:t>
            </a:r>
          </a:p>
          <a:p>
            <a:r>
              <a:rPr lang="en-GB" dirty="0"/>
              <a:t>Budgeted</a:t>
            </a:r>
          </a:p>
          <a:p>
            <a:r>
              <a:rPr lang="en-GB" dirty="0"/>
              <a:t>£150,000-£90,000=£60,000</a:t>
            </a:r>
          </a:p>
          <a:p>
            <a:r>
              <a:rPr lang="en-GB" dirty="0"/>
              <a:t>Actual</a:t>
            </a:r>
          </a:p>
          <a:p>
            <a:r>
              <a:rPr lang="en-GB" dirty="0"/>
              <a:t>£145,000-£98,000=£47,000</a:t>
            </a:r>
          </a:p>
          <a:p>
            <a:r>
              <a:rPr lang="en-GB" dirty="0"/>
              <a:t>Difference £60,000-£47,000= </a:t>
            </a:r>
            <a:r>
              <a:rPr lang="en-GB" b="1" dirty="0">
                <a:solidFill>
                  <a:srgbClr val="00B050"/>
                </a:solidFill>
              </a:rPr>
              <a:t>£13,000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A1742-0C00-4472-A9F1-9FD34471B41B}"/>
              </a:ext>
            </a:extLst>
          </p:cNvPr>
          <p:cNvSpPr txBox="1"/>
          <p:nvPr/>
        </p:nvSpPr>
        <p:spPr>
          <a:xfrm>
            <a:off x="7691384" y="12955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42306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43800" cy="1450757"/>
          </a:xfrm>
        </p:spPr>
        <p:txBody>
          <a:bodyPr>
            <a:normAutofit/>
          </a:bodyPr>
          <a:lstStyle/>
          <a:p>
            <a:r>
              <a:rPr lang="en-GB" dirty="0"/>
              <a:t>AQA Applied General Business –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712968" cy="4389120"/>
          </a:xfrm>
        </p:spPr>
        <p:txBody>
          <a:bodyPr/>
          <a:lstStyle/>
          <a:p>
            <a:r>
              <a:rPr lang="en-GB" sz="3500" dirty="0">
                <a:solidFill>
                  <a:schemeClr val="tx1"/>
                </a:solidFill>
              </a:rPr>
              <a:t>Unit 1:Financial Planning &amp; Analysis (Exam)</a:t>
            </a:r>
          </a:p>
          <a:p>
            <a:endParaRPr lang="en-GB" sz="3600" dirty="0"/>
          </a:p>
          <a:p>
            <a:r>
              <a:rPr lang="en-GB" sz="3600" b="1" dirty="0">
                <a:solidFill>
                  <a:srgbClr val="00B050"/>
                </a:solidFill>
              </a:rPr>
              <a:t>Unit 2:Business Dynamics (C/W –Merlin)</a:t>
            </a:r>
          </a:p>
          <a:p>
            <a:endParaRPr lang="en-GB" sz="3600" dirty="0"/>
          </a:p>
          <a:p>
            <a:r>
              <a:rPr lang="en-GB" sz="3600" dirty="0">
                <a:solidFill>
                  <a:schemeClr val="tx1"/>
                </a:solidFill>
              </a:rPr>
              <a:t>Unit 3: Entrepreneurial Opportunities (C/A)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86549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Business @ The Ripley Academy Sixth Form</a:t>
            </a:r>
          </a:p>
        </p:txBody>
      </p:sp>
    </p:spTree>
    <p:extLst>
      <p:ext uri="{BB962C8B-B14F-4D97-AF65-F5344CB8AC3E}">
        <p14:creationId xmlns:p14="http://schemas.microsoft.com/office/powerpoint/2010/main" val="28417397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4417</TotalTime>
  <Words>860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Adamsky SF</vt:lpstr>
      <vt:lpstr>Arial</vt:lpstr>
      <vt:lpstr>Calibri</vt:lpstr>
      <vt:lpstr>Calibri Light</vt:lpstr>
      <vt:lpstr>Copperplate Gothic Light</vt:lpstr>
      <vt:lpstr>Verdana</vt:lpstr>
      <vt:lpstr>Wingdings</vt:lpstr>
      <vt:lpstr>Retrospect</vt:lpstr>
      <vt:lpstr>Business</vt:lpstr>
      <vt:lpstr>Previous student destinations</vt:lpstr>
      <vt:lpstr>Applied General (AG) L3 Business</vt:lpstr>
      <vt:lpstr>Standing out from others</vt:lpstr>
      <vt:lpstr>Format for Y12 Business</vt:lpstr>
      <vt:lpstr>AQA Applied General Business – Year 1</vt:lpstr>
      <vt:lpstr>Profit in a Business</vt:lpstr>
      <vt:lpstr>Unit 1 “Financial Planning and Monitoring”</vt:lpstr>
      <vt:lpstr>AQA Applied General Business – Year 1</vt:lpstr>
      <vt:lpstr>Unit 2:Business Dynamics (C/W) </vt:lpstr>
      <vt:lpstr>Unit 2:Business Dynamics (C/W) </vt:lpstr>
      <vt:lpstr>Extended writing Task</vt:lpstr>
      <vt:lpstr>AQA Applied General Business – Year 1</vt:lpstr>
      <vt:lpstr>PowerPoint Presentation</vt:lpstr>
      <vt:lpstr>Pop up retailing</vt:lpstr>
      <vt:lpstr>Thank-you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</dc:title>
  <dc:creator>Elouise Taylor</dc:creator>
  <cp:lastModifiedBy>Mrs E Taylor (rETA)</cp:lastModifiedBy>
  <cp:revision>103</cp:revision>
  <dcterms:created xsi:type="dcterms:W3CDTF">2013-10-14T08:12:41Z</dcterms:created>
  <dcterms:modified xsi:type="dcterms:W3CDTF">2022-07-06T11:22:00Z</dcterms:modified>
</cp:coreProperties>
</file>