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62" r:id="rId6"/>
    <p:sldId id="260" r:id="rId7"/>
    <p:sldId id="289" r:id="rId8"/>
    <p:sldId id="288" r:id="rId9"/>
    <p:sldId id="290" r:id="rId10"/>
    <p:sldId id="291" r:id="rId11"/>
    <p:sldId id="261" r:id="rId12"/>
    <p:sldId id="264" r:id="rId13"/>
    <p:sldId id="266" r:id="rId14"/>
    <p:sldId id="286" r:id="rId15"/>
    <p:sldId id="270" r:id="rId16"/>
    <p:sldId id="276" r:id="rId17"/>
    <p:sldId id="293" r:id="rId18"/>
    <p:sldId id="292" r:id="rId19"/>
    <p:sldId id="280" r:id="rId20"/>
    <p:sldId id="278" r:id="rId21"/>
    <p:sldId id="281" r:id="rId22"/>
    <p:sldId id="271" r:id="rId23"/>
    <p:sldId id="272" r:id="rId24"/>
    <p:sldId id="274" r:id="rId25"/>
    <p:sldId id="275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291" autoAdjust="0"/>
  </p:normalViewPr>
  <p:slideViewPr>
    <p:cSldViewPr snapToGrid="0">
      <p:cViewPr>
        <p:scale>
          <a:sx n="60" d="100"/>
          <a:sy n="60" d="100"/>
        </p:scale>
        <p:origin x="16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41ADE-6F95-401D-BEB4-2CF363FA3C90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F48BE-FA36-4436-BE50-F5A73318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48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AvcGcEc0k&amp;safe=tru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</a:t>
            </a:r>
            <a:r>
              <a:rPr lang="en-GB" sz="1200" i="1" dirty="0"/>
              <a:t>must </a:t>
            </a:r>
            <a:r>
              <a:rPr lang="en-GB" sz="1200" dirty="0"/>
              <a:t> make sure you copy up any notes you have missed, expected to carry out extra</a:t>
            </a:r>
            <a:r>
              <a:rPr lang="en-GB" sz="1200" baseline="0" dirty="0"/>
              <a:t> reading </a:t>
            </a:r>
            <a:r>
              <a:rPr lang="en-GB" sz="1200" baseline="0"/>
              <a:t>around the topic.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4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Compared to </a:t>
            </a:r>
            <a:r>
              <a:rPr lang="en-GB" i="1" dirty="0"/>
              <a:t>a priori</a:t>
            </a:r>
            <a:r>
              <a:rPr lang="en-GB" dirty="0"/>
              <a:t> knowledge, such as a mathematical equation, </a:t>
            </a:r>
            <a:r>
              <a:rPr lang="en-GB" i="1" dirty="0"/>
              <a:t>a posteriori</a:t>
            </a:r>
            <a:r>
              <a:rPr lang="en-GB" dirty="0"/>
              <a:t> knowledge is more likely to be false, since it relies on an interpretation of an experience.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8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Compared to </a:t>
            </a:r>
            <a:r>
              <a:rPr lang="en-GB" i="1" dirty="0"/>
              <a:t>a priori</a:t>
            </a:r>
            <a:r>
              <a:rPr lang="en-GB" dirty="0"/>
              <a:t> knowledge, such as a mathematical equation, </a:t>
            </a:r>
            <a:r>
              <a:rPr lang="en-GB" i="1" dirty="0"/>
              <a:t>a posteriori</a:t>
            </a:r>
            <a:r>
              <a:rPr lang="en-GB" dirty="0"/>
              <a:t> knowledge is more likely to be false, since it relies on an interpretation of an experience.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93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Link:</a:t>
            </a:r>
            <a:r>
              <a:rPr lang="en-GB" baseline="0" dirty="0"/>
              <a:t> </a:t>
            </a:r>
            <a:r>
              <a:rPr lang="en-GB" sz="1400" dirty="0">
                <a:hlinkClick r:id="rId3"/>
              </a:rPr>
              <a:t>https://www.youtube.com/watch?v=xpAvcGcEc0k&amp;safe=true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71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an example with the class to</a:t>
            </a:r>
            <a:r>
              <a:rPr lang="en-GB" baseline="0" dirty="0"/>
              <a:t> help them get started. Easiest way is to start with a reason why people might think that God doesn’t exist (e.g. evil and suffering) then expand the reasoning from there.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1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omic Sans MS" panose="030F0702030302020204" pitchFamily="66" charset="0"/>
              </a:rPr>
              <a:t>By far the best way to learn philosophy is to debate it! So, with that in mind, on the following slides you are going to be faced with some philosophical questions.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Throughout this questioning it is made clear that different views are allowed in Philosophy and in fact aid learning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0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omic Sans MS" panose="030F0702030302020204" pitchFamily="66" charset="0"/>
              </a:rPr>
              <a:t>By far the best way to learn philosophy is to debate it! So, with that in mind, on the following slides you are going to be faced with some philosophical questions.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this questioning it is made clear that different views are allowed in Philosophy and in fact aid learning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omic Sans MS" panose="030F0702030302020204" pitchFamily="66" charset="0"/>
              </a:rPr>
              <a:t>By far the best way to learn philosophy is to debate it! So, with that in mind, on the following slides you are going to be faced with some philosophical questions.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this questioning it is made clear that different views are allowed in Philosophy and in fact aid learning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21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omic Sans MS" panose="030F0702030302020204" pitchFamily="66" charset="0"/>
              </a:rPr>
              <a:t>By far the best way to learn philosophy is to debate it! So, with that in mind, on the following slides you are going to be faced with some philosophical questions.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this questioning it is made clear that different views are allowed in Philosophy and in fact aid learning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4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omic Sans MS" panose="030F0702030302020204" pitchFamily="66" charset="0"/>
              </a:rPr>
              <a:t>By far the best way to learn philosophy is to debate it! So, with that in mind, on the following slides you are going to be faced with some philosophical questions.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this questioning it is made clear that different views are allowed in Philosophy and in fact aid learning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9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1200" dirty="0">
              <a:latin typeface="Comic Sans MS" panose="030F0702030302020204" pitchFamily="66" charset="0"/>
            </a:endParaRP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There are a set of views and theories regarding each aspect of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9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priori knowledge is defined as knowledge that we can have "prior to experience". We don’t need to observe how the world is to have such knowledge.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 "All bachelors are unmarried", "All triangles have three sides."</a:t>
            </a:r>
            <a:br>
              <a:rPr lang="en-GB" dirty="0"/>
            </a:b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posteriori knowledge is knowledge that we can have only after we have certain experiences. We have to make some observations to gain such knowledge.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 "There is a cup on this table", "Smoking causes cancer."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24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Compared to </a:t>
            </a:r>
            <a:r>
              <a:rPr lang="en-GB" i="1" dirty="0"/>
              <a:t>a priori</a:t>
            </a:r>
            <a:r>
              <a:rPr lang="en-GB" dirty="0"/>
              <a:t> knowledge, such as a mathematical equation, </a:t>
            </a:r>
            <a:r>
              <a:rPr lang="en-GB" i="1" dirty="0"/>
              <a:t>a posteriori</a:t>
            </a:r>
            <a:r>
              <a:rPr lang="en-GB" dirty="0"/>
              <a:t> knowledge is more likely to be false, since it relies on an interpretation of an experience.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48BE-FA36-4436-BE50-F5A7331840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1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1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63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77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3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5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29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8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4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8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5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4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0273-706F-460A-B968-B85B3A6CA19E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6726-2B24-4E4A-8819-9140864B3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6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768" y="383458"/>
            <a:ext cx="5695773" cy="37185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Welcome to Alevel Philosophy and Ethics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F47355-5EB0-4A45-9FCF-97DAE1031C6A}"/>
              </a:ext>
            </a:extLst>
          </p:cNvPr>
          <p:cNvSpPr/>
          <p:nvPr/>
        </p:nvSpPr>
        <p:spPr>
          <a:xfrm>
            <a:off x="154745" y="4712677"/>
            <a:ext cx="8581292" cy="20116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fterglow" panose="00000500000000000000" pitchFamily="2" charset="0"/>
                <a:ea typeface="Afterglow" panose="00000500000000000000" pitchFamily="2" charset="0"/>
              </a:rPr>
              <a:t>2 Components to the course: </a:t>
            </a:r>
            <a:r>
              <a:rPr lang="en-GB" sz="2800" dirty="0">
                <a:highlight>
                  <a:srgbClr val="FFFF00"/>
                </a:highlight>
                <a:latin typeface="Afterglow" panose="00000500000000000000" pitchFamily="2" charset="0"/>
                <a:ea typeface="Afterglow" panose="00000500000000000000" pitchFamily="2" charset="0"/>
              </a:rPr>
              <a:t>Philosophy and Ethics, </a:t>
            </a:r>
            <a:r>
              <a:rPr lang="en-GB" sz="2800" dirty="0">
                <a:latin typeface="Afterglow" panose="00000500000000000000" pitchFamily="2" charset="0"/>
                <a:ea typeface="Afterglow" panose="00000500000000000000" pitchFamily="2" charset="0"/>
              </a:rPr>
              <a:t>and Buddhism and Dialogues. </a:t>
            </a:r>
          </a:p>
        </p:txBody>
      </p:sp>
    </p:spTree>
    <p:extLst>
      <p:ext uri="{BB962C8B-B14F-4D97-AF65-F5344CB8AC3E}">
        <p14:creationId xmlns:p14="http://schemas.microsoft.com/office/powerpoint/2010/main" val="382199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is philosophy?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96716"/>
            <a:ext cx="4696326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TASK: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Read the extract from </a:t>
            </a:r>
            <a:r>
              <a:rPr lang="en-GB" sz="2400" dirty="0" err="1">
                <a:latin typeface="Comic Sans MS" panose="030F0702030302020204" pitchFamily="66" charset="0"/>
              </a:rPr>
              <a:t>Garder’s</a:t>
            </a:r>
            <a:r>
              <a:rPr lang="en-GB" sz="2400" dirty="0">
                <a:latin typeface="Comic Sans MS" panose="030F0702030302020204" pitchFamily="66" charset="0"/>
              </a:rPr>
              <a:t> novel ‘Sophie’s World’.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Underline/highlight as many important words/phrases as you can </a:t>
            </a:r>
            <a:r>
              <a:rPr lang="en-GB" sz="2400" i="1" dirty="0">
                <a:latin typeface="Comic Sans MS" panose="030F0702030302020204" pitchFamily="66" charset="0"/>
              </a:rPr>
              <a:t>(minimum of 15) </a:t>
            </a:r>
            <a:r>
              <a:rPr lang="en-GB" sz="2400" dirty="0">
                <a:latin typeface="Comic Sans MS" panose="030F0702030302020204" pitchFamily="66" charset="0"/>
              </a:rPr>
              <a:t>that </a:t>
            </a:r>
            <a:r>
              <a:rPr lang="en-GB" sz="2400" b="1" dirty="0">
                <a:latin typeface="Comic Sans MS" panose="030F0702030302020204" pitchFamily="66" charset="0"/>
              </a:rPr>
              <a:t>explain what philosophy is.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In pairs, share your list. Reduce your list to 7 words/phrases between you.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059779" y="572386"/>
            <a:ext cx="2755900" cy="91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 Minutes</a:t>
            </a:r>
          </a:p>
        </p:txBody>
      </p:sp>
      <p:pic>
        <p:nvPicPr>
          <p:cNvPr id="5124" name="Picture 4" descr="http://covers.audiobooks.com/images/covers/full/9781427200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03" y="1796715"/>
            <a:ext cx="5669397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836" y="207818"/>
            <a:ext cx="2576946" cy="8728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ACTIVATE</a:t>
            </a:r>
          </a:p>
        </p:txBody>
      </p:sp>
    </p:spTree>
    <p:extLst>
      <p:ext uri="{BB962C8B-B14F-4D97-AF65-F5344CB8AC3E}">
        <p14:creationId xmlns:p14="http://schemas.microsoft.com/office/powerpoint/2010/main" val="15383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is philosophy?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8200" y="1979864"/>
            <a:ext cx="3140242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TASK: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As a class, decide on only 5 words and phrases.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Answer this question: ‘</a:t>
            </a:r>
            <a:r>
              <a:rPr lang="en-GB" sz="2400" b="1" dirty="0">
                <a:latin typeface="Comic Sans MS" panose="030F0702030302020204" pitchFamily="66" charset="0"/>
              </a:rPr>
              <a:t>What is philosophy</a:t>
            </a:r>
            <a:r>
              <a:rPr lang="en-GB" sz="2400" dirty="0">
                <a:latin typeface="Comic Sans MS" panose="030F0702030302020204" pitchFamily="66" charset="0"/>
              </a:rPr>
              <a:t>?’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Be prepared to feedback to the class.</a:t>
            </a:r>
          </a:p>
        </p:txBody>
      </p:sp>
      <p:sp>
        <p:nvSpPr>
          <p:cNvPr id="12" name="Oval 11"/>
          <p:cNvSpPr/>
          <p:nvPr/>
        </p:nvSpPr>
        <p:spPr>
          <a:xfrm>
            <a:off x="8795385" y="572386"/>
            <a:ext cx="2755900" cy="91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 Minutes</a:t>
            </a:r>
          </a:p>
        </p:txBody>
      </p:sp>
      <p:pic>
        <p:nvPicPr>
          <p:cNvPr id="7" name="Picture 4" descr="http://covers.audiobooks.com/images/covers/full/9781427200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27" y="1979864"/>
            <a:ext cx="6886074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836" y="207818"/>
            <a:ext cx="2590800" cy="1122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PROGRESS </a:t>
            </a:r>
          </a:p>
          <a:p>
            <a:pPr algn="ctr"/>
            <a:r>
              <a:rPr lang="en-GB" sz="3600" b="1" dirty="0"/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3493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So what </a:t>
            </a:r>
            <a:r>
              <a:rPr lang="en-GB" dirty="0">
                <a:latin typeface="Comic Sans MS" panose="030F0702030302020204" pitchFamily="66" charset="0"/>
              </a:rPr>
              <a:t>is philosophy?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332854" y="4940536"/>
            <a:ext cx="10020946" cy="17392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It is the study of </a:t>
            </a:r>
            <a:r>
              <a:rPr lang="en-GB" sz="2800" b="1" u="sng" dirty="0">
                <a:latin typeface="Comic Sans MS" panose="030F0702030302020204" pitchFamily="66" charset="0"/>
              </a:rPr>
              <a:t>knowledge</a:t>
            </a:r>
            <a:r>
              <a:rPr lang="en-GB" sz="2800" dirty="0">
                <a:latin typeface="Comic Sans MS" panose="030F0702030302020204" pitchFamily="66" charset="0"/>
              </a:rPr>
              <a:t>, </a:t>
            </a:r>
            <a:r>
              <a:rPr lang="en-GB" sz="2800" b="1" u="sng" dirty="0">
                <a:latin typeface="Comic Sans MS" panose="030F0702030302020204" pitchFamily="66" charset="0"/>
              </a:rPr>
              <a:t>existence</a:t>
            </a:r>
            <a:r>
              <a:rPr lang="en-GB" sz="2800" dirty="0">
                <a:latin typeface="Comic Sans MS" panose="030F0702030302020204" pitchFamily="66" charset="0"/>
              </a:rPr>
              <a:t> and </a:t>
            </a:r>
            <a:r>
              <a:rPr lang="en-GB" sz="2800" b="1" u="sng" dirty="0">
                <a:latin typeface="Comic Sans MS" panose="030F0702030302020204" pitchFamily="66" charset="0"/>
              </a:rPr>
              <a:t>fundamental problems</a:t>
            </a:r>
            <a:r>
              <a:rPr lang="en-GB" sz="2800" b="1" dirty="0">
                <a:latin typeface="Comic Sans MS" panose="030F0702030302020204" pitchFamily="66" charset="0"/>
              </a:rPr>
              <a:t> </a:t>
            </a:r>
            <a:r>
              <a:rPr lang="en-GB" sz="2800" i="1" dirty="0">
                <a:latin typeface="Comic Sans MS" panose="030F0702030302020204" pitchFamily="66" charset="0"/>
              </a:rPr>
              <a:t>(e.g. How do we know we are real? Does God exist? Why is there evil and suffering in </a:t>
            </a:r>
            <a:r>
              <a:rPr lang="en-GB" sz="2800" i="1">
                <a:latin typeface="Comic Sans MS" panose="030F0702030302020204" pitchFamily="66" charset="0"/>
              </a:rPr>
              <a:t>the world?).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http://philosophy.talons43.ca/files/2014/10/ch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92" y="1969615"/>
            <a:ext cx="3640213" cy="265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is knowledge?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4800" y="1971848"/>
            <a:ext cx="90804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In philosophy knowledge can be split into two categories: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b="1" u="sng" dirty="0">
                <a:latin typeface="Comic Sans MS" panose="030F0702030302020204" pitchFamily="66" charset="0"/>
              </a:rPr>
              <a:t>A priori knowledge</a:t>
            </a:r>
            <a:r>
              <a:rPr lang="en-GB" sz="2800" dirty="0">
                <a:latin typeface="Comic Sans MS" panose="030F0702030302020204" pitchFamily="66" charset="0"/>
              </a:rPr>
              <a:t> – knowledge that we can have ‘prior to experience’. This can be done by applying simple reason or logic to it </a:t>
            </a:r>
            <a:r>
              <a:rPr lang="en-GB" sz="2800" i="1" dirty="0">
                <a:latin typeface="Comic Sans MS" panose="030F0702030302020204" pitchFamily="66" charset="0"/>
              </a:rPr>
              <a:t>(e.g. 2x2=4).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b="1" u="sng" dirty="0">
                <a:latin typeface="Comic Sans MS" panose="030F0702030302020204" pitchFamily="66" charset="0"/>
              </a:rPr>
              <a:t>A posteriori knowledge</a:t>
            </a:r>
            <a:r>
              <a:rPr lang="en-GB" sz="2800" b="1" dirty="0">
                <a:latin typeface="Comic Sans MS" panose="030F0702030302020204" pitchFamily="66" charset="0"/>
              </a:rPr>
              <a:t>- </a:t>
            </a:r>
            <a:r>
              <a:rPr lang="en-GB" sz="2800" dirty="0">
                <a:latin typeface="Comic Sans MS" panose="030F0702030302020204" pitchFamily="66" charset="0"/>
              </a:rPr>
              <a:t>knowledge that we can only have after certain experiences </a:t>
            </a:r>
            <a:r>
              <a:rPr lang="en-GB" sz="2800" i="1" dirty="0">
                <a:latin typeface="Comic Sans MS" panose="030F0702030302020204" pitchFamily="66" charset="0"/>
              </a:rPr>
              <a:t>(e.g. ‘snow is white’; we can only know this by experiencing snow).</a:t>
            </a:r>
          </a:p>
        </p:txBody>
      </p:sp>
      <p:pic>
        <p:nvPicPr>
          <p:cNvPr id="12292" name="Picture 4" descr="http://www.metoffice.gov.uk/media/image/5/1/why-does-it-sn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489" y="4743113"/>
            <a:ext cx="2495050" cy="14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reatleighsprimaryschool.co.uk/wp-content/uploads/2015/04/math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489" y="2141537"/>
            <a:ext cx="2435985" cy="18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‘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triangle has 3 sides</a:t>
            </a:r>
            <a:r>
              <a:rPr lang="en-GB" dirty="0">
                <a:latin typeface="Comic Sans MS" panose="030F0702030302020204" pitchFamily="66" charset="0"/>
              </a:rPr>
              <a:t>’ – A priori or a posteriori?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Sierpinski Tri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07" y="2513226"/>
            <a:ext cx="5960699" cy="38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4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‘The sun is orange’ – A priori or a posteriori?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2" descr="277062-Star_Wars:_Episode_VII_-_The_Force_Awakens, Star_Wars, Jedi,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22" y="1949558"/>
            <a:ext cx="7206119" cy="44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7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is knowledge?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8200" y="1878446"/>
            <a:ext cx="10515600" cy="1336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TASK: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Read the statements and identify them as a priori or a posteriori.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each one, then explain your reasoning.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550985"/>
            <a:ext cx="10515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EXTENSION: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meant by ‘experience’?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Which type of knowledge would be more likely to be false? Why?</a:t>
            </a:r>
          </a:p>
        </p:txBody>
      </p:sp>
      <p:sp>
        <p:nvSpPr>
          <p:cNvPr id="4" name="Oval 3"/>
          <p:cNvSpPr/>
          <p:nvPr/>
        </p:nvSpPr>
        <p:spPr>
          <a:xfrm>
            <a:off x="9347200" y="1048456"/>
            <a:ext cx="1778000" cy="829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15 Minutes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56841" y="3595607"/>
            <a:ext cx="9469464" cy="1425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priori statement- </a:t>
            </a:r>
            <a:r>
              <a:rPr lang="en-GB" sz="2400" dirty="0">
                <a:latin typeface="Comic Sans MS" panose="030F0702030302020204" pitchFamily="66" charset="0"/>
              </a:rPr>
              <a:t>what we know by </a:t>
            </a:r>
            <a:r>
              <a:rPr lang="en-GB" sz="2400" u="sng" dirty="0">
                <a:latin typeface="Comic Sans MS" panose="030F0702030302020204" pitchFamily="66" charset="0"/>
              </a:rPr>
              <a:t>definitions</a:t>
            </a:r>
            <a:r>
              <a:rPr lang="en-GB" sz="2400" dirty="0">
                <a:latin typeface="Comic Sans MS" panose="030F0702030302020204" pitchFamily="66" charset="0"/>
              </a:rPr>
              <a:t> or </a:t>
            </a:r>
            <a:r>
              <a:rPr lang="en-GB" sz="2400" u="sng" dirty="0">
                <a:latin typeface="Comic Sans MS" panose="030F0702030302020204" pitchFamily="66" charset="0"/>
              </a:rPr>
              <a:t>maths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posteriori statement-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we know through </a:t>
            </a:r>
            <a:r>
              <a:rPr lang="en-GB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836" y="207818"/>
            <a:ext cx="3241964" cy="6927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DEMONSTRATE</a:t>
            </a:r>
          </a:p>
        </p:txBody>
      </p:sp>
    </p:spTree>
    <p:extLst>
      <p:ext uri="{BB962C8B-B14F-4D97-AF65-F5344CB8AC3E}">
        <p14:creationId xmlns:p14="http://schemas.microsoft.com/office/powerpoint/2010/main" val="35796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195532"/>
              </p:ext>
            </p:extLst>
          </p:nvPr>
        </p:nvGraphicFramePr>
        <p:xfrm>
          <a:off x="3366770" y="581818"/>
          <a:ext cx="5725160" cy="581253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70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The square has four sides.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A priori- the definition of the word ‘square’ includes four sides. You know the statement is true.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 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The square on the board is red.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 posteriori- you would have had to have seen the colour ‘red’ to know what it means.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The square has five sides.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 priori- you know the definition of ‘square’ includes four sides. You therefore know the statement is false.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The population of Ipswich is 236,502.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 posteriori- there is no way to know if this statement is true or false without having to make some (empirical) observations of the world.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09029" y="464457"/>
            <a:ext cx="4717142" cy="14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09029" y="1872343"/>
            <a:ext cx="4717142" cy="14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09029" y="3280229"/>
            <a:ext cx="4717142" cy="14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109029" y="4837291"/>
            <a:ext cx="4717142" cy="167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3176337" cy="15961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Self Assessment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284" y="1723166"/>
            <a:ext cx="28755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TASK- Tick/correct your answers.</a:t>
            </a:r>
          </a:p>
        </p:txBody>
      </p:sp>
    </p:spTree>
    <p:extLst>
      <p:ext uri="{BB962C8B-B14F-4D97-AF65-F5344CB8AC3E}">
        <p14:creationId xmlns:p14="http://schemas.microsoft.com/office/powerpoint/2010/main" val="527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002635"/>
              </p:ext>
            </p:extLst>
          </p:nvPr>
        </p:nvGraphicFramePr>
        <p:xfrm>
          <a:off x="2264591" y="145143"/>
          <a:ext cx="8679180" cy="642903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4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1" dirty="0">
                          <a:effectLst/>
                        </a:rPr>
                        <a:t>David Cameron was born October 9</a:t>
                      </a:r>
                      <a:r>
                        <a:rPr lang="en-GB" sz="2000" b="1" baseline="30000" dirty="0">
                          <a:effectLst/>
                        </a:rPr>
                        <a:t>th</a:t>
                      </a:r>
                      <a:r>
                        <a:rPr lang="en-GB" sz="2000" b="1" dirty="0">
                          <a:effectLst/>
                        </a:rPr>
                        <a:t>, 1966. 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A posteriori – you cannot reasonably argue that your date of birth occurred on any particular date or time without knowledge gained empirically. 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All bachelors are unmarried.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 priori- by definition you know that bachelors do not have a wife or husband.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It is raining outside.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 posteriori- you have to appeal to someone’s experience of the weather.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10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If George V reigned at least four days, then he reigned more than 3 days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 priori- you know that statement is true through mathematical reasoning (i.e. the order of numbers)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All tall people like baseball.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 posteriori- liking baseball is not intrinsic to being a tall person. You could only establish its truth through experience.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23543" y="145143"/>
            <a:ext cx="5820227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23542" y="1103086"/>
            <a:ext cx="5820227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23542" y="2061029"/>
            <a:ext cx="5820227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123542" y="3018972"/>
            <a:ext cx="5820227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23541" y="4934858"/>
            <a:ext cx="5820227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2117558" cy="191703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Self Assessment</a:t>
            </a:r>
          </a:p>
        </p:txBody>
      </p:sp>
    </p:spTree>
    <p:extLst>
      <p:ext uri="{BB962C8B-B14F-4D97-AF65-F5344CB8AC3E}">
        <p14:creationId xmlns:p14="http://schemas.microsoft.com/office/powerpoint/2010/main" val="4416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How do people argue in philosophy?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9187"/>
            <a:ext cx="10515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TASK- Philosophers use </a:t>
            </a:r>
            <a:r>
              <a:rPr lang="en-GB" sz="24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arguments</a:t>
            </a:r>
            <a:r>
              <a:rPr lang="en-GB" sz="2400" dirty="0">
                <a:latin typeface="Comic Sans MS" panose="030F0702030302020204" pitchFamily="66" charset="0"/>
              </a:rPr>
              <a:t> to respond to ultimate questions about God and the universe. As you watch the Monty Python ‘Argument Clinic’ sketch consider the following: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7692" y="3757469"/>
            <a:ext cx="68596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How is an argument more than simply agreeing or disagreeing with something/one?</a:t>
            </a:r>
          </a:p>
        </p:txBody>
      </p:sp>
      <p:pic>
        <p:nvPicPr>
          <p:cNvPr id="7170" name="Picture 2" descr="http://i.ytimg.com/vi/DEPFWUh4Rr4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3519088"/>
            <a:ext cx="3723900" cy="27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3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562073"/>
            <a:ext cx="5492262" cy="14074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Differences between GCSE and Alevel.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36CE6C-DA8E-4199-B60A-954FF0ED6D22}"/>
              </a:ext>
            </a:extLst>
          </p:cNvPr>
          <p:cNvSpPr/>
          <p:nvPr/>
        </p:nvSpPr>
        <p:spPr>
          <a:xfrm>
            <a:off x="407962" y="2300703"/>
            <a:ext cx="7469945" cy="39952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You all want to be here (hopefully) so please try to fully engage with the lessons.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Anything missed will be your responsibility to catch up on (usually it will be on SMHW or you can email me)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There is a lot more opportunities for discussion and debate (you get marks for arguing in the exam)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A lot more independent work – wider research will help you get the higher grades. </a:t>
            </a:r>
          </a:p>
        </p:txBody>
      </p:sp>
    </p:spTree>
    <p:extLst>
      <p:ext uri="{BB962C8B-B14F-4D97-AF65-F5344CB8AC3E}">
        <p14:creationId xmlns:p14="http://schemas.microsoft.com/office/powerpoint/2010/main" val="418193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do you think this statement means?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0091" y="2272149"/>
            <a:ext cx="10371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‘An argument is a connected series of statements to establish a proposition’</a:t>
            </a:r>
          </a:p>
        </p:txBody>
      </p:sp>
    </p:spTree>
    <p:extLst>
      <p:ext uri="{BB962C8B-B14F-4D97-AF65-F5344CB8AC3E}">
        <p14:creationId xmlns:p14="http://schemas.microsoft.com/office/powerpoint/2010/main" val="27902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Two meanings to the word ‘argument’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81039" y="2161419"/>
            <a:ext cx="3179761" cy="41214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1. An argument is just a disagreement, without any reason for their position (</a:t>
            </a:r>
            <a:r>
              <a:rPr lang="en-GB" sz="2400" i="1" dirty="0">
                <a:latin typeface="Comic Sans MS" panose="030F0702030302020204" pitchFamily="66" charset="0"/>
              </a:rPr>
              <a:t>e.g. Carrots taste horrible!)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60229" y="2161418"/>
            <a:ext cx="2993571" cy="41214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2. In Philosophy, an argument is a series of statements (called </a:t>
            </a:r>
            <a:r>
              <a:rPr lang="en-GB" sz="2400" b="1" dirty="0">
                <a:latin typeface="Comic Sans MS" panose="030F0702030302020204" pitchFamily="66" charset="0"/>
              </a:rPr>
              <a:t>the premises</a:t>
            </a:r>
            <a:r>
              <a:rPr lang="en-GB" sz="2400" dirty="0">
                <a:latin typeface="Comic Sans MS" panose="030F0702030302020204" pitchFamily="66" charset="0"/>
              </a:rPr>
              <a:t>) that support a conclusion (the </a:t>
            </a:r>
            <a:r>
              <a:rPr lang="en-GB" sz="2400" b="1" dirty="0">
                <a:latin typeface="Comic Sans MS" panose="030F0702030302020204" pitchFamily="66" charset="0"/>
              </a:rPr>
              <a:t>claim</a:t>
            </a:r>
            <a:r>
              <a:rPr lang="en-GB" sz="2400" dirty="0"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1026" name="Picture 2" descr="Carrots 101: Everything You Need To Know About Carr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1" y="2409653"/>
            <a:ext cx="2498809" cy="330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23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2739"/>
            <a:ext cx="10515600" cy="6935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An example of an argument 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38200" y="1205821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arenBoth"/>
            </a:pPr>
            <a:r>
              <a:rPr lang="en-GB" sz="2800" dirty="0">
                <a:latin typeface="Comic Sans MS" panose="030F0702030302020204" pitchFamily="66" charset="0"/>
              </a:rPr>
              <a:t>All you’re doing is contradicting me.</a:t>
            </a:r>
          </a:p>
          <a:p>
            <a:pPr marL="342900" indent="-342900" algn="ctr">
              <a:buAutoNum type="arabicParenBoth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rabicParenBoth"/>
            </a:pPr>
            <a:r>
              <a:rPr lang="en-GB" sz="2800" dirty="0">
                <a:latin typeface="Comic Sans MS" panose="030F0702030302020204" pitchFamily="66" charset="0"/>
              </a:rPr>
              <a:t> If all you’re doing is contradicting me, then we’re not having an argument.</a:t>
            </a:r>
          </a:p>
          <a:p>
            <a:pPr marL="342900" indent="-342900" algn="ctr">
              <a:buAutoNum type="arabicParenBoth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rabicParenBoth"/>
            </a:pPr>
            <a:r>
              <a:rPr lang="en-GB" sz="2800" dirty="0">
                <a:latin typeface="Comic Sans MS" panose="030F0702030302020204" pitchFamily="66" charset="0"/>
              </a:rPr>
              <a:t> We’re not having an argument.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3086158"/>
            <a:ext cx="10083800" cy="25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004300" y="1146845"/>
            <a:ext cx="533400" cy="25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12300" y="896109"/>
            <a:ext cx="26797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First </a:t>
            </a:r>
            <a:r>
              <a:rPr lang="en-GB" sz="2000" b="1" dirty="0">
                <a:solidFill>
                  <a:srgbClr val="0070C0"/>
                </a:solidFill>
              </a:rPr>
              <a:t>premise</a:t>
            </a:r>
            <a:r>
              <a:rPr lang="en-GB" sz="2000" dirty="0">
                <a:solidFill>
                  <a:srgbClr val="0070C0"/>
                </a:solidFill>
              </a:rPr>
              <a:t> (based on an observation)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12300" y="2045484"/>
            <a:ext cx="26797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Second </a:t>
            </a:r>
            <a:r>
              <a:rPr lang="en-GB" sz="2000" b="1" dirty="0">
                <a:solidFill>
                  <a:srgbClr val="0070C0"/>
                </a:solidFill>
              </a:rPr>
              <a:t>premise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029700" y="2353260"/>
            <a:ext cx="533400" cy="25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98000" y="3389573"/>
            <a:ext cx="26797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Claim </a:t>
            </a:r>
            <a:r>
              <a:rPr lang="en-GB" sz="2000" dirty="0">
                <a:solidFill>
                  <a:srgbClr val="0070C0"/>
                </a:solidFill>
              </a:rPr>
              <a:t>(conclusion)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1350" y="4003078"/>
            <a:ext cx="508635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TASK: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Create at least 1 philosophical argument for and against God’s existence.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Write a small paragraph for each to explain your reasoning.</a:t>
            </a:r>
          </a:p>
        </p:txBody>
      </p:sp>
      <p:pic>
        <p:nvPicPr>
          <p:cNvPr id="11266" name="Picture 2" descr="http://i.ytimg.com/vi/DEPFWUh4Rr4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" y="4023687"/>
            <a:ext cx="3365434" cy="25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949700" y="5157240"/>
            <a:ext cx="2755900" cy="91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3094252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Date</a:t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>How do we argue in philosophy?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96716"/>
            <a:ext cx="438150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Learning Objectives: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To </a:t>
            </a:r>
            <a:r>
              <a:rPr lang="en-GB" sz="2800" b="1" dirty="0">
                <a:latin typeface="Comic Sans MS" panose="030F0702030302020204" pitchFamily="66" charset="0"/>
              </a:rPr>
              <a:t>understand</a:t>
            </a:r>
            <a:r>
              <a:rPr lang="en-GB" sz="2800" dirty="0">
                <a:latin typeface="Comic Sans MS" panose="030F0702030302020204" pitchFamily="66" charset="0"/>
              </a:rPr>
              <a:t> what is meant by philosophy.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To </a:t>
            </a:r>
            <a:r>
              <a:rPr lang="en-GB" sz="2800" b="1" dirty="0">
                <a:latin typeface="Comic Sans MS" panose="030F0702030302020204" pitchFamily="66" charset="0"/>
              </a:rPr>
              <a:t>categorise</a:t>
            </a:r>
            <a:r>
              <a:rPr lang="en-GB" sz="2800" dirty="0">
                <a:latin typeface="Comic Sans MS" panose="030F0702030302020204" pitchFamily="66" charset="0"/>
              </a:rPr>
              <a:t> knowledge into </a:t>
            </a:r>
            <a:r>
              <a:rPr lang="en-GB" sz="2800" u="sng" dirty="0">
                <a:latin typeface="Comic Sans MS" panose="030F0702030302020204" pitchFamily="66" charset="0"/>
              </a:rPr>
              <a:t>a priori</a:t>
            </a:r>
            <a:r>
              <a:rPr lang="en-GB" sz="2800" dirty="0">
                <a:latin typeface="Comic Sans MS" panose="030F0702030302020204" pitchFamily="66" charset="0"/>
              </a:rPr>
              <a:t> and </a:t>
            </a:r>
            <a:r>
              <a:rPr lang="en-GB" sz="2800" u="sng" dirty="0">
                <a:latin typeface="Comic Sans MS" panose="030F0702030302020204" pitchFamily="66" charset="0"/>
              </a:rPr>
              <a:t>a posteriori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To be able to </a:t>
            </a:r>
            <a:r>
              <a:rPr lang="en-GB" sz="2800" b="1" dirty="0">
                <a:latin typeface="Comic Sans MS" panose="030F0702030302020204" pitchFamily="66" charset="0"/>
              </a:rPr>
              <a:t>construct</a:t>
            </a:r>
            <a:r>
              <a:rPr lang="en-GB" sz="2800" dirty="0">
                <a:latin typeface="Comic Sans MS" panose="030F0702030302020204" pitchFamily="66" charset="0"/>
              </a:rPr>
              <a:t> simple philosophical arguments.</a:t>
            </a:r>
          </a:p>
        </p:txBody>
      </p:sp>
      <p:pic>
        <p:nvPicPr>
          <p:cNvPr id="6" name="Picture 5" descr="20061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796715"/>
            <a:ext cx="5309013" cy="505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934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Consolidate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96716"/>
            <a:ext cx="10515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TASK- Answer the following questions: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550686"/>
            <a:ext cx="1051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GB" sz="2800" i="1" dirty="0">
                <a:latin typeface="Comic Sans MS" panose="030F0702030302020204" pitchFamily="66" charset="0"/>
              </a:rPr>
              <a:t>What is the format for an argument in philosophy?</a:t>
            </a:r>
          </a:p>
          <a:p>
            <a:pPr marL="514350" indent="-514350">
              <a:buAutoNum type="arabicPeriod"/>
            </a:pPr>
            <a:r>
              <a:rPr lang="en-GB" sz="2800" i="1" dirty="0">
                <a:latin typeface="Comic Sans MS" panose="030F0702030302020204" pitchFamily="66" charset="0"/>
              </a:rPr>
              <a:t>What is the difference between a priori and a posteriori knowledge?</a:t>
            </a:r>
          </a:p>
          <a:p>
            <a:pPr marL="514350" indent="-514350">
              <a:buAutoNum type="arabicPeriod"/>
            </a:pPr>
            <a:r>
              <a:rPr lang="en-GB" sz="2800" i="1" dirty="0">
                <a:latin typeface="Comic Sans MS" panose="030F0702030302020204" pitchFamily="66" charset="0"/>
              </a:rPr>
              <a:t>Generate an example to show each type of knowledge.</a:t>
            </a:r>
          </a:p>
        </p:txBody>
      </p:sp>
      <p:pic>
        <p:nvPicPr>
          <p:cNvPr id="17410" name="Picture 2" descr="http://www.kcl.ac.uk/ImportedImages/Schools/Artshums/philosophy/homepage/rodinmk2-Cropped-454x2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7" y="4483100"/>
            <a:ext cx="3540125" cy="21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59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96716"/>
            <a:ext cx="7377545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TASK: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Complete the glossary of key terms.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Produce a title page for ‘Philosophy of Religion’. It should outline: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B0F0"/>
                </a:solidFill>
                <a:latin typeface="Comic Sans MS" panose="030F0702030302020204" pitchFamily="66" charset="0"/>
              </a:rPr>
              <a:t>A definition of philosophy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B0F0"/>
                </a:solidFill>
                <a:latin typeface="Comic Sans MS" panose="030F0702030302020204" pitchFamily="66" charset="0"/>
              </a:rPr>
              <a:t>Different viewpoints on its meaning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B0F0"/>
                </a:solidFill>
                <a:latin typeface="Comic Sans MS" panose="030F0702030302020204" pitchFamily="66" charset="0"/>
              </a:rPr>
              <a:t>Names of famous scholars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B0F0"/>
                </a:solidFill>
                <a:latin typeface="Comic Sans MS" panose="030F0702030302020204" pitchFamily="66" charset="0"/>
              </a:rPr>
              <a:t>Examples of a priori and a posteriori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58" name="Picture 2" descr="http://www.dreamsmith-graphics.com/therodon/Universe_j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36" y="1796715"/>
            <a:ext cx="3013363" cy="48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3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Connect 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96716"/>
            <a:ext cx="10515600" cy="23083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TASK: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On the following slides you are going to be faced with some philosophical questions.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Thumbs up/Thumbs down for each viewpoint.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Be ready to justify your answer.</a:t>
            </a:r>
          </a:p>
        </p:txBody>
      </p:sp>
      <p:sp>
        <p:nvSpPr>
          <p:cNvPr id="5" name="Wave 4"/>
          <p:cNvSpPr/>
          <p:nvPr/>
        </p:nvSpPr>
        <p:spPr>
          <a:xfrm>
            <a:off x="1385454" y="4446596"/>
            <a:ext cx="9254836" cy="207889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GB" dirty="0">
                <a:latin typeface="Comic Sans MS" panose="030F0702030302020204" pitchFamily="66" charset="0"/>
              </a:rPr>
              <a:t>By far the best way to learn philosophy is to debate it! So, with that in mind, on the following slides you are going to be faced with some philosophical questions.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9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Is there life after death?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446393" y="4400757"/>
            <a:ext cx="3934793" cy="16927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6" name="Left Arrow 5"/>
          <p:cNvSpPr/>
          <p:nvPr/>
        </p:nvSpPr>
        <p:spPr>
          <a:xfrm>
            <a:off x="1813620" y="4383038"/>
            <a:ext cx="4176464" cy="1728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ysClr val="windowText" lastClr="00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23099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Is religion compatible with science?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446393" y="4400757"/>
            <a:ext cx="3934793" cy="16927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6" name="Left Arrow 5"/>
          <p:cNvSpPr/>
          <p:nvPr/>
        </p:nvSpPr>
        <p:spPr>
          <a:xfrm>
            <a:off x="1813620" y="4383038"/>
            <a:ext cx="4176464" cy="1728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ysClr val="windowText" lastClr="00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59961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It is acceptable to sacrifice the minority for the majority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446393" y="4400757"/>
            <a:ext cx="3934793" cy="16927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6" name="Left Arrow 5"/>
          <p:cNvSpPr/>
          <p:nvPr/>
        </p:nvSpPr>
        <p:spPr>
          <a:xfrm>
            <a:off x="1813620" y="4383038"/>
            <a:ext cx="4176464" cy="1728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ysClr val="windowText" lastClr="00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89488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Religion should have nothing to do with making ethical decisions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446393" y="4400757"/>
            <a:ext cx="3934793" cy="16927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6" name="Left Arrow 5"/>
          <p:cNvSpPr/>
          <p:nvPr/>
        </p:nvSpPr>
        <p:spPr>
          <a:xfrm>
            <a:off x="1813620" y="4383038"/>
            <a:ext cx="4176464" cy="1728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ysClr val="windowText" lastClr="00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99639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538" y="226579"/>
            <a:ext cx="105156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>How do we argue in philosophy?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96716"/>
            <a:ext cx="438150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Big Picture: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To </a:t>
            </a:r>
            <a:r>
              <a:rPr lang="en-GB" sz="2800" b="1" dirty="0">
                <a:latin typeface="Comic Sans MS" panose="030F0702030302020204" pitchFamily="66" charset="0"/>
              </a:rPr>
              <a:t>understand</a:t>
            </a:r>
            <a:r>
              <a:rPr lang="en-GB" sz="2800" dirty="0">
                <a:latin typeface="Comic Sans MS" panose="030F0702030302020204" pitchFamily="66" charset="0"/>
              </a:rPr>
              <a:t> what is meant by philosophy.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To </a:t>
            </a:r>
            <a:r>
              <a:rPr lang="en-GB" sz="2800" b="1" dirty="0">
                <a:latin typeface="Comic Sans MS" panose="030F0702030302020204" pitchFamily="66" charset="0"/>
              </a:rPr>
              <a:t>categorise</a:t>
            </a:r>
            <a:r>
              <a:rPr lang="en-GB" sz="2800" dirty="0">
                <a:latin typeface="Comic Sans MS" panose="030F0702030302020204" pitchFamily="66" charset="0"/>
              </a:rPr>
              <a:t> knowledge into </a:t>
            </a:r>
            <a:r>
              <a:rPr lang="en-GB" sz="2800" u="sng" dirty="0">
                <a:latin typeface="Comic Sans MS" panose="030F0702030302020204" pitchFamily="66" charset="0"/>
              </a:rPr>
              <a:t>a priori</a:t>
            </a:r>
            <a:r>
              <a:rPr lang="en-GB" sz="2800" dirty="0">
                <a:latin typeface="Comic Sans MS" panose="030F0702030302020204" pitchFamily="66" charset="0"/>
              </a:rPr>
              <a:t> and </a:t>
            </a:r>
            <a:r>
              <a:rPr lang="en-GB" sz="2800" u="sng" dirty="0">
                <a:latin typeface="Comic Sans MS" panose="030F0702030302020204" pitchFamily="66" charset="0"/>
              </a:rPr>
              <a:t>a posteriori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To be able to </a:t>
            </a:r>
            <a:r>
              <a:rPr lang="en-GB" sz="2800" b="1" dirty="0">
                <a:latin typeface="Comic Sans MS" panose="030F0702030302020204" pitchFamily="66" charset="0"/>
              </a:rPr>
              <a:t>construct</a:t>
            </a:r>
            <a:r>
              <a:rPr lang="en-GB" sz="2800" dirty="0">
                <a:latin typeface="Comic Sans MS" panose="030F0702030302020204" pitchFamily="66" charset="0"/>
              </a:rPr>
              <a:t> simple philosophical arguments.</a:t>
            </a:r>
          </a:p>
        </p:txBody>
      </p:sp>
      <p:pic>
        <p:nvPicPr>
          <p:cNvPr id="6" name="Picture 5" descr="20061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796715"/>
            <a:ext cx="5309013" cy="505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2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Philosophers throughout the ages</a:t>
            </a: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205663" y="12272169"/>
            <a:ext cx="5256212" cy="28432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38" t="21500" r="45313" b="51500"/>
          <a:stretch/>
        </p:blipFill>
        <p:spPr>
          <a:xfrm>
            <a:off x="2000249" y="2028428"/>
            <a:ext cx="7741327" cy="45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9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6EE08FBB93204FBBCED0FC0A2CFCD2" ma:contentTypeVersion="8" ma:contentTypeDescription="Create a new document." ma:contentTypeScope="" ma:versionID="0642b5ea40875fff6eaf63cfeafcfce6">
  <xsd:schema xmlns:xsd="http://www.w3.org/2001/XMLSchema" xmlns:xs="http://www.w3.org/2001/XMLSchema" xmlns:p="http://schemas.microsoft.com/office/2006/metadata/properties" xmlns:ns2="2ab93aee-34ce-4f8d-ae64-5ef08be3ba53" xmlns:ns3="1bb0cdde-b192-4b89-b3dd-6d3c5dcb851d" targetNamespace="http://schemas.microsoft.com/office/2006/metadata/properties" ma:root="true" ma:fieldsID="40b3ad2563e064a1f21f1d212a103b8a" ns2:_="" ns3:_="">
    <xsd:import namespace="2ab93aee-34ce-4f8d-ae64-5ef08be3ba53"/>
    <xsd:import namespace="1bb0cdde-b192-4b89-b3dd-6d3c5dcb8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93aee-34ce-4f8d-ae64-5ef08be3b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0cdde-b192-4b89-b3dd-6d3c5dcb851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3F582-658E-4951-8CF8-FA6B9F5DF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b93aee-34ce-4f8d-ae64-5ef08be3ba53"/>
    <ds:schemaRef ds:uri="1bb0cdde-b192-4b89-b3dd-6d3c5dcb85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D04C28-72F5-40E2-B335-AA0F1DBB51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DA0F65-85B1-4FC5-B4D8-FF5BA8B84D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1767</Words>
  <Application>Microsoft Office PowerPoint</Application>
  <PresentationFormat>Widescreen</PresentationFormat>
  <Paragraphs>171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Afterglow</vt:lpstr>
      <vt:lpstr>Arial</vt:lpstr>
      <vt:lpstr>Calibri</vt:lpstr>
      <vt:lpstr>Calibri Light</vt:lpstr>
      <vt:lpstr>Comic Sans MS</vt:lpstr>
      <vt:lpstr>Times New Roman</vt:lpstr>
      <vt:lpstr>Office Theme</vt:lpstr>
      <vt:lpstr>Welcome to Alevel Philosophy and Ethics</vt:lpstr>
      <vt:lpstr>Differences between GCSE and Alevel.</vt:lpstr>
      <vt:lpstr>Connect Activity</vt:lpstr>
      <vt:lpstr>Is there life after death?</vt:lpstr>
      <vt:lpstr>Is religion compatible with science?</vt:lpstr>
      <vt:lpstr>It is acceptable to sacrifice the minority for the majority</vt:lpstr>
      <vt:lpstr>Religion should have nothing to do with making ethical decisions</vt:lpstr>
      <vt:lpstr> How do we argue in philosophy?</vt:lpstr>
      <vt:lpstr>Philosophers throughout the ages</vt:lpstr>
      <vt:lpstr>What is philosophy?</vt:lpstr>
      <vt:lpstr>What is philosophy?</vt:lpstr>
      <vt:lpstr>So what is philosophy?</vt:lpstr>
      <vt:lpstr>What is knowledge?</vt:lpstr>
      <vt:lpstr>‘A triangle has 3 sides’ – A priori or a posteriori?</vt:lpstr>
      <vt:lpstr>‘The sun is orange’ – A priori or a posteriori?</vt:lpstr>
      <vt:lpstr>What is knowledge?</vt:lpstr>
      <vt:lpstr>Self Assessment</vt:lpstr>
      <vt:lpstr>Self Assessment</vt:lpstr>
      <vt:lpstr>How do people argue in philosophy?</vt:lpstr>
      <vt:lpstr>What do you think this statement means?</vt:lpstr>
      <vt:lpstr>Two meanings to the word ‘argument’</vt:lpstr>
      <vt:lpstr>An example of an argument </vt:lpstr>
      <vt:lpstr>Date How do we argue in philosophy?</vt:lpstr>
      <vt:lpstr>Consolidate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Religious Studies!</dc:title>
  <dc:creator>Lewis Halliday</dc:creator>
  <cp:lastModifiedBy>Miss M Eatoe (rMEA)</cp:lastModifiedBy>
  <cp:revision>120</cp:revision>
  <dcterms:created xsi:type="dcterms:W3CDTF">2015-08-10T09:49:21Z</dcterms:created>
  <dcterms:modified xsi:type="dcterms:W3CDTF">2021-07-13T08:57:24Z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0x010100646EE08FBB93204FBBCED0FC0A2CFCD2</vt:lpwstr>
  </property>
</Properties>
</file>