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8" r:id="rId3"/>
    <p:sldId id="257" r:id="rId4"/>
    <p:sldId id="258" r:id="rId5"/>
    <p:sldId id="265" r:id="rId6"/>
    <p:sldId id="262" r:id="rId7"/>
    <p:sldId id="266" r:id="rId8"/>
    <p:sldId id="267"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C Kenway (rCKE)" userId="8cb1d26a-5adf-405c-8b3d-834850ddebc3" providerId="ADAL" clId="{34155A0C-0EBF-435F-8455-7CF9D893FDE1}"/>
    <pc:docChg chg="modSld">
      <pc:chgData name="Mrs C Kenway (rCKE)" userId="8cb1d26a-5adf-405c-8b3d-834850ddebc3" providerId="ADAL" clId="{34155A0C-0EBF-435F-8455-7CF9D893FDE1}" dt="2021-07-07T11:43:20.883" v="10" actId="20577"/>
      <pc:docMkLst>
        <pc:docMk/>
      </pc:docMkLst>
      <pc:sldChg chg="modSp">
        <pc:chgData name="Mrs C Kenway (rCKE)" userId="8cb1d26a-5adf-405c-8b3d-834850ddebc3" providerId="ADAL" clId="{34155A0C-0EBF-435F-8455-7CF9D893FDE1}" dt="2021-07-07T11:43:20.883" v="10" actId="20577"/>
        <pc:sldMkLst>
          <pc:docMk/>
          <pc:sldMk cId="3726132629" sldId="256"/>
        </pc:sldMkLst>
        <pc:spChg chg="mod">
          <ac:chgData name="Mrs C Kenway (rCKE)" userId="8cb1d26a-5adf-405c-8b3d-834850ddebc3" providerId="ADAL" clId="{34155A0C-0EBF-435F-8455-7CF9D893FDE1}" dt="2021-07-07T11:43:20.883" v="10" actId="20577"/>
          <ac:spMkLst>
            <pc:docMk/>
            <pc:sldMk cId="3726132629" sldId="256"/>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B936C-B5CE-4A57-952C-0DB714B044B5}" type="datetimeFigureOut">
              <a:rPr lang="en-GB" smtClean="0"/>
              <a:t>07/07/2021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E61CB-2D3B-47E5-B6BB-DBB258E76B13}" type="slidenum">
              <a:rPr lang="en-GB" smtClean="0"/>
              <a:t>‹#›</a:t>
            </a:fld>
            <a:endParaRPr lang="en-GB"/>
          </a:p>
        </p:txBody>
      </p:sp>
    </p:spTree>
    <p:extLst>
      <p:ext uri="{BB962C8B-B14F-4D97-AF65-F5344CB8AC3E}">
        <p14:creationId xmlns:p14="http://schemas.microsoft.com/office/powerpoint/2010/main" val="166806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Elizabeth I granted a charter</a:t>
            </a:r>
            <a:r>
              <a:rPr lang="en-GB" baseline="0" dirty="0"/>
              <a:t> in 1600 to London merchants. Show clip from ‘Empire’ – from 17.15 – 21mins roughly. </a:t>
            </a:r>
            <a:endParaRPr lang="en-GB" dirty="0"/>
          </a:p>
        </p:txBody>
      </p:sp>
      <p:sp>
        <p:nvSpPr>
          <p:cNvPr id="4" name="Slide Number Placeholder 3"/>
          <p:cNvSpPr>
            <a:spLocks noGrp="1"/>
          </p:cNvSpPr>
          <p:nvPr>
            <p:ph type="sldNum" sz="quarter" idx="10"/>
          </p:nvPr>
        </p:nvSpPr>
        <p:spPr/>
        <p:txBody>
          <a:bodyPr/>
          <a:lstStyle/>
          <a:p>
            <a:fld id="{58CE61CB-2D3B-47E5-B6BB-DBB258E76B13}" type="slidenum">
              <a:rPr lang="en-GB" smtClean="0"/>
              <a:t>5</a:t>
            </a:fld>
            <a:endParaRPr lang="en-GB"/>
          </a:p>
        </p:txBody>
      </p:sp>
    </p:spTree>
    <p:extLst>
      <p:ext uri="{BB962C8B-B14F-4D97-AF65-F5344CB8AC3E}">
        <p14:creationId xmlns:p14="http://schemas.microsoft.com/office/powerpoint/2010/main" val="3732890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3AFDD0D-513E-44E0-AC18-652178A26FD8}" type="datetimeFigureOut">
              <a:rPr lang="en-GB" smtClean="0"/>
              <a:t>07/07/2021</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31C2FB1-5A88-4BB2-B8DA-BB6E02D00542}" type="slidenum">
              <a:rPr lang="en-GB" smtClean="0"/>
              <a:t>‹#›</a:t>
            </a:fld>
            <a:endParaRPr lang="en-GB"/>
          </a:p>
        </p:txBody>
      </p:sp>
    </p:spTree>
    <p:extLst>
      <p:ext uri="{BB962C8B-B14F-4D97-AF65-F5344CB8AC3E}">
        <p14:creationId xmlns:p14="http://schemas.microsoft.com/office/powerpoint/2010/main" val="267262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AFDD0D-513E-44E0-AC18-652178A26FD8}" type="datetimeFigureOut">
              <a:rPr lang="en-GB" smtClean="0"/>
              <a:t>07/07/2021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31C2FB1-5A88-4BB2-B8DA-BB6E02D00542}" type="slidenum">
              <a:rPr lang="en-GB" smtClean="0"/>
              <a:t>‹#›</a:t>
            </a:fld>
            <a:endParaRPr lang="en-GB"/>
          </a:p>
        </p:txBody>
      </p:sp>
    </p:spTree>
    <p:extLst>
      <p:ext uri="{BB962C8B-B14F-4D97-AF65-F5344CB8AC3E}">
        <p14:creationId xmlns:p14="http://schemas.microsoft.com/office/powerpoint/2010/main" val="417588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AFDD0D-513E-44E0-AC18-652178A26FD8}"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1C2FB1-5A88-4BB2-B8DA-BB6E02D00542}" type="slidenum">
              <a:rPr lang="en-GB" smtClean="0"/>
              <a:t>‹#›</a:t>
            </a:fld>
            <a:endParaRPr lang="en-GB"/>
          </a:p>
        </p:txBody>
      </p:sp>
    </p:spTree>
    <p:extLst>
      <p:ext uri="{BB962C8B-B14F-4D97-AF65-F5344CB8AC3E}">
        <p14:creationId xmlns:p14="http://schemas.microsoft.com/office/powerpoint/2010/main" val="139254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3AFDD0D-513E-44E0-AC18-652178A26FD8}"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1C2FB1-5A88-4BB2-B8DA-BB6E02D00542}" type="slidenum">
              <a:rPr lang="en-GB" smtClean="0"/>
              <a:t>‹#›</a:t>
            </a:fld>
            <a:endParaRPr lang="en-GB"/>
          </a:p>
        </p:txBody>
      </p:sp>
    </p:spTree>
    <p:extLst>
      <p:ext uri="{BB962C8B-B14F-4D97-AF65-F5344CB8AC3E}">
        <p14:creationId xmlns:p14="http://schemas.microsoft.com/office/powerpoint/2010/main" val="1641624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AFDD0D-513E-44E0-AC18-652178A26FD8}"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1C2FB1-5A88-4BB2-B8DA-BB6E02D00542}" type="slidenum">
              <a:rPr lang="en-GB" smtClean="0"/>
              <a:t>‹#›</a:t>
            </a:fld>
            <a:endParaRPr lang="en-GB"/>
          </a:p>
        </p:txBody>
      </p:sp>
    </p:spTree>
    <p:extLst>
      <p:ext uri="{BB962C8B-B14F-4D97-AF65-F5344CB8AC3E}">
        <p14:creationId xmlns:p14="http://schemas.microsoft.com/office/powerpoint/2010/main" val="1151203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AFDD0D-513E-44E0-AC18-652178A26FD8}" type="datetimeFigureOut">
              <a:rPr lang="en-GB" smtClean="0"/>
              <a:t>07/07/2021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1C2FB1-5A88-4BB2-B8DA-BB6E02D00542}" type="slidenum">
              <a:rPr lang="en-GB" smtClean="0"/>
              <a:t>‹#›</a:t>
            </a:fld>
            <a:endParaRPr lang="en-GB"/>
          </a:p>
        </p:txBody>
      </p:sp>
    </p:spTree>
    <p:extLst>
      <p:ext uri="{BB962C8B-B14F-4D97-AF65-F5344CB8AC3E}">
        <p14:creationId xmlns:p14="http://schemas.microsoft.com/office/powerpoint/2010/main" val="3848873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3AFDD0D-513E-44E0-AC18-652178A26FD8}" type="datetimeFigureOut">
              <a:rPr lang="en-GB" smtClean="0"/>
              <a:t>07/07/2021</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731C2FB1-5A88-4BB2-B8DA-BB6E02D00542}" type="slidenum">
              <a:rPr lang="en-GB" smtClean="0"/>
              <a:t>‹#›</a:t>
            </a:fld>
            <a:endParaRPr lang="en-GB"/>
          </a:p>
        </p:txBody>
      </p:sp>
    </p:spTree>
    <p:extLst>
      <p:ext uri="{BB962C8B-B14F-4D97-AF65-F5344CB8AC3E}">
        <p14:creationId xmlns:p14="http://schemas.microsoft.com/office/powerpoint/2010/main" val="1170884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3AFDD0D-513E-44E0-AC18-652178A26FD8}"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C2FB1-5A88-4BB2-B8DA-BB6E02D00542}" type="slidenum">
              <a:rPr lang="en-GB" smtClean="0"/>
              <a:t>‹#›</a:t>
            </a:fld>
            <a:endParaRPr lang="en-GB"/>
          </a:p>
        </p:txBody>
      </p:sp>
    </p:spTree>
    <p:extLst>
      <p:ext uri="{BB962C8B-B14F-4D97-AF65-F5344CB8AC3E}">
        <p14:creationId xmlns:p14="http://schemas.microsoft.com/office/powerpoint/2010/main" val="807952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3AFDD0D-513E-44E0-AC18-652178A26FD8}"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1C2FB1-5A88-4BB2-B8DA-BB6E02D00542}" type="slidenum">
              <a:rPr lang="en-GB" smtClean="0"/>
              <a:t>‹#›</a:t>
            </a:fld>
            <a:endParaRPr lang="en-GB"/>
          </a:p>
        </p:txBody>
      </p:sp>
    </p:spTree>
    <p:extLst>
      <p:ext uri="{BB962C8B-B14F-4D97-AF65-F5344CB8AC3E}">
        <p14:creationId xmlns:p14="http://schemas.microsoft.com/office/powerpoint/2010/main" val="19828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FDD0D-513E-44E0-AC18-652178A26FD8}"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1C2FB1-5A88-4BB2-B8DA-BB6E02D00542}" type="slidenum">
              <a:rPr lang="en-GB" smtClean="0"/>
              <a:t>‹#›</a:t>
            </a:fld>
            <a:endParaRPr lang="en-GB"/>
          </a:p>
        </p:txBody>
      </p:sp>
    </p:spTree>
    <p:extLst>
      <p:ext uri="{BB962C8B-B14F-4D97-AF65-F5344CB8AC3E}">
        <p14:creationId xmlns:p14="http://schemas.microsoft.com/office/powerpoint/2010/main" val="3979595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AFDD0D-513E-44E0-AC18-652178A26FD8}"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31C2FB1-5A88-4BB2-B8DA-BB6E02D00542}" type="slidenum">
              <a:rPr lang="en-GB" smtClean="0"/>
              <a:t>‹#›</a:t>
            </a:fld>
            <a:endParaRPr lang="en-GB"/>
          </a:p>
        </p:txBody>
      </p:sp>
    </p:spTree>
    <p:extLst>
      <p:ext uri="{BB962C8B-B14F-4D97-AF65-F5344CB8AC3E}">
        <p14:creationId xmlns:p14="http://schemas.microsoft.com/office/powerpoint/2010/main" val="62964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AFDD0D-513E-44E0-AC18-652178A26FD8}" type="datetimeFigureOut">
              <a:rPr lang="en-GB" smtClean="0"/>
              <a:t>07/07/2021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1C2FB1-5A88-4BB2-B8DA-BB6E02D00542}" type="slidenum">
              <a:rPr lang="en-GB" smtClean="0"/>
              <a:t>‹#›</a:t>
            </a:fld>
            <a:endParaRPr lang="en-GB"/>
          </a:p>
        </p:txBody>
      </p:sp>
    </p:spTree>
    <p:extLst>
      <p:ext uri="{BB962C8B-B14F-4D97-AF65-F5344CB8AC3E}">
        <p14:creationId xmlns:p14="http://schemas.microsoft.com/office/powerpoint/2010/main" val="311049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AFDD0D-513E-44E0-AC18-652178A26FD8}" type="datetimeFigureOut">
              <a:rPr lang="en-GB" smtClean="0"/>
              <a:t>07/07/2021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1C2FB1-5A88-4BB2-B8DA-BB6E02D00542}" type="slidenum">
              <a:rPr lang="en-GB" smtClean="0"/>
              <a:t>‹#›</a:t>
            </a:fld>
            <a:endParaRPr lang="en-GB"/>
          </a:p>
        </p:txBody>
      </p:sp>
    </p:spTree>
    <p:extLst>
      <p:ext uri="{BB962C8B-B14F-4D97-AF65-F5344CB8AC3E}">
        <p14:creationId xmlns:p14="http://schemas.microsoft.com/office/powerpoint/2010/main" val="82097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AFDD0D-513E-44E0-AC18-652178A26FD8}" type="datetimeFigureOut">
              <a:rPr lang="en-GB" smtClean="0"/>
              <a:t>07/07/2021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1C2FB1-5A88-4BB2-B8DA-BB6E02D00542}" type="slidenum">
              <a:rPr lang="en-GB" smtClean="0"/>
              <a:t>‹#›</a:t>
            </a:fld>
            <a:endParaRPr lang="en-GB"/>
          </a:p>
        </p:txBody>
      </p:sp>
    </p:spTree>
    <p:extLst>
      <p:ext uri="{BB962C8B-B14F-4D97-AF65-F5344CB8AC3E}">
        <p14:creationId xmlns:p14="http://schemas.microsoft.com/office/powerpoint/2010/main" val="245492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FDD0D-513E-44E0-AC18-652178A26FD8}" type="datetimeFigureOut">
              <a:rPr lang="en-GB" smtClean="0"/>
              <a:t>07/07/2021</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31C2FB1-5A88-4BB2-B8DA-BB6E02D00542}" type="slidenum">
              <a:rPr lang="en-GB" smtClean="0"/>
              <a:t>‹#›</a:t>
            </a:fld>
            <a:endParaRPr lang="en-GB"/>
          </a:p>
        </p:txBody>
      </p:sp>
    </p:spTree>
    <p:extLst>
      <p:ext uri="{BB962C8B-B14F-4D97-AF65-F5344CB8AC3E}">
        <p14:creationId xmlns:p14="http://schemas.microsoft.com/office/powerpoint/2010/main" val="374843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AFDD0D-513E-44E0-AC18-652178A26FD8}" type="datetimeFigureOut">
              <a:rPr lang="en-GB" smtClean="0"/>
              <a:t>07/07/2021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31C2FB1-5A88-4BB2-B8DA-BB6E02D00542}" type="slidenum">
              <a:rPr lang="en-GB" smtClean="0"/>
              <a:t>‹#›</a:t>
            </a:fld>
            <a:endParaRPr lang="en-GB"/>
          </a:p>
        </p:txBody>
      </p:sp>
    </p:spTree>
    <p:extLst>
      <p:ext uri="{BB962C8B-B14F-4D97-AF65-F5344CB8AC3E}">
        <p14:creationId xmlns:p14="http://schemas.microsoft.com/office/powerpoint/2010/main" val="373958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AFDD0D-513E-44E0-AC18-652178A26FD8}" type="datetimeFigureOut">
              <a:rPr lang="en-GB" smtClean="0"/>
              <a:t>07/07/2021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31C2FB1-5A88-4BB2-B8DA-BB6E02D00542}" type="slidenum">
              <a:rPr lang="en-GB" smtClean="0"/>
              <a:t>‹#›</a:t>
            </a:fld>
            <a:endParaRPr lang="en-GB"/>
          </a:p>
        </p:txBody>
      </p:sp>
    </p:spTree>
    <p:extLst>
      <p:ext uri="{BB962C8B-B14F-4D97-AF65-F5344CB8AC3E}">
        <p14:creationId xmlns:p14="http://schemas.microsoft.com/office/powerpoint/2010/main" val="407619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3AFDD0D-513E-44E0-AC18-652178A26FD8}" type="datetimeFigureOut">
              <a:rPr lang="en-GB" smtClean="0"/>
              <a:t>07/07/2021</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31C2FB1-5A88-4BB2-B8DA-BB6E02D00542}" type="slidenum">
              <a:rPr lang="en-GB" smtClean="0"/>
              <a:t>‹#›</a:t>
            </a:fld>
            <a:endParaRPr lang="en-GB"/>
          </a:p>
        </p:txBody>
      </p:sp>
    </p:spTree>
    <p:extLst>
      <p:ext uri="{BB962C8B-B14F-4D97-AF65-F5344CB8AC3E}">
        <p14:creationId xmlns:p14="http://schemas.microsoft.com/office/powerpoint/2010/main" val="1322729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source=images&amp;cd=&amp;cad=rja&amp;uact=8&amp;ved=0CAcQjRxqFQoTCNG_iMmUlccCFRBH2wodBYwOFQ&amp;url=http://www.qub.ac.uk/schools/SchoolofEnglish/visual-culture/cartoons/Punch-Victoria.html&amp;ei=XbHDVZGdI5CO7QaFmLqoAQ&amp;bvm=bv.99556055,d.ZGU&amp;psig=AFQjCNEdnqPugMOFJ8ebRr-aMOPlz276dQ&amp;ust=1438974666605863" TargetMode="Externa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hyperlink" Target="https://www.google.co.uk/url?sa=i&amp;rct=j&amp;q=&amp;esrc=s&amp;source=images&amp;cd=&amp;cad=rja&amp;uact=8&amp;ved=&amp;url=https://www.pinterest.com/vinylrules/elephants-3/&amp;ei=V8XDVZXtGYOa7gbX_ojQCQ&amp;bvm=bv.99556055,d.ZGU&amp;psig=AFQjCNHif26q73twe9Q5C1dp6d3C3N-qfQ&amp;ust=1438979799972893"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google.co.uk/url?sa=i&amp;rct=j&amp;q=&amp;esrc=s&amp;source=images&amp;cd=&amp;cad=rja&amp;uact=8&amp;ved=&amp;url=https://www.pinterest.com/vinylrules/elephants-3/&amp;ei=V8XDVZXtGYOa7gbX_ojQCQ&amp;bvm=bv.99556055,d.ZGU&amp;psig=AFQjCNHif26q73twe9Q5C1dp6d3C3N-qfQ&amp;ust=1438979799972893" TargetMode="External"/><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hyperlink" Target="http://www.google.co.uk/url?sa=i&amp;rct=j&amp;q=&amp;esrc=s&amp;source=images&amp;cd=&amp;cad=rja&amp;uact=8&amp;ved=0CAcQjRxqFQoTCNG_iMmUlccCFRBH2wodBYwOFQ&amp;url=http://www.qub.ac.uk/schools/SchoolofEnglish/visual-culture/cartoons/Punch-Victoria.html&amp;ei=XbHDVZGdI5CO7QaFmLqoAQ&amp;bvm=bv.99556055,d.ZGU&amp;psig=AFQjCNEdnqPugMOFJ8ebRr-aMOPlz276dQ&amp;ust=1438974666605863" TargetMode="External"/><Relationship Id="rId1" Type="http://schemas.openxmlformats.org/officeDocument/2006/relationships/slideLayout" Target="../slideLayouts/slideLayout7.xml"/><Relationship Id="rId6" Type="http://schemas.openxmlformats.org/officeDocument/2006/relationships/hyperlink" Target="https://www.google.co.uk/url?sa=i&amp;rct=j&amp;q=&amp;esrc=s&amp;source=images&amp;cd=&amp;cad=rja&amp;uact=8&amp;ved=0CAcQjRxqFQoTCK27oY6klccCFcSg2wodt44JvQ&amp;url=https://www.pinterest.com/papuanprincess/india-british-raj/&amp;ei=qcHDVe3CDcTB7ga3naboCw&amp;psig=AFQjCNF7Ek3H3HSwFsZfYv71DscNpVNNTA&amp;ust=1438978734430733" TargetMode="External"/><Relationship Id="rId5" Type="http://schemas.openxmlformats.org/officeDocument/2006/relationships/image" Target="../media/image7.png"/><Relationship Id="rId4" Type="http://schemas.openxmlformats.org/officeDocument/2006/relationships/hyperlink" Target="http://www.google.co.uk/url?sa=i&amp;rct=j&amp;q=&amp;esrc=s&amp;source=images&amp;cd=&amp;cad=rja&amp;uact=8&amp;ved=0CAcQjRxqFQoTCNXCgYWZlccCFeKu2woda2gBpQ&amp;url=http://eastiseverywhere.tumblr.com/page/31&amp;ei=DbbDVZWIAuLd7gbr0IWoCg&amp;bvm=bv.99556055,d.ZGU&amp;psig=AFQjCNGMBJvwmKCmgKwrSU0KWG8-KCNoKg&amp;ust=1438975875044339" TargetMode="External"/><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15767" y="3066464"/>
            <a:ext cx="8825658" cy="849529"/>
          </a:xfrm>
        </p:spPr>
        <p:txBody>
          <a:bodyPr/>
          <a:lstStyle/>
          <a:p>
            <a:br>
              <a:rPr lang="en-GB" b="1" dirty="0"/>
            </a:br>
            <a:br>
              <a:rPr lang="en-GB" b="1" dirty="0"/>
            </a:br>
            <a:r>
              <a:rPr lang="en-GB" b="1" dirty="0"/>
              <a:t>India, c1914-48</a:t>
            </a:r>
          </a:p>
        </p:txBody>
      </p:sp>
      <p:sp>
        <p:nvSpPr>
          <p:cNvPr id="6" name="Subtitle 5"/>
          <p:cNvSpPr>
            <a:spLocks noGrp="1"/>
          </p:cNvSpPr>
          <p:nvPr>
            <p:ph type="subTitle" idx="1"/>
          </p:nvPr>
        </p:nvSpPr>
        <p:spPr>
          <a:xfrm>
            <a:off x="1115767" y="4021304"/>
            <a:ext cx="8825658" cy="861420"/>
          </a:xfrm>
        </p:spPr>
        <p:txBody>
          <a:bodyPr/>
          <a:lstStyle/>
          <a:p>
            <a:r>
              <a:rPr lang="en-GB" dirty="0"/>
              <a:t>The road to independence </a:t>
            </a:r>
          </a:p>
        </p:txBody>
      </p:sp>
      <p:sp>
        <p:nvSpPr>
          <p:cNvPr id="4" name="Title 4"/>
          <p:cNvSpPr txBox="1">
            <a:spLocks/>
          </p:cNvSpPr>
          <p:nvPr/>
        </p:nvSpPr>
        <p:spPr bwMode="gray">
          <a:xfrm>
            <a:off x="1024326" y="1680914"/>
            <a:ext cx="8825658" cy="84952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GB" b="1" dirty="0"/>
            </a:br>
            <a:br>
              <a:rPr lang="en-GB" b="1" dirty="0"/>
            </a:br>
            <a:r>
              <a:rPr lang="en-GB" b="1" dirty="0"/>
              <a:t>Welcome to Year 12 History Taster Session (1) </a:t>
            </a:r>
          </a:p>
        </p:txBody>
      </p:sp>
    </p:spTree>
    <p:extLst>
      <p:ext uri="{BB962C8B-B14F-4D97-AF65-F5344CB8AC3E}">
        <p14:creationId xmlns:p14="http://schemas.microsoft.com/office/powerpoint/2010/main" val="3726132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802654" y="2996067"/>
            <a:ext cx="8825658" cy="861420"/>
          </a:xfrm>
        </p:spPr>
        <p:txBody>
          <a:bodyPr/>
          <a:lstStyle/>
          <a:p>
            <a:r>
              <a:rPr lang="en-GB" dirty="0"/>
              <a:t>THINK, PAIR, SHARE</a:t>
            </a:r>
          </a:p>
        </p:txBody>
      </p:sp>
      <p:sp>
        <p:nvSpPr>
          <p:cNvPr id="4" name="Title 4"/>
          <p:cNvSpPr txBox="1">
            <a:spLocks/>
          </p:cNvSpPr>
          <p:nvPr/>
        </p:nvSpPr>
        <p:spPr bwMode="gray">
          <a:xfrm>
            <a:off x="802654" y="1888732"/>
            <a:ext cx="8825658" cy="849529"/>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br>
              <a:rPr lang="en-GB" sz="4800" b="1" dirty="0"/>
            </a:br>
            <a:br>
              <a:rPr lang="en-GB" sz="4800" b="1" dirty="0"/>
            </a:br>
            <a:r>
              <a:rPr lang="en-GB" sz="4000" b="1" dirty="0"/>
              <a:t>How many countries can you name that were members of the British Empire in 1900?</a:t>
            </a:r>
          </a:p>
        </p:txBody>
      </p:sp>
      <p:sp>
        <p:nvSpPr>
          <p:cNvPr id="7" name="Rounded Rectangle 6"/>
          <p:cNvSpPr/>
          <p:nvPr/>
        </p:nvSpPr>
        <p:spPr>
          <a:xfrm>
            <a:off x="8991600" y="177735"/>
            <a:ext cx="3063761" cy="923330"/>
          </a:xfrm>
          <a:prstGeom prst="roundRect">
            <a:avLst/>
          </a:prstGeom>
          <a:solidFill>
            <a:srgbClr val="FF6600"/>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8" name="Rectangle 7"/>
          <p:cNvSpPr/>
          <p:nvPr/>
        </p:nvSpPr>
        <p:spPr>
          <a:xfrm>
            <a:off x="9123866" y="177735"/>
            <a:ext cx="2799228" cy="923330"/>
          </a:xfrm>
          <a:prstGeom prst="rect">
            <a:avLst/>
          </a:prstGeom>
          <a:noFill/>
        </p:spPr>
        <p:txBody>
          <a:bodyPr wrap="none" lIns="91440" tIns="45720" rIns="91440" bIns="45720">
            <a:spAutoFit/>
          </a:bodyPr>
          <a:lstStyle/>
          <a:p>
            <a:pPr algn="ctr"/>
            <a:r>
              <a:rPr lang="en-GB" sz="5400" b="1" spc="50" dirty="0">
                <a:ln w="9525" cmpd="sng">
                  <a:noFill/>
                  <a:prstDash val="solid"/>
                </a:ln>
                <a:solidFill>
                  <a:srgbClr val="70AD47">
                    <a:tint val="1000"/>
                  </a:srgbClr>
                </a:solidFill>
                <a:effectLst>
                  <a:glow rad="38100">
                    <a:schemeClr val="accent1">
                      <a:alpha val="40000"/>
                    </a:schemeClr>
                  </a:glow>
                </a:effectLst>
                <a:latin typeface="Cambria" panose="02040503050406030204" pitchFamily="18" charset="0"/>
              </a:rPr>
              <a:t>Connect</a:t>
            </a:r>
            <a:endParaRPr lang="en-GB" sz="5400" b="1" cap="none" spc="50" dirty="0">
              <a:ln w="9525" cmpd="sng">
                <a:noFill/>
                <a:prstDash val="solid"/>
              </a:ln>
              <a:solidFill>
                <a:srgbClr val="70AD47">
                  <a:tint val="1000"/>
                </a:srgbClr>
              </a:solidFill>
              <a:effectLst>
                <a:glow rad="38100">
                  <a:schemeClr val="accent1">
                    <a:alpha val="40000"/>
                  </a:schemeClr>
                </a:glow>
              </a:effectLst>
            </a:endParaRPr>
          </a:p>
        </p:txBody>
      </p:sp>
      <p:pic>
        <p:nvPicPr>
          <p:cNvPr id="9" name="Picture 4" descr="A beleaguered Britain takes comfort in nostalgia for empire | Ae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307" y="2927285"/>
            <a:ext cx="6301054" cy="378063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02654" y="3540330"/>
            <a:ext cx="10599637" cy="2554545"/>
          </a:xfrm>
          <a:prstGeom prst="rect">
            <a:avLst/>
          </a:prstGeom>
        </p:spPr>
        <p:txBody>
          <a:bodyPr wrap="square">
            <a:spAutoFit/>
          </a:bodyPr>
          <a:lstStyle/>
          <a:p>
            <a:pPr fontAlgn="base"/>
            <a:r>
              <a:rPr lang="en-GB" sz="2000" b="1" dirty="0">
                <a:solidFill>
                  <a:schemeClr val="bg1"/>
                </a:solidFill>
                <a:latin typeface="Open Sans" panose="020B0606030504020204" pitchFamily="34" charset="0"/>
                <a:ea typeface="Times New Roman" panose="02020603050405020304" pitchFamily="18" charset="0"/>
              </a:rPr>
              <a:t>Afghanistan, Antigua and Barbuda, Australia, The Bahamas, Bahrain, Barbados, Belize, Botswana, Brunei, Canada, Cyprus, Dominica, Egypt, Fiji, The Gambia, Ghana, Grenada, India, Jamaica, Kenya, Kiribati, Lesotho, Malawi, Malaysia, Maldives, Malta, Mauritius, Myanmar (Burma), New Zealand, Nigeria, Pakistan, St Lucia, Saint Kitts and Nevis, St Vincent, Seychelles, Sierra Leonne, Solomon islands, South Africa, Sri Lanka, Sudan, Swaziland, Tanzania, Tonga, Trinidad and Tobago, Tuvalu, Uganda, United Arab Emirates, Vanuatu, Yemen, Zambia, Zimbabwe</a:t>
            </a:r>
            <a:endParaRPr lang="en-GB" sz="28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3273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 Introduction to India</a:t>
            </a:r>
          </a:p>
        </p:txBody>
      </p:sp>
      <p:sp>
        <p:nvSpPr>
          <p:cNvPr id="3" name="TextBox 2"/>
          <p:cNvSpPr txBox="1"/>
          <p:nvPr/>
        </p:nvSpPr>
        <p:spPr>
          <a:xfrm>
            <a:off x="412124" y="2421228"/>
            <a:ext cx="10972800" cy="2246769"/>
          </a:xfrm>
          <a:prstGeom prst="rect">
            <a:avLst/>
          </a:prstGeom>
          <a:noFill/>
        </p:spPr>
        <p:txBody>
          <a:bodyPr wrap="square" rtlCol="0">
            <a:spAutoFit/>
          </a:bodyPr>
          <a:lstStyle/>
          <a:p>
            <a:r>
              <a:rPr lang="en-GB" sz="2800" u="sng" dirty="0"/>
              <a:t>Learning Objectives</a:t>
            </a:r>
            <a:r>
              <a:rPr lang="en-GB" sz="2800" dirty="0"/>
              <a:t>:</a:t>
            </a:r>
          </a:p>
          <a:p>
            <a:endParaRPr lang="en-GB" sz="2800" dirty="0"/>
          </a:p>
          <a:p>
            <a:r>
              <a:rPr lang="en-GB" sz="2800" dirty="0"/>
              <a:t>To gain an overview of India pre-1914</a:t>
            </a:r>
          </a:p>
          <a:p>
            <a:endParaRPr lang="en-GB" sz="2800" dirty="0"/>
          </a:p>
          <a:p>
            <a:r>
              <a:rPr lang="en-GB" sz="2800" dirty="0"/>
              <a:t>To infer from sources to learn about India</a:t>
            </a:r>
          </a:p>
        </p:txBody>
      </p:sp>
      <p:sp>
        <p:nvSpPr>
          <p:cNvPr id="4" name="Rounded Rectangle 3"/>
          <p:cNvSpPr/>
          <p:nvPr/>
        </p:nvSpPr>
        <p:spPr>
          <a:xfrm>
            <a:off x="8224605" y="5705698"/>
            <a:ext cx="3747629" cy="923330"/>
          </a:xfrm>
          <a:prstGeom prst="roundRect">
            <a:avLst/>
          </a:prstGeom>
          <a:solidFill>
            <a:srgbClr val="7030A0"/>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5" name="Rectangle 4"/>
          <p:cNvSpPr/>
          <p:nvPr/>
        </p:nvSpPr>
        <p:spPr>
          <a:xfrm>
            <a:off x="8224605" y="5705698"/>
            <a:ext cx="3747629" cy="923330"/>
          </a:xfrm>
          <a:prstGeom prst="rect">
            <a:avLst/>
          </a:prstGeom>
          <a:noFill/>
        </p:spPr>
        <p:txBody>
          <a:bodyPr wrap="none" lIns="91440" tIns="45720" rIns="91440" bIns="45720">
            <a:spAutoFit/>
          </a:bodyPr>
          <a:lstStyle/>
          <a:p>
            <a:pPr algn="ctr"/>
            <a:r>
              <a:rPr lang="en-GB" sz="5400" b="1" spc="50" dirty="0">
                <a:ln w="9525" cmpd="sng">
                  <a:noFill/>
                  <a:prstDash val="solid"/>
                </a:ln>
                <a:solidFill>
                  <a:srgbClr val="70AD47">
                    <a:tint val="1000"/>
                  </a:srgbClr>
                </a:solidFill>
                <a:effectLst>
                  <a:glow rad="38100">
                    <a:schemeClr val="accent1">
                      <a:alpha val="40000"/>
                    </a:schemeClr>
                  </a:glow>
                </a:effectLst>
                <a:latin typeface="Cambria" panose="02040503050406030204" pitchFamily="18" charset="0"/>
              </a:rPr>
              <a:t>Big Picture</a:t>
            </a:r>
            <a:endParaRPr lang="en-GB" sz="5400" b="1" cap="none" spc="50" dirty="0">
              <a:ln w="9525" cmpd="sng">
                <a:no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692391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will we learn in Unit 2?</a:t>
            </a:r>
          </a:p>
        </p:txBody>
      </p:sp>
      <p:sp>
        <p:nvSpPr>
          <p:cNvPr id="3" name="TextBox 2"/>
          <p:cNvSpPr txBox="1"/>
          <p:nvPr/>
        </p:nvSpPr>
        <p:spPr>
          <a:xfrm>
            <a:off x="412124" y="2678806"/>
            <a:ext cx="10972800" cy="461665"/>
          </a:xfrm>
          <a:prstGeom prst="rect">
            <a:avLst/>
          </a:prstGeom>
          <a:noFill/>
        </p:spPr>
        <p:txBody>
          <a:bodyPr wrap="square" rtlCol="0">
            <a:spAutoFit/>
          </a:bodyPr>
          <a:lstStyle/>
          <a:p>
            <a:r>
              <a:rPr lang="en-GB" sz="2400" dirty="0"/>
              <a:t>You will learn how India evolved from colonial rule to independence </a:t>
            </a:r>
          </a:p>
        </p:txBody>
      </p:sp>
      <p:sp>
        <p:nvSpPr>
          <p:cNvPr id="4" name="TextBox 3"/>
          <p:cNvSpPr txBox="1"/>
          <p:nvPr/>
        </p:nvSpPr>
        <p:spPr>
          <a:xfrm>
            <a:off x="412124" y="3346362"/>
            <a:ext cx="10972800" cy="1938992"/>
          </a:xfrm>
          <a:prstGeom prst="rect">
            <a:avLst/>
          </a:prstGeom>
          <a:noFill/>
        </p:spPr>
        <p:txBody>
          <a:bodyPr wrap="square" rtlCol="0">
            <a:spAutoFit/>
          </a:bodyPr>
          <a:lstStyle/>
          <a:p>
            <a:pPr marL="342900" indent="-342900">
              <a:buFontTx/>
              <a:buChar char="-"/>
            </a:pPr>
            <a:r>
              <a:rPr lang="en-GB" sz="2400" dirty="0"/>
              <a:t>How India was controlled</a:t>
            </a:r>
          </a:p>
          <a:p>
            <a:pPr marL="342900" indent="-342900">
              <a:buFontTx/>
              <a:buChar char="-"/>
            </a:pPr>
            <a:r>
              <a:rPr lang="en-GB" sz="2400" dirty="0"/>
              <a:t>Consequences of the First World War</a:t>
            </a:r>
          </a:p>
          <a:p>
            <a:pPr marL="342900" indent="-342900">
              <a:buFontTx/>
              <a:buChar char="-"/>
            </a:pPr>
            <a:r>
              <a:rPr lang="en-GB" sz="2400" dirty="0"/>
              <a:t>The growth of Nationalism</a:t>
            </a:r>
          </a:p>
          <a:p>
            <a:pPr marL="342900" indent="-342900">
              <a:buFontTx/>
              <a:buChar char="-"/>
            </a:pPr>
            <a:r>
              <a:rPr lang="en-GB" sz="2400" dirty="0"/>
              <a:t>The impact of the Second World War</a:t>
            </a:r>
          </a:p>
          <a:p>
            <a:pPr marL="342900" indent="-342900">
              <a:buFontTx/>
              <a:buChar char="-"/>
            </a:pPr>
            <a:r>
              <a:rPr lang="en-GB" sz="2400" dirty="0"/>
              <a:t>Partition (independence)</a:t>
            </a:r>
          </a:p>
        </p:txBody>
      </p:sp>
    </p:spTree>
    <p:extLst>
      <p:ext uri="{BB962C8B-B14F-4D97-AF65-F5344CB8AC3E}">
        <p14:creationId xmlns:p14="http://schemas.microsoft.com/office/powerpoint/2010/main" val="332471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did India become a colony?</a:t>
            </a:r>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1639863" y="2783295"/>
            <a:ext cx="3175544" cy="2859859"/>
          </a:xfrm>
          <a:prstGeom prst="rect">
            <a:avLst/>
          </a:prstGeom>
        </p:spPr>
      </p:pic>
      <p:pic>
        <p:nvPicPr>
          <p:cNvPr id="4" name="Picture 3"/>
          <p:cNvPicPr/>
          <p:nvPr/>
        </p:nvPicPr>
        <p:blipFill rotWithShape="1">
          <a:blip r:embed="rId4">
            <a:extLst>
              <a:ext uri="{28A0092B-C50C-407E-A947-70E740481C1C}">
                <a14:useLocalDpi xmlns:a14="http://schemas.microsoft.com/office/drawing/2010/main" val="0"/>
              </a:ext>
            </a:extLst>
          </a:blip>
          <a:srcRect b="5132"/>
          <a:stretch/>
        </p:blipFill>
        <p:spPr>
          <a:xfrm>
            <a:off x="5917474" y="2783295"/>
            <a:ext cx="4769600" cy="3121116"/>
          </a:xfrm>
          <a:prstGeom prst="rect">
            <a:avLst/>
          </a:prstGeom>
        </p:spPr>
      </p:pic>
      <p:sp>
        <p:nvSpPr>
          <p:cNvPr id="5" name="5-Point Star 4"/>
          <p:cNvSpPr/>
          <p:nvPr/>
        </p:nvSpPr>
        <p:spPr>
          <a:xfrm>
            <a:off x="7268346" y="4343853"/>
            <a:ext cx="294005" cy="29464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6" name="5-Point Star 5"/>
          <p:cNvSpPr/>
          <p:nvPr/>
        </p:nvSpPr>
        <p:spPr>
          <a:xfrm>
            <a:off x="8855322" y="4343853"/>
            <a:ext cx="294005" cy="29464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7" name="5-Point Star 6"/>
          <p:cNvSpPr/>
          <p:nvPr/>
        </p:nvSpPr>
        <p:spPr>
          <a:xfrm>
            <a:off x="8430940" y="4901475"/>
            <a:ext cx="294005" cy="29464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Tree>
    <p:extLst>
      <p:ext uri="{BB962C8B-B14F-4D97-AF65-F5344CB8AC3E}">
        <p14:creationId xmlns:p14="http://schemas.microsoft.com/office/powerpoint/2010/main" val="1560778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2124" y="2678806"/>
            <a:ext cx="8203842" cy="954107"/>
          </a:xfrm>
          <a:prstGeom prst="rect">
            <a:avLst/>
          </a:prstGeom>
          <a:noFill/>
        </p:spPr>
        <p:txBody>
          <a:bodyPr wrap="square" rtlCol="0">
            <a:spAutoFit/>
          </a:bodyPr>
          <a:lstStyle/>
          <a:p>
            <a:r>
              <a:rPr lang="en-GB" sz="2800" dirty="0"/>
              <a:t>Consult the sources and answer the questions relating to each source</a:t>
            </a:r>
          </a:p>
        </p:txBody>
      </p:sp>
      <p:pic>
        <p:nvPicPr>
          <p:cNvPr id="4" name="irc_mi" descr="http://www.qub.ac.uk/schools/SchoolofEnglish/visual-culture/images/Punch-Victoria-3.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rot="418576">
            <a:off x="9583699" y="1961109"/>
            <a:ext cx="2175527" cy="3343608"/>
          </a:xfrm>
          <a:prstGeom prst="rect">
            <a:avLst/>
          </a:prstGeom>
          <a:noFill/>
          <a:ln>
            <a:noFill/>
          </a:ln>
        </p:spPr>
      </p:pic>
      <p:pic>
        <p:nvPicPr>
          <p:cNvPr id="6" name="irc_mi" descr="https://s-media-cache-ak0.pinimg.com/236x/d5/e2/26/d5e226c218950a03e193c0693c848886.jp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rot="20807547">
            <a:off x="7840632" y="3703906"/>
            <a:ext cx="2147717" cy="3003808"/>
          </a:xfrm>
          <a:prstGeom prst="rect">
            <a:avLst/>
          </a:prstGeom>
          <a:noFill/>
          <a:ln>
            <a:noFill/>
          </a:ln>
        </p:spPr>
      </p:pic>
      <p:sp>
        <p:nvSpPr>
          <p:cNvPr id="7" name="Rounded Rectangle 6"/>
          <p:cNvSpPr/>
          <p:nvPr/>
        </p:nvSpPr>
        <p:spPr>
          <a:xfrm>
            <a:off x="733395" y="721697"/>
            <a:ext cx="2910350" cy="923330"/>
          </a:xfrm>
          <a:prstGeom prst="roundRect">
            <a:avLst/>
          </a:prstGeom>
          <a:solidFill>
            <a:schemeClr val="accent4"/>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8" name="Rectangle 7"/>
          <p:cNvSpPr/>
          <p:nvPr/>
        </p:nvSpPr>
        <p:spPr>
          <a:xfrm>
            <a:off x="793060" y="722958"/>
            <a:ext cx="2791020" cy="923330"/>
          </a:xfrm>
          <a:prstGeom prst="rect">
            <a:avLst/>
          </a:prstGeom>
          <a:noFill/>
        </p:spPr>
        <p:txBody>
          <a:bodyPr wrap="none" lIns="91440" tIns="45720" rIns="91440" bIns="45720">
            <a:spAutoFit/>
          </a:bodyPr>
          <a:lstStyle/>
          <a:p>
            <a:pPr algn="ctr"/>
            <a:r>
              <a:rPr lang="en-GB" sz="5400" b="1" spc="50" dirty="0">
                <a:ln w="9525" cmpd="sng">
                  <a:noFill/>
                  <a:prstDash val="solid"/>
                </a:ln>
                <a:solidFill>
                  <a:srgbClr val="70AD47">
                    <a:tint val="1000"/>
                  </a:srgbClr>
                </a:solidFill>
                <a:effectLst>
                  <a:glow rad="38100">
                    <a:schemeClr val="accent1">
                      <a:alpha val="40000"/>
                    </a:schemeClr>
                  </a:glow>
                </a:effectLst>
                <a:latin typeface="Cambria" panose="02040503050406030204" pitchFamily="18" charset="0"/>
              </a:rPr>
              <a:t>Activate</a:t>
            </a:r>
            <a:endParaRPr lang="en-GB" sz="5400" b="1" cap="none" spc="50" dirty="0">
              <a:ln w="9525" cmpd="sng">
                <a:no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976878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841" y="198121"/>
            <a:ext cx="4239750" cy="745888"/>
          </a:xfrm>
          <a:prstGeom prst="roundRect">
            <a:avLst/>
          </a:prstGeom>
          <a:solidFill>
            <a:srgbClr val="FF1515"/>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3" name="Rectangle 2"/>
          <p:cNvSpPr/>
          <p:nvPr/>
        </p:nvSpPr>
        <p:spPr>
          <a:xfrm>
            <a:off x="243841" y="174567"/>
            <a:ext cx="4239750" cy="769441"/>
          </a:xfrm>
          <a:prstGeom prst="rect">
            <a:avLst/>
          </a:prstGeom>
          <a:noFill/>
        </p:spPr>
        <p:txBody>
          <a:bodyPr wrap="none" lIns="91440" tIns="45720" rIns="91440" bIns="45720">
            <a:spAutoFit/>
          </a:bodyPr>
          <a:lstStyle/>
          <a:p>
            <a:pPr algn="ctr"/>
            <a:r>
              <a:rPr lang="en-GB" sz="4400" b="1" spc="50" dirty="0">
                <a:ln w="9525" cmpd="sng">
                  <a:noFill/>
                  <a:prstDash val="solid"/>
                </a:ln>
                <a:solidFill>
                  <a:srgbClr val="70AD47">
                    <a:tint val="1000"/>
                  </a:srgbClr>
                </a:solidFill>
                <a:effectLst>
                  <a:glow rad="38100">
                    <a:schemeClr val="accent1">
                      <a:alpha val="40000"/>
                    </a:schemeClr>
                  </a:glow>
                </a:effectLst>
                <a:latin typeface="Cambria" panose="02040503050406030204" pitchFamily="18" charset="0"/>
              </a:rPr>
              <a:t>Progress Check</a:t>
            </a:r>
            <a:endParaRPr lang="en-GB" sz="4400" b="1" cap="none" spc="50" dirty="0">
              <a:ln w="9525" cmpd="sng">
                <a:noFill/>
                <a:prstDash val="solid"/>
              </a:ln>
              <a:solidFill>
                <a:srgbClr val="70AD47">
                  <a:tint val="1000"/>
                </a:srgbClr>
              </a:solidFill>
              <a:effectLst>
                <a:glow rad="38100">
                  <a:schemeClr val="accent1">
                    <a:alpha val="40000"/>
                  </a:schemeClr>
                </a:glow>
              </a:effectLst>
            </a:endParaRPr>
          </a:p>
        </p:txBody>
      </p:sp>
      <p:pic>
        <p:nvPicPr>
          <p:cNvPr id="4" name="irc_mi" descr="http://www.qub.ac.uk/schools/SchoolofEnglish/visual-culture/images/Punch-Victoria-3.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70021" y="1399309"/>
            <a:ext cx="1876453" cy="2980026"/>
          </a:xfrm>
          <a:prstGeom prst="rect">
            <a:avLst/>
          </a:prstGeom>
          <a:noFill/>
          <a:ln>
            <a:noFill/>
          </a:ln>
        </p:spPr>
      </p:pic>
      <p:pic>
        <p:nvPicPr>
          <p:cNvPr id="5" name="irc_mi" descr="http://40.media.tumblr.com/15f788a09ae5fc06fb2c7ed29a6dc6dd/tumblr_nnfb3l7Uh71tu1fv2o3_r1_1280.pn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1871" y="1399309"/>
            <a:ext cx="1981720" cy="2980026"/>
          </a:xfrm>
          <a:prstGeom prst="rect">
            <a:avLst/>
          </a:prstGeom>
          <a:noFill/>
          <a:ln>
            <a:noFill/>
          </a:ln>
        </p:spPr>
      </p:pic>
      <p:sp>
        <p:nvSpPr>
          <p:cNvPr id="6" name="Rectangle 5"/>
          <p:cNvSpPr/>
          <p:nvPr/>
        </p:nvSpPr>
        <p:spPr>
          <a:xfrm>
            <a:off x="4378036" y="1461100"/>
            <a:ext cx="3851564" cy="2918235"/>
          </a:xfrm>
          <a:prstGeom prst="rect">
            <a:avLst/>
          </a:prstGeom>
        </p:spPr>
        <p:txBody>
          <a:bodyPr wrap="square">
            <a:spAutoFit/>
          </a:bodyPr>
          <a:lstStyle/>
          <a:p>
            <a:pPr algn="ctr">
              <a:lnSpc>
                <a:spcPct val="107000"/>
              </a:lnSpc>
              <a:spcAft>
                <a:spcPts val="800"/>
              </a:spcAft>
            </a:pPr>
            <a:r>
              <a:rPr lang="en-GB" sz="1600" dirty="0">
                <a:latin typeface="Comic Sans MS" panose="030F0702030302020204" pitchFamily="66" charset="0"/>
                <a:ea typeface="Calibri" panose="020F0502020204030204" pitchFamily="34" charset="0"/>
                <a:cs typeface="Times New Roman" panose="02020603050405020304" pitchFamily="18" charset="0"/>
              </a:rPr>
              <a:t>Take up the White Man’s burden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latin typeface="Comic Sans MS" panose="030F0702030302020204" pitchFamily="66" charset="0"/>
                <a:ea typeface="Calibri" panose="020F0502020204030204" pitchFamily="34" charset="0"/>
                <a:cs typeface="Times New Roman" panose="02020603050405020304" pitchFamily="18" charset="0"/>
              </a:rPr>
              <a:t>Send forth the best ye breed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latin typeface="Comic Sans MS" panose="030F0702030302020204" pitchFamily="66" charset="0"/>
                <a:ea typeface="Calibri" panose="020F0502020204030204" pitchFamily="34" charset="0"/>
                <a:cs typeface="Times New Roman" panose="02020603050405020304" pitchFamily="18" charset="0"/>
              </a:rPr>
              <a:t>Go, blind your sons to exile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latin typeface="Comic Sans MS" panose="030F0702030302020204" pitchFamily="66" charset="0"/>
                <a:ea typeface="Calibri" panose="020F0502020204030204" pitchFamily="34" charset="0"/>
                <a:cs typeface="Times New Roman" panose="02020603050405020304" pitchFamily="18" charset="0"/>
              </a:rPr>
              <a:t>To serve your captives’ need;</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latin typeface="Comic Sans MS" panose="030F0702030302020204" pitchFamily="66" charset="0"/>
                <a:ea typeface="Calibri" panose="020F0502020204030204" pitchFamily="34" charset="0"/>
                <a:cs typeface="Times New Roman" panose="02020603050405020304" pitchFamily="18" charset="0"/>
              </a:rPr>
              <a:t>To wait, in heavy harness,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latin typeface="Comic Sans MS" panose="030F0702030302020204" pitchFamily="66" charset="0"/>
                <a:ea typeface="Calibri" panose="020F0502020204030204" pitchFamily="34" charset="0"/>
                <a:cs typeface="Times New Roman" panose="02020603050405020304" pitchFamily="18" charset="0"/>
              </a:rPr>
              <a:t>On fluttered folk and wild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latin typeface="Comic Sans MS" panose="030F0702030302020204" pitchFamily="66" charset="0"/>
                <a:ea typeface="Calibri" panose="020F0502020204030204" pitchFamily="34" charset="0"/>
                <a:cs typeface="Times New Roman" panose="02020603050405020304" pitchFamily="18" charset="0"/>
              </a:rPr>
              <a:t>Your new-caught sullen peoples,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latin typeface="Comic Sans MS" panose="030F0702030302020204" pitchFamily="66" charset="0"/>
                <a:ea typeface="Calibri" panose="020F0502020204030204" pitchFamily="34" charset="0"/>
                <a:cs typeface="Times New Roman" panose="02020603050405020304" pitchFamily="18" charset="0"/>
              </a:rPr>
              <a:t>Half devil and half child.</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rc_mi" descr="https://s-media-cache-ak0.pinimg.com/236x/c4/5c/98/c45c9888a89ec89d51d095001be0e080.jp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8406187" y="408154"/>
            <a:ext cx="3399155" cy="2362200"/>
          </a:xfrm>
          <a:prstGeom prst="rect">
            <a:avLst/>
          </a:prstGeom>
          <a:noFill/>
          <a:ln>
            <a:noFill/>
          </a:ln>
        </p:spPr>
      </p:pic>
      <p:pic>
        <p:nvPicPr>
          <p:cNvPr id="8" name="irc_mi" descr="https://s-media-cache-ak0.pinimg.com/236x/d5/e2/26/d5e226c218950a03e193c0693c848886.jp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9337964" y="3117272"/>
            <a:ext cx="1754332" cy="2993448"/>
          </a:xfrm>
          <a:prstGeom prst="rect">
            <a:avLst/>
          </a:prstGeom>
          <a:noFill/>
          <a:ln>
            <a:noFill/>
          </a:ln>
        </p:spPr>
      </p:pic>
      <p:sp>
        <p:nvSpPr>
          <p:cNvPr id="9" name="TextBox 8"/>
          <p:cNvSpPr txBox="1"/>
          <p:nvPr/>
        </p:nvSpPr>
        <p:spPr>
          <a:xfrm>
            <a:off x="1012768" y="4834635"/>
            <a:ext cx="8271163" cy="954107"/>
          </a:xfrm>
          <a:prstGeom prst="rect">
            <a:avLst/>
          </a:prstGeom>
          <a:noFill/>
        </p:spPr>
        <p:txBody>
          <a:bodyPr wrap="square" rtlCol="0">
            <a:spAutoFit/>
          </a:bodyPr>
          <a:lstStyle/>
          <a:p>
            <a:r>
              <a:rPr lang="en-GB" sz="2800" b="1" dirty="0"/>
              <a:t>What can we learn about the relationship Britain had with India from these sources? </a:t>
            </a:r>
          </a:p>
        </p:txBody>
      </p:sp>
    </p:spTree>
    <p:extLst>
      <p:ext uri="{BB962C8B-B14F-4D97-AF65-F5344CB8AC3E}">
        <p14:creationId xmlns:p14="http://schemas.microsoft.com/office/powerpoint/2010/main" val="107917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48145" y="760600"/>
            <a:ext cx="4070265" cy="830997"/>
          </a:xfrm>
          <a:prstGeom prst="roundRect">
            <a:avLst/>
          </a:prstGeom>
          <a:solidFill>
            <a:srgbClr val="00CC00"/>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4" name="Rectangle 3"/>
          <p:cNvSpPr/>
          <p:nvPr/>
        </p:nvSpPr>
        <p:spPr>
          <a:xfrm>
            <a:off x="812866" y="760599"/>
            <a:ext cx="3940822" cy="830997"/>
          </a:xfrm>
          <a:prstGeom prst="rect">
            <a:avLst/>
          </a:prstGeom>
          <a:noFill/>
        </p:spPr>
        <p:txBody>
          <a:bodyPr wrap="none" lIns="91440" tIns="45720" rIns="91440" bIns="45720">
            <a:spAutoFit/>
          </a:bodyPr>
          <a:lstStyle/>
          <a:p>
            <a:pPr algn="ctr"/>
            <a:r>
              <a:rPr lang="en-GB" sz="4800" b="1" spc="50" dirty="0">
                <a:ln w="9525" cmpd="sng">
                  <a:noFill/>
                  <a:prstDash val="solid"/>
                </a:ln>
                <a:solidFill>
                  <a:srgbClr val="70AD47">
                    <a:tint val="1000"/>
                  </a:srgbClr>
                </a:solidFill>
                <a:effectLst>
                  <a:glow rad="38100">
                    <a:schemeClr val="accent1">
                      <a:alpha val="40000"/>
                    </a:schemeClr>
                  </a:glow>
                </a:effectLst>
                <a:latin typeface="Cambria" panose="02040503050406030204" pitchFamily="18" charset="0"/>
              </a:rPr>
              <a:t>Demonstrate</a:t>
            </a:r>
            <a:endParaRPr lang="en-GB" sz="4800" b="1" cap="none" spc="50" dirty="0">
              <a:ln w="9525" cmpd="sng">
                <a:noFill/>
                <a:prstDash val="solid"/>
              </a:ln>
              <a:solidFill>
                <a:srgbClr val="70AD47">
                  <a:tint val="1000"/>
                </a:srgbClr>
              </a:solidFill>
              <a:effectLst>
                <a:glow rad="38100">
                  <a:schemeClr val="accent1">
                    <a:alpha val="40000"/>
                  </a:schemeClr>
                </a:glow>
              </a:effectLst>
            </a:endParaRPr>
          </a:p>
        </p:txBody>
      </p:sp>
      <p:sp>
        <p:nvSpPr>
          <p:cNvPr id="5" name="TextBox 4"/>
          <p:cNvSpPr txBox="1"/>
          <p:nvPr/>
        </p:nvSpPr>
        <p:spPr>
          <a:xfrm>
            <a:off x="486295" y="2673326"/>
            <a:ext cx="8271163" cy="1815882"/>
          </a:xfrm>
          <a:prstGeom prst="rect">
            <a:avLst/>
          </a:prstGeom>
          <a:noFill/>
        </p:spPr>
        <p:txBody>
          <a:bodyPr wrap="square" rtlCol="0">
            <a:spAutoFit/>
          </a:bodyPr>
          <a:lstStyle/>
          <a:p>
            <a:r>
              <a:rPr lang="en-GB" sz="2800" dirty="0"/>
              <a:t>Using the knowledge you have gathered today, explain how a handful of British officials were able to rule over 350 million people in the Indian subcontinent.</a:t>
            </a:r>
          </a:p>
        </p:txBody>
      </p:sp>
      <p:pic>
        <p:nvPicPr>
          <p:cNvPr id="6" name="Picture 5"/>
          <p:cNvPicPr>
            <a:picLocks noChangeAspect="1"/>
          </p:cNvPicPr>
          <p:nvPr/>
        </p:nvPicPr>
        <p:blipFill>
          <a:blip r:embed="rId2"/>
          <a:stretch>
            <a:fillRect/>
          </a:stretch>
        </p:blipFill>
        <p:spPr>
          <a:xfrm>
            <a:off x="9249773" y="2488995"/>
            <a:ext cx="2346482" cy="4000426"/>
          </a:xfrm>
          <a:prstGeom prst="rect">
            <a:avLst/>
          </a:prstGeom>
        </p:spPr>
      </p:pic>
    </p:spTree>
    <p:extLst>
      <p:ext uri="{BB962C8B-B14F-4D97-AF65-F5344CB8AC3E}">
        <p14:creationId xmlns:p14="http://schemas.microsoft.com/office/powerpoint/2010/main" val="822317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2124" y="2678806"/>
            <a:ext cx="8203842" cy="461665"/>
          </a:xfrm>
          <a:prstGeom prst="rect">
            <a:avLst/>
          </a:prstGeom>
          <a:noFill/>
        </p:spPr>
        <p:txBody>
          <a:bodyPr wrap="square" rtlCol="0">
            <a:spAutoFit/>
          </a:bodyPr>
          <a:lstStyle/>
          <a:p>
            <a:r>
              <a:rPr lang="en-GB" sz="2400" dirty="0"/>
              <a:t>What do you think India was worth to Britain?</a:t>
            </a:r>
          </a:p>
        </p:txBody>
      </p:sp>
      <p:sp>
        <p:nvSpPr>
          <p:cNvPr id="4" name="TextBox 3"/>
          <p:cNvSpPr txBox="1"/>
          <p:nvPr/>
        </p:nvSpPr>
        <p:spPr>
          <a:xfrm>
            <a:off x="412124" y="3436514"/>
            <a:ext cx="7019190" cy="830997"/>
          </a:xfrm>
          <a:prstGeom prst="rect">
            <a:avLst/>
          </a:prstGeom>
          <a:noFill/>
        </p:spPr>
        <p:txBody>
          <a:bodyPr wrap="square" rtlCol="0">
            <a:spAutoFit/>
          </a:bodyPr>
          <a:lstStyle/>
          <a:p>
            <a:r>
              <a:rPr lang="en-GB" sz="2400" dirty="0"/>
              <a:t>What was the relationship between British officials and the Indian people?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20746">
            <a:off x="7409037" y="2680504"/>
            <a:ext cx="4240667" cy="2827112"/>
          </a:xfrm>
          <a:prstGeom prst="rect">
            <a:avLst/>
          </a:prstGeom>
        </p:spPr>
      </p:pic>
      <p:sp>
        <p:nvSpPr>
          <p:cNvPr id="7" name="Rounded Rectangle 6"/>
          <p:cNvSpPr/>
          <p:nvPr/>
        </p:nvSpPr>
        <p:spPr>
          <a:xfrm>
            <a:off x="718265" y="831807"/>
            <a:ext cx="3583225" cy="830997"/>
          </a:xfrm>
          <a:prstGeom prst="roundRect">
            <a:avLst/>
          </a:prstGeom>
          <a:solidFill>
            <a:srgbClr val="002060"/>
          </a:solidFill>
          <a:ln>
            <a:solidFill>
              <a:schemeClr val="bg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8" name="Rectangle 7"/>
          <p:cNvSpPr/>
          <p:nvPr/>
        </p:nvSpPr>
        <p:spPr>
          <a:xfrm>
            <a:off x="718265" y="831806"/>
            <a:ext cx="3583225" cy="830997"/>
          </a:xfrm>
          <a:prstGeom prst="rect">
            <a:avLst/>
          </a:prstGeom>
          <a:noFill/>
        </p:spPr>
        <p:txBody>
          <a:bodyPr wrap="none" lIns="91440" tIns="45720" rIns="91440" bIns="45720">
            <a:spAutoFit/>
          </a:bodyPr>
          <a:lstStyle/>
          <a:p>
            <a:pPr algn="ctr"/>
            <a:r>
              <a:rPr lang="en-GB" sz="4800" b="1" spc="50" dirty="0">
                <a:ln w="9525" cmpd="sng">
                  <a:noFill/>
                  <a:prstDash val="solid"/>
                </a:ln>
                <a:solidFill>
                  <a:srgbClr val="70AD47">
                    <a:tint val="1000"/>
                  </a:srgbClr>
                </a:solidFill>
                <a:effectLst>
                  <a:glow rad="38100">
                    <a:schemeClr val="accent1">
                      <a:alpha val="40000"/>
                    </a:schemeClr>
                  </a:glow>
                </a:effectLst>
                <a:latin typeface="Cambria" panose="02040503050406030204" pitchFamily="18" charset="0"/>
              </a:rPr>
              <a:t>Consolidate</a:t>
            </a:r>
            <a:endParaRPr lang="en-GB" sz="4800" b="1" cap="none" spc="50" dirty="0">
              <a:ln w="9525" cmpd="sng">
                <a:no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8818311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344</TotalTime>
  <Words>399</Words>
  <Application>Microsoft Office PowerPoint</Application>
  <PresentationFormat>Widescreen</PresentationFormat>
  <Paragraphs>41</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Cambria</vt:lpstr>
      <vt:lpstr>Century Gothic</vt:lpstr>
      <vt:lpstr>Comic Sans MS</vt:lpstr>
      <vt:lpstr>Open Sans</vt:lpstr>
      <vt:lpstr>Times New Roman</vt:lpstr>
      <vt:lpstr>Wingdings 3</vt:lpstr>
      <vt:lpstr>Ion Boardroom</vt:lpstr>
      <vt:lpstr>  India, c1914-48</vt:lpstr>
      <vt:lpstr>PowerPoint Presentation</vt:lpstr>
      <vt:lpstr>An Introduction to India</vt:lpstr>
      <vt:lpstr>What will we learn in Unit 2?</vt:lpstr>
      <vt:lpstr>How did India become a colony?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 c1914-48</dc:title>
  <dc:creator>Clare Kenway</dc:creator>
  <cp:lastModifiedBy>Mrs C Kenway (rCKE)</cp:lastModifiedBy>
  <cp:revision>20</cp:revision>
  <dcterms:created xsi:type="dcterms:W3CDTF">2015-08-06T20:48:37Z</dcterms:created>
  <dcterms:modified xsi:type="dcterms:W3CDTF">2021-07-07T11:43:27Z</dcterms:modified>
</cp:coreProperties>
</file>