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93" r:id="rId2"/>
    <p:sldId id="256" r:id="rId3"/>
    <p:sldId id="261" r:id="rId4"/>
    <p:sldId id="258" r:id="rId5"/>
    <p:sldId id="259" r:id="rId6"/>
    <p:sldId id="260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3" r:id="rId27"/>
    <p:sldId id="257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M Prescott (rMPR)" userId="8d20e84b-2732-4c63-b784-be2fe69e022d" providerId="ADAL" clId="{DFDE463A-0D6E-4DBA-A3AA-FDF2E085DE81}"/>
    <pc:docChg chg="undo custSel addSld modSld sldOrd">
      <pc:chgData name="Mr M Prescott (rMPR)" userId="8d20e84b-2732-4c63-b784-be2fe69e022d" providerId="ADAL" clId="{DFDE463A-0D6E-4DBA-A3AA-FDF2E085DE81}" dt="2021-07-14T19:23:16.317" v="85" actId="1076"/>
      <pc:docMkLst>
        <pc:docMk/>
      </pc:docMkLst>
      <pc:sldChg chg="addSp modSp modAnim">
        <pc:chgData name="Mr M Prescott (rMPR)" userId="8d20e84b-2732-4c63-b784-be2fe69e022d" providerId="ADAL" clId="{DFDE463A-0D6E-4DBA-A3AA-FDF2E085DE81}" dt="2021-07-14T19:19:27.640" v="55"/>
        <pc:sldMkLst>
          <pc:docMk/>
          <pc:sldMk cId="3400382529" sldId="261"/>
        </pc:sldMkLst>
        <pc:spChg chg="add mod">
          <ac:chgData name="Mr M Prescott (rMPR)" userId="8d20e84b-2732-4c63-b784-be2fe69e022d" providerId="ADAL" clId="{DFDE463A-0D6E-4DBA-A3AA-FDF2E085DE81}" dt="2021-07-14T19:19:23.893" v="54" actId="207"/>
          <ac:spMkLst>
            <pc:docMk/>
            <pc:sldMk cId="3400382529" sldId="261"/>
            <ac:spMk id="6" creationId="{099DACA6-CDEE-47F5-AEFC-117C3906743A}"/>
          </ac:spMkLst>
        </pc:spChg>
      </pc:sldChg>
      <pc:sldChg chg="addSp modSp">
        <pc:chgData name="Mr M Prescott (rMPR)" userId="8d20e84b-2732-4c63-b784-be2fe69e022d" providerId="ADAL" clId="{DFDE463A-0D6E-4DBA-A3AA-FDF2E085DE81}" dt="2021-07-14T19:23:16.317" v="85" actId="1076"/>
        <pc:sldMkLst>
          <pc:docMk/>
          <pc:sldMk cId="2411560598" sldId="277"/>
        </pc:sldMkLst>
        <pc:spChg chg="add mod">
          <ac:chgData name="Mr M Prescott (rMPR)" userId="8d20e84b-2732-4c63-b784-be2fe69e022d" providerId="ADAL" clId="{DFDE463A-0D6E-4DBA-A3AA-FDF2E085DE81}" dt="2021-07-14T19:23:16.317" v="85" actId="1076"/>
          <ac:spMkLst>
            <pc:docMk/>
            <pc:sldMk cId="2411560598" sldId="277"/>
            <ac:spMk id="3" creationId="{F84DD62C-C4EF-48D5-923C-BE88770167B3}"/>
          </ac:spMkLst>
        </pc:spChg>
      </pc:sldChg>
      <pc:sldChg chg="modSp add ord">
        <pc:chgData name="Mr M Prescott (rMPR)" userId="8d20e84b-2732-4c63-b784-be2fe69e022d" providerId="ADAL" clId="{DFDE463A-0D6E-4DBA-A3AA-FDF2E085DE81}" dt="2021-07-14T19:21:25.566" v="83" actId="5793"/>
        <pc:sldMkLst>
          <pc:docMk/>
          <pc:sldMk cId="302183960" sldId="293"/>
        </pc:sldMkLst>
        <pc:spChg chg="mod">
          <ac:chgData name="Mr M Prescott (rMPR)" userId="8d20e84b-2732-4c63-b784-be2fe69e022d" providerId="ADAL" clId="{DFDE463A-0D6E-4DBA-A3AA-FDF2E085DE81}" dt="2021-07-14T19:21:25.566" v="83" actId="5793"/>
          <ac:spMkLst>
            <pc:docMk/>
            <pc:sldMk cId="302183960" sldId="293"/>
            <ac:spMk id="3" creationId="{9A9C45D3-6389-4F94-9412-6C0ACDDAF623}"/>
          </ac:spMkLst>
        </pc:spChg>
        <pc:spChg chg="mod">
          <ac:chgData name="Mr M Prescott (rMPR)" userId="8d20e84b-2732-4c63-b784-be2fe69e022d" providerId="ADAL" clId="{DFDE463A-0D6E-4DBA-A3AA-FDF2E085DE81}" dt="2021-07-14T19:20:42.109" v="64" actId="14100"/>
          <ac:spMkLst>
            <pc:docMk/>
            <pc:sldMk cId="302183960" sldId="293"/>
            <ac:spMk id="6" creationId="{1679BD80-E2FE-474C-BA01-189794F92215}"/>
          </ac:spMkLst>
        </pc:spChg>
        <pc:spChg chg="mod">
          <ac:chgData name="Mr M Prescott (rMPR)" userId="8d20e84b-2732-4c63-b784-be2fe69e022d" providerId="ADAL" clId="{DFDE463A-0D6E-4DBA-A3AA-FDF2E085DE81}" dt="2021-07-14T19:20:18.689" v="58" actId="404"/>
          <ac:spMkLst>
            <pc:docMk/>
            <pc:sldMk cId="302183960" sldId="293"/>
            <ac:spMk id="9" creationId="{E0C5AA23-6896-4104-B6C3-8F0AAA1D60F6}"/>
          </ac:spMkLst>
        </pc:spChg>
        <pc:spChg chg="mod">
          <ac:chgData name="Mr M Prescott (rMPR)" userId="8d20e84b-2732-4c63-b784-be2fe69e022d" providerId="ADAL" clId="{DFDE463A-0D6E-4DBA-A3AA-FDF2E085DE81}" dt="2021-07-14T19:21:06.509" v="73" actId="1035"/>
          <ac:spMkLst>
            <pc:docMk/>
            <pc:sldMk cId="302183960" sldId="293"/>
            <ac:spMk id="11" creationId="{A18F13C0-5273-45E2-B49C-B6CFAF4E3588}"/>
          </ac:spMkLst>
        </pc:spChg>
        <pc:spChg chg="mod">
          <ac:chgData name="Mr M Prescott (rMPR)" userId="8d20e84b-2732-4c63-b784-be2fe69e022d" providerId="ADAL" clId="{DFDE463A-0D6E-4DBA-A3AA-FDF2E085DE81}" dt="2021-07-14T19:20:52.322" v="67" actId="1076"/>
          <ac:spMkLst>
            <pc:docMk/>
            <pc:sldMk cId="302183960" sldId="293"/>
            <ac:spMk id="14" creationId="{D034EE41-E1AC-4CAD-A08A-C78286F86B30}"/>
          </ac:spMkLst>
        </pc:spChg>
        <pc:spChg chg="mod">
          <ac:chgData name="Mr M Prescott (rMPR)" userId="8d20e84b-2732-4c63-b784-be2fe69e022d" providerId="ADAL" clId="{DFDE463A-0D6E-4DBA-A3AA-FDF2E085DE81}" dt="2021-07-14T19:20:56.117" v="70" actId="1036"/>
          <ac:spMkLst>
            <pc:docMk/>
            <pc:sldMk cId="302183960" sldId="293"/>
            <ac:spMk id="15" creationId="{3665E138-622F-4382-AFA4-F8AB52D3600F}"/>
          </ac:spMkLst>
        </pc:spChg>
        <pc:spChg chg="mod">
          <ac:chgData name="Mr M Prescott (rMPR)" userId="8d20e84b-2732-4c63-b784-be2fe69e022d" providerId="ADAL" clId="{DFDE463A-0D6E-4DBA-A3AA-FDF2E085DE81}" dt="2021-07-14T19:21:02.403" v="71" actId="1076"/>
          <ac:spMkLst>
            <pc:docMk/>
            <pc:sldMk cId="302183960" sldId="293"/>
            <ac:spMk id="16" creationId="{43BCDF9B-D513-4898-A9C6-CA7FD86E6F67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61645-D03F-42A2-B343-B11ADB6CE09C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85368-F5D9-42BE-B31D-99C99A321F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454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162BCD-F19A-4A0E-96CF-E8D8034E8FE4}" type="slidenum">
              <a:rPr lang="en-US"/>
              <a:pPr/>
              <a:t>7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0CF482-6283-443A-8423-9AD7D1A5EA0D}" type="slidenum">
              <a:rPr lang="en-US"/>
              <a:pPr/>
              <a:t>8</a:t>
            </a:fld>
            <a:endParaRPr lang="en-US"/>
          </a:p>
        </p:txBody>
      </p:sp>
      <p:sp>
        <p:nvSpPr>
          <p:cNvPr id="532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21379-B756-4E12-AF5E-0995582B6E0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974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21379-B756-4E12-AF5E-0995582B6E0D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975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21379-B756-4E12-AF5E-0995582B6E0D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56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21379-B756-4E12-AF5E-0995582B6E0D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861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21379-B756-4E12-AF5E-0995582B6E0D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891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FE71-B76B-41C9-B9A1-6F4D68B9D681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1111C1A-D659-43D3-9CEF-B712A4CFACC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FE71-B76B-41C9-B9A1-6F4D68B9D681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11C1A-D659-43D3-9CEF-B712A4CFACC9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1111C1A-D659-43D3-9CEF-B712A4CFACC9}" type="slidenum">
              <a:rPr lang="en-GB" smtClean="0"/>
              <a:t>‹#›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FE71-B76B-41C9-B9A1-6F4D68B9D681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FE71-B76B-41C9-B9A1-6F4D68B9D681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1111C1A-D659-43D3-9CEF-B712A4CFACC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FE71-B76B-41C9-B9A1-6F4D68B9D681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1111C1A-D659-43D3-9CEF-B712A4CFACC9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683FE71-B76B-41C9-B9A1-6F4D68B9D681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11C1A-D659-43D3-9CEF-B712A4CFACC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FE71-B76B-41C9-B9A1-6F4D68B9D681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1111C1A-D659-43D3-9CEF-B712A4CFACC9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FE71-B76B-41C9-B9A1-6F4D68B9D681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1111C1A-D659-43D3-9CEF-B712A4CFAC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FE71-B76B-41C9-B9A1-6F4D68B9D681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111C1A-D659-43D3-9CEF-B712A4CFAC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1111C1A-D659-43D3-9CEF-B712A4CFACC9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FE71-B76B-41C9-B9A1-6F4D68B9D681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1111C1A-D659-43D3-9CEF-B712A4CFACC9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683FE71-B76B-41C9-B9A1-6F4D68B9D681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683FE71-B76B-41C9-B9A1-6F4D68B9D681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1111C1A-D659-43D3-9CEF-B712A4CFACC9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70.png"/><Relationship Id="rId4" Type="http://schemas.openxmlformats.org/officeDocument/2006/relationships/image" Target="../media/image14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msp.org.uk/resource/level-3-taster-lessons" TargetMode="External"/><Relationship Id="rId2" Type="http://schemas.openxmlformats.org/officeDocument/2006/relationships/hyperlink" Target="https://student.desmos.com/activitybuilder/student-greeting/60af9652caab8a0851e7261b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14A06F3-DCD8-444D-BE31-6E91733D3EC2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9A9C45D3-6389-4F94-9412-6C0ACDDAF623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Solving Quadratic Equations – Recap!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21B258A-CA73-4ABC-960B-397981C86468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5309E8-F287-456E-A4DD-A6909F116965}"/>
                  </a:ext>
                </a:extLst>
              </p:cNvPr>
              <p:cNvSpPr txBox="1"/>
              <p:nvPr/>
            </p:nvSpPr>
            <p:spPr>
              <a:xfrm>
                <a:off x="506872" y="2362365"/>
                <a:ext cx="4536504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+5=0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5309E8-F287-456E-A4DD-A6909F116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72" y="2362365"/>
                <a:ext cx="4536504" cy="461665"/>
              </a:xfrm>
              <a:prstGeom prst="rect">
                <a:avLst/>
              </a:prstGeom>
              <a:blipFill>
                <a:blip r:embed="rId2"/>
                <a:stretch>
                  <a:fillRect b="-1111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79BD80-E2FE-474C-BA01-189794F92215}"/>
                  </a:ext>
                </a:extLst>
              </p:cNvPr>
              <p:cNvSpPr txBox="1"/>
              <p:nvPr/>
            </p:nvSpPr>
            <p:spPr>
              <a:xfrm>
                <a:off x="506872" y="2928334"/>
                <a:ext cx="4536504" cy="2997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600" dirty="0"/>
                  <a:t>Using the quadratic formula: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=1, </m:t>
                      </m:r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=−4, </m:t>
                      </m:r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  <m:oMath xmlns:m="http://schemas.openxmlformats.org/officeDocument/2006/math"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sz="2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600" b="0" i="1" smtClean="0">
                                      <a:latin typeface="Cambria Math" panose="02040503050406030204" pitchFamily="18" charset="0"/>
                                    </a:rPr>
                                    <m:t>(−4)</m:t>
                                  </m:r>
                                </m:e>
                                <m:sup>
                                  <m:r>
                                    <a:rPr lang="en-GB" sz="2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6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</m:rad>
                        </m:num>
                        <m:den>
                          <m:r>
                            <a:rPr lang="en-GB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sz="26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rad>
                        </m:num>
                        <m:den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=2±</m:t>
                      </m:r>
                      <m:r>
                        <a:rPr lang="en-GB" sz="26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2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79BD80-E2FE-474C-BA01-189794F92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72" y="2928334"/>
                <a:ext cx="4536504" cy="2997295"/>
              </a:xfrm>
              <a:prstGeom prst="rect">
                <a:avLst/>
              </a:prstGeom>
              <a:blipFill>
                <a:blip r:embed="rId3"/>
                <a:stretch>
                  <a:fillRect l="-2419" t="-18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B5F2DD-49BB-460A-AB06-A1B085A05C9C}"/>
                  </a:ext>
                </a:extLst>
              </p:cNvPr>
              <p:cNvSpPr txBox="1"/>
              <p:nvPr/>
            </p:nvSpPr>
            <p:spPr>
              <a:xfrm>
                <a:off x="607244" y="830239"/>
                <a:ext cx="4536504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+25=0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0B5F2DD-49BB-460A-AB06-A1B085A05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44" y="830239"/>
                <a:ext cx="4536504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00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D353C1-6ED4-4AF5-9E5B-1F41AF8E09AC}"/>
                  </a:ext>
                </a:extLst>
              </p:cNvPr>
              <p:cNvSpPr txBox="1"/>
              <p:nvPr/>
            </p:nvSpPr>
            <p:spPr>
              <a:xfrm>
                <a:off x="614884" y="1287907"/>
                <a:ext cx="432048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=−25</m:t>
                      </m:r>
                    </m:oMath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=±5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1D353C1-6ED4-4AF5-9E5B-1F41AF8E0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84" y="1287907"/>
                <a:ext cx="4320480" cy="95410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0C5AA23-6896-4104-B6C3-8F0AAA1D60F6}"/>
                  </a:ext>
                </a:extLst>
              </p:cNvPr>
              <p:cNvSpPr txBox="1"/>
              <p:nvPr/>
            </p:nvSpPr>
            <p:spPr>
              <a:xfrm>
                <a:off x="5508104" y="1044476"/>
                <a:ext cx="3398912" cy="304698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b="1" dirty="0"/>
                  <a:t>Notation Note</a:t>
                </a:r>
                <a:r>
                  <a:rPr lang="en-GB" sz="2400" dirty="0"/>
                  <a:t>: Just as we tend to use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 as the default real-numbered variable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/>
                  <a:t> for integers, we tend to use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sz="2400" dirty="0"/>
                  <a:t> as the default letter for complex numbers.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0C5AA23-6896-4104-B6C3-8F0AAA1D6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1044476"/>
                <a:ext cx="3398912" cy="3046988"/>
              </a:xfrm>
              <a:prstGeom prst="rect">
                <a:avLst/>
              </a:prstGeom>
              <a:blipFill>
                <a:blip r:embed="rId6"/>
                <a:stretch>
                  <a:fillRect l="-2683" t="-1394" r="-1968" b="-33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9884F4E8-1B68-4831-8045-01F434E89290}"/>
              </a:ext>
            </a:extLst>
          </p:cNvPr>
          <p:cNvSpPr/>
          <p:nvPr/>
        </p:nvSpPr>
        <p:spPr>
          <a:xfrm>
            <a:off x="607244" y="1357071"/>
            <a:ext cx="4528342" cy="3925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8F13C0-5273-45E2-B49C-B6CFAF4E3588}"/>
              </a:ext>
            </a:extLst>
          </p:cNvPr>
          <p:cNvSpPr/>
          <p:nvPr/>
        </p:nvSpPr>
        <p:spPr>
          <a:xfrm>
            <a:off x="787768" y="5517232"/>
            <a:ext cx="4355980" cy="4869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326053-A8A1-4763-A318-5D1F6BB459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166" y="5835364"/>
            <a:ext cx="2612834" cy="102263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034EE41-E1AC-4CAD-A08A-C78286F86B30}"/>
              </a:ext>
            </a:extLst>
          </p:cNvPr>
          <p:cNvSpPr/>
          <p:nvPr/>
        </p:nvSpPr>
        <p:spPr>
          <a:xfrm>
            <a:off x="787768" y="3407549"/>
            <a:ext cx="4355980" cy="38968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65E138-622F-4382-AFA4-F8AB52D3600F}"/>
              </a:ext>
            </a:extLst>
          </p:cNvPr>
          <p:cNvSpPr/>
          <p:nvPr/>
        </p:nvSpPr>
        <p:spPr>
          <a:xfrm>
            <a:off x="787768" y="3839595"/>
            <a:ext cx="4355980" cy="8475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BCDF9B-D513-4898-A9C6-CA7FD86E6F67}"/>
              </a:ext>
            </a:extLst>
          </p:cNvPr>
          <p:cNvSpPr/>
          <p:nvPr/>
        </p:nvSpPr>
        <p:spPr>
          <a:xfrm>
            <a:off x="787768" y="4672488"/>
            <a:ext cx="4355980" cy="8388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5D954B-16E8-4B81-8E07-31B833C405F1}"/>
              </a:ext>
            </a:extLst>
          </p:cNvPr>
          <p:cNvSpPr/>
          <p:nvPr/>
        </p:nvSpPr>
        <p:spPr>
          <a:xfrm>
            <a:off x="607244" y="1832957"/>
            <a:ext cx="4528342" cy="3925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218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6582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16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946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−7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880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6673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4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7301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074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−6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267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−12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24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1835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−12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5940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Introduction to Matrices</a:t>
            </a:r>
          </a:p>
        </p:txBody>
      </p:sp>
    </p:spTree>
    <p:extLst>
      <p:ext uri="{BB962C8B-B14F-4D97-AF65-F5344CB8AC3E}">
        <p14:creationId xmlns:p14="http://schemas.microsoft.com/office/powerpoint/2010/main" val="543125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−6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8587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25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−12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−6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2333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E34A7-0DCB-4512-9D8D-CFC969109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12168"/>
          </a:xfrm>
        </p:spPr>
        <p:txBody>
          <a:bodyPr anchor="ctr"/>
          <a:lstStyle/>
          <a:p>
            <a:r>
              <a:rPr lang="en-GB" dirty="0">
                <a:hlinkClick r:id="rId2"/>
              </a:rPr>
              <a:t>Taster lesson on Further Mathematics: Matrices (desmos.com)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4DD62C-C4EF-48D5-923C-BE88770167B3}"/>
              </a:ext>
            </a:extLst>
          </p:cNvPr>
          <p:cNvSpPr/>
          <p:nvPr/>
        </p:nvSpPr>
        <p:spPr>
          <a:xfrm>
            <a:off x="2282952" y="19168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Taster lessons to give you a flavour of studying maths beyond GCSE | AMSP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1560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 anchor="ctr">
            <a:normAutofit/>
          </a:bodyPr>
          <a:lstStyle/>
          <a:p>
            <a:r>
              <a:rPr lang="en-GB" sz="4000" b="1" u="sng" dirty="0"/>
              <a:t>Whiteboards!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9" t="10946" r="18158" b="56402"/>
          <a:stretch/>
        </p:blipFill>
        <p:spPr bwMode="auto">
          <a:xfrm>
            <a:off x="169117" y="1700808"/>
            <a:ext cx="8805766" cy="3130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162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4" t="44346" r="12981" b="26064"/>
          <a:stretch/>
        </p:blipFill>
        <p:spPr bwMode="auto">
          <a:xfrm>
            <a:off x="244218" y="1916832"/>
            <a:ext cx="8655564" cy="259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352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008113"/>
          </a:xfrm>
        </p:spPr>
        <p:txBody>
          <a:bodyPr anchor="ctr">
            <a:normAutofit/>
          </a:bodyPr>
          <a:lstStyle/>
          <a:p>
            <a:pPr algn="ctr"/>
            <a:r>
              <a:rPr lang="en-GB" dirty="0"/>
              <a:t>Equating elements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371600" y="2780928"/>
                <a:ext cx="6400800" cy="2053986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GB" sz="2400" dirty="0">
                    <a:solidFill>
                      <a:srgbClr val="FF0000"/>
                    </a:solidFill>
                  </a:rPr>
                  <a:t>Work out AB and BA</a:t>
                </a:r>
              </a:p>
              <a:p>
                <a:pPr algn="ctr"/>
                <a:endParaRPr lang="en-GB" sz="2000" dirty="0">
                  <a:solidFill>
                    <a:srgbClr val="FF000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/>
                      </a:rPr>
                      <m:t>𝐴</m:t>
                    </m:r>
                    <m:r>
                      <a:rPr lang="en-GB" sz="32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32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sz="3200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sz="3200" b="0" i="1" smtClean="0">
                                  <a:latin typeface="Cambria Math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GB" sz="32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3200" dirty="0"/>
                  <a:t>	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/>
                      </a:rPr>
                      <m:t>𝐵</m:t>
                    </m:r>
                    <m:r>
                      <a:rPr lang="en-GB" sz="32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32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32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32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sz="3200" b="0" i="1" smtClean="0">
                                  <a:latin typeface="Cambria Math"/>
                                </a:rPr>
                                <m:t>−4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371600" y="2780928"/>
                <a:ext cx="6400800" cy="2053986"/>
              </a:xfrm>
              <a:blipFill>
                <a:blip r:embed="rId2"/>
                <a:stretch>
                  <a:fillRect t="-23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8911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7848" y="356070"/>
            <a:ext cx="7772400" cy="864096"/>
          </a:xfrm>
        </p:spPr>
        <p:txBody>
          <a:bodyPr anchor="ctr"/>
          <a:lstStyle/>
          <a:p>
            <a:pPr algn="ctr"/>
            <a:r>
              <a:rPr lang="en-GB" dirty="0"/>
              <a:t>Equating elements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403648" y="2780928"/>
                <a:ext cx="6400800" cy="331236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GB" sz="2600" dirty="0">
                    <a:solidFill>
                      <a:srgbClr val="FF0000"/>
                    </a:solidFill>
                  </a:rPr>
                  <a:t>Work out AB and BA</a:t>
                </a:r>
              </a:p>
              <a:p>
                <a:endParaRPr lang="en-GB" sz="2000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GB" sz="3200" b="0" i="1">
                        <a:latin typeface="Cambria Math"/>
                      </a:rPr>
                      <m:t>𝐴</m:t>
                    </m:r>
                    <m:r>
                      <a:rPr lang="en-GB" sz="3200" b="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sz="32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3200" b="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3200" b="0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sz="3200" b="0" i="1"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sz="3200" b="0" i="1">
                                  <a:latin typeface="Cambria Math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GB" sz="3200" b="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3200" dirty="0"/>
                  <a:t>	</a:t>
                </a:r>
                <a14:m>
                  <m:oMath xmlns:m="http://schemas.openxmlformats.org/officeDocument/2006/math">
                    <m:r>
                      <a:rPr lang="en-GB" sz="3200" b="0" i="1">
                        <a:latin typeface="Cambria Math"/>
                      </a:rPr>
                      <m:t>𝐵</m:t>
                    </m:r>
                    <m:r>
                      <a:rPr lang="en-GB" sz="3200" b="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sz="32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3200" b="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3200" b="0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3200" b="0" i="1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3200" b="0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sz="3200" b="0" i="1">
                                  <a:latin typeface="Cambria Math"/>
                                </a:rPr>
                                <m:t>−4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800" dirty="0"/>
              </a:p>
              <a:p>
                <a:pPr algn="ctr"/>
                <a:endParaRPr lang="en-GB" sz="2800" dirty="0"/>
              </a:p>
              <a:p>
                <a:pPr algn="ctr"/>
                <a:endParaRPr lang="en-GB" sz="2800" dirty="0"/>
              </a:p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𝐴𝐵</m:t>
                    </m:r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−12</m:t>
                              </m:r>
                            </m:e>
                          </m:mr>
                          <m:mr>
                            <m:e>
                              <m: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−10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800" dirty="0"/>
                  <a:t>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𝐵𝐴</m:t>
                    </m:r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18</m:t>
                              </m:r>
                            </m:e>
                            <m:e>
                              <m:r>
                                <a:rPr lang="en-GB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403648" y="2780928"/>
                <a:ext cx="6400800" cy="3312368"/>
              </a:xfrm>
              <a:blipFill>
                <a:blip r:embed="rId2"/>
                <a:stretch>
                  <a:fillRect t="-25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765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1752" y="1527048"/>
                <a:ext cx="8503920" cy="276604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e.g. Find the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𝑏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i="1" smtClean="0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−7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1752" y="1527048"/>
                <a:ext cx="8503920" cy="2766048"/>
              </a:xfrm>
              <a:blipFill>
                <a:blip r:embed="rId2"/>
                <a:stretch>
                  <a:fillRect l="-1362" t="-2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0C53806A-5368-470C-869F-72718B6EF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365919"/>
            <a:ext cx="8534400" cy="758825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If 2 matrices are equal, the elements can be equated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72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e.g. Find the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𝑏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i="1" smtClean="0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−7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>
                    <a:solidFill>
                      <a:srgbClr val="FF0000"/>
                    </a:solidFill>
                  </a:rPr>
                  <a:t>Multiply out the left hand side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i="1" smtClean="0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0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6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−3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−6+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𝑎𝑏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−7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4+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 t="-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60" y="202630"/>
            <a:ext cx="8435280" cy="994122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If 2 matrices are equal, the elements can be equated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7740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e.g. Find the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𝑏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i="1" smtClean="0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−7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>
                    <a:solidFill>
                      <a:srgbClr val="FF0000"/>
                    </a:solidFill>
                  </a:rPr>
                  <a:t>Multiply out the left hand side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i="1" smtClean="0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0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6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−3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−6+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𝑎𝑏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−7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4+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GB" dirty="0">
                    <a:solidFill>
                      <a:srgbClr val="FF0000"/>
                    </a:solidFill>
                  </a:rPr>
                  <a:t>Make equal to right hand side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6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−3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−6+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𝑎𝑏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−7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4+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−7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 t="-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0D222160-242D-409B-9AEA-32170A0F362A}"/>
              </a:ext>
            </a:extLst>
          </p:cNvPr>
          <p:cNvSpPr txBox="1">
            <a:spLocks/>
          </p:cNvSpPr>
          <p:nvPr/>
        </p:nvSpPr>
        <p:spPr>
          <a:xfrm>
            <a:off x="354360" y="188640"/>
            <a:ext cx="8435280" cy="994122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>
                <a:solidFill>
                  <a:schemeClr val="accent1"/>
                </a:solidFill>
              </a:rPr>
              <a:t>If 2 matrices are equal, the elements can be equated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6861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GB" dirty="0"/>
                  <a:t>An arrangement of information presented in columns and rows is called a matrix. </a:t>
                </a:r>
              </a:p>
              <a:p>
                <a:r>
                  <a:rPr lang="en-GB" dirty="0"/>
                  <a:t>Each of the numbers within a matrix are called elements.</a:t>
                </a:r>
              </a:p>
              <a:p>
                <a:r>
                  <a:rPr lang="en-GB" dirty="0"/>
                  <a:t>e.g. The number of male and female students in 2 tutor groups can be shown in a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2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2 </m:t>
                    </m:r>
                  </m:oMath>
                </a14:m>
                <a:r>
                  <a:rPr lang="en-GB" dirty="0"/>
                  <a:t>matrix.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789" t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903328" y="4586897"/>
            <a:ext cx="4169356" cy="1474462"/>
            <a:chOff x="907954" y="2276872"/>
            <a:chExt cx="2209973" cy="7575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267744" y="2276872"/>
                  <a:ext cx="850183" cy="5220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GB" sz="3600" b="0" i="1" smtClean="0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  <m:e>
                                  <m:r>
                                    <a:rPr lang="en-GB" sz="3600" b="0" i="1" smtClean="0">
                                      <a:latin typeface="Cambria Math"/>
                                    </a:rPr>
                                    <m:t>7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3600" b="0" i="1" smtClean="0">
                                      <a:latin typeface="Cambria Math"/>
                                    </a:rPr>
                                    <m:t>6</m:t>
                                  </m:r>
                                </m:e>
                                <m:e>
                                  <m:r>
                                    <a:rPr lang="en-GB" sz="3600" b="0" i="1" smtClean="0">
                                      <a:latin typeface="Cambria Math"/>
                                    </a:rPr>
                                    <m:t>9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744" y="2276872"/>
                  <a:ext cx="850183" cy="522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>
              <a:off x="907954" y="2322731"/>
              <a:ext cx="1374046" cy="237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Tutor group A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2000" y="2828858"/>
              <a:ext cx="456035" cy="205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Male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68049" y="5137820"/>
            <a:ext cx="2600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Tutor group 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39404" y="5666696"/>
            <a:ext cx="1124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Female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9DACA6-CDEE-47F5-AEFC-117C3906743A}"/>
              </a:ext>
            </a:extLst>
          </p:cNvPr>
          <p:cNvSpPr txBox="1"/>
          <p:nvPr/>
        </p:nvSpPr>
        <p:spPr>
          <a:xfrm>
            <a:off x="5868144" y="494116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Kind of like a two-way table without the totals!</a:t>
            </a:r>
          </a:p>
        </p:txBody>
      </p:sp>
    </p:spTree>
    <p:extLst>
      <p:ext uri="{BB962C8B-B14F-4D97-AF65-F5344CB8AC3E}">
        <p14:creationId xmlns:p14="http://schemas.microsoft.com/office/powerpoint/2010/main" val="340038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  <m: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−3</m:t>
                                </m:r>
                                <m: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−6+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𝑎𝑏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−7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4+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−7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6−3</m:t>
                      </m:r>
                      <m:r>
                        <a:rPr lang="en-GB" b="0" i="1" smtClean="0">
                          <a:latin typeface="Cambria Math"/>
                        </a:rPr>
                        <m:t>𝑎</m:t>
                      </m:r>
                      <m:r>
                        <a:rPr lang="en-GB" b="0" i="1" smtClean="0">
                          <a:latin typeface="Cambria Math"/>
                        </a:rPr>
                        <m:t>=12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6−12=3</m:t>
                      </m:r>
                      <m:r>
                        <a:rPr lang="en-GB" b="0" i="1" smtClean="0">
                          <a:latin typeface="Cambria Math"/>
                        </a:rPr>
                        <m:t>𝑎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−6=3</m:t>
                      </m:r>
                      <m:r>
                        <a:rPr lang="en-GB" b="0" i="1" smtClean="0">
                          <a:latin typeface="Cambria Math"/>
                        </a:rPr>
                        <m:t>𝑎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/>
                        </a:rPr>
                        <m:t>a</m:t>
                      </m:r>
                      <m:r>
                        <a:rPr lang="en-GB" b="0" i="0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GB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60" y="188640"/>
            <a:ext cx="8435280" cy="1143000"/>
          </a:xfrm>
        </p:spPr>
        <p:txBody>
          <a:bodyPr anchor="ctr">
            <a:norm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Equate elements in row 1, column 1</a:t>
            </a:r>
          </a:p>
        </p:txBody>
      </p:sp>
    </p:spTree>
    <p:extLst>
      <p:ext uri="{BB962C8B-B14F-4D97-AF65-F5344CB8AC3E}">
        <p14:creationId xmlns:p14="http://schemas.microsoft.com/office/powerpoint/2010/main" val="4258502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−3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−6+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−7</m:t>
                                </m:r>
                              </m:e>
                              <m:e>
                                <m: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4+</m:t>
                                </m:r>
                                <m: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−7</m:t>
                                </m:r>
                              </m:e>
                              <m:e>
                                <m:r>
                                  <a:rPr lang="en-GB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4+</m:t>
                      </m:r>
                      <m:r>
                        <a:rPr lang="en-GB" b="0" i="1" smtClean="0">
                          <a:latin typeface="Cambria Math"/>
                        </a:rPr>
                        <m:t>𝑏</m:t>
                      </m:r>
                      <m:r>
                        <a:rPr lang="en-GB" b="0" i="1" smtClean="0">
                          <a:latin typeface="Cambria Math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/>
                        </a:rPr>
                        <m:t>b</m:t>
                      </m:r>
                      <m:r>
                        <a:rPr lang="en-GB" b="0" i="0" smtClean="0">
                          <a:latin typeface="Cambria Math"/>
                        </a:rPr>
                        <m:t>=−4</m:t>
                      </m:r>
                    </m:oMath>
                  </m:oMathPara>
                </a14:m>
                <a:endParaRPr lang="en-GB" b="0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b="0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b="0" dirty="0"/>
                  <a:t>(Don’t forget to check your answer)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60" y="274638"/>
            <a:ext cx="8435280" cy="850106"/>
          </a:xfrm>
        </p:spPr>
        <p:txBody>
          <a:bodyPr anchor="ctr">
            <a:norm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Equate elements in row 2, column 2</a:t>
            </a:r>
          </a:p>
        </p:txBody>
      </p:sp>
    </p:spTree>
    <p:extLst>
      <p:ext uri="{BB962C8B-B14F-4D97-AF65-F5344CB8AC3E}">
        <p14:creationId xmlns:p14="http://schemas.microsoft.com/office/powerpoint/2010/main" val="6323549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GB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i="1" dirty="0">
                    <a:latin typeface="Cambria Math"/>
                  </a:rPr>
                  <a:t>			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/>
                      </a:rPr>
                      <m:t>4, 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/>
                      </a:rPr>
                      <m:t>=2</m:t>
                    </m:r>
                  </m:oMath>
                </a14:m>
                <a:endParaRPr lang="en-GB" i="1" dirty="0">
                  <a:latin typeface="Cambria Math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GB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i="1" dirty="0">
                    <a:latin typeface="Cambria Math"/>
                  </a:rPr>
                  <a:t>		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/>
                      </a:rPr>
                      <m:t>=−1, 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/>
                      </a:rPr>
                      <m:t>=−2</m:t>
                    </m:r>
                  </m:oMath>
                </a14:m>
                <a:endParaRPr lang="en-GB" i="1" dirty="0">
                  <a:latin typeface="Cambria Math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  <m:r>
                      <a:rPr lang="en-GB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6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i="1" dirty="0"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/>
                      </a:rPr>
                      <m:t>=3 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/>
                      </a:rPr>
                      <m:t>=−5</m:t>
                    </m:r>
                  </m:oMath>
                </a14:m>
                <a:endParaRPr lang="en-GB" i="1" dirty="0">
                  <a:latin typeface="Cambria Math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  <m:r>
                      <a:rPr lang="en-GB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9</m:t>
                              </m:r>
                            </m:e>
                            <m:e>
                              <m:r>
                                <a:rPr lang="en-GB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−4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i="1" dirty="0"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/>
                      </a:rPr>
                      <m:t>=−3, 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/>
                      </a:rPr>
                      <m:t>=7</m:t>
                    </m:r>
                  </m:oMath>
                </a14:m>
                <a:endParaRPr lang="en-GB" i="1" dirty="0">
                  <a:latin typeface="Cambria Math"/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GB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GB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GB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571500" indent="-571500">
                  <a:buFont typeface="+mj-lt"/>
                  <a:buAutoNum type="romanUcPeriod"/>
                </a:pPr>
                <a:endParaRPr lang="en-GB" dirty="0"/>
              </a:p>
              <a:p>
                <a:pPr marL="571500" indent="-571500">
                  <a:buFont typeface="+mj-lt"/>
                  <a:buAutoNum type="romanUcPeriod"/>
                </a:pPr>
                <a:endParaRPr lang="en-GB" dirty="0"/>
              </a:p>
              <a:p>
                <a:pPr marL="571500" indent="-571500">
                  <a:buFont typeface="+mj-lt"/>
                  <a:buAutoNum type="romanUcPeriod"/>
                </a:pPr>
                <a:endParaRPr lang="en-GB" dirty="0"/>
              </a:p>
              <a:p>
                <a:pPr marL="571500" indent="-571500">
                  <a:buFont typeface="+mj-lt"/>
                  <a:buAutoNum type="romanUcPeriod"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GB" b="1" dirty="0">
                    <a:solidFill>
                      <a:schemeClr val="accent1"/>
                    </a:solidFill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chemeClr val="accent1"/>
                        </a:solidFill>
                        <a:latin typeface="Cambria Math"/>
                      </a:rPr>
                      <m:t>𝒙</m:t>
                    </m:r>
                    <m:r>
                      <a:rPr lang="en-GB" b="1" i="1" smtClean="0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  <m:r>
                      <a:rPr lang="en-GB" b="1" i="1" smtClean="0">
                        <a:solidFill>
                          <a:schemeClr val="accent1"/>
                        </a:solidFill>
                        <a:latin typeface="Cambria Math"/>
                      </a:rPr>
                      <m:t>𝒂𝒏𝒅</m:t>
                    </m:r>
                    <m:r>
                      <a:rPr lang="en-GB" b="1" i="1" smtClean="0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  <m:r>
                      <a:rPr lang="en-GB" b="1" i="1" smtClean="0">
                        <a:solidFill>
                          <a:schemeClr val="accent1"/>
                        </a:solidFill>
                        <a:latin typeface="Cambria Math"/>
                      </a:rPr>
                      <m:t>𝒚</m:t>
                    </m:r>
                  </m:oMath>
                </a14:m>
                <a:r>
                  <a:rPr lang="en-GB" b="1" dirty="0">
                    <a:solidFill>
                      <a:schemeClr val="accent1"/>
                    </a:solidFill>
                  </a:rPr>
                  <a:t> in the following: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258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65020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6" t="35051" r="55015" b="48568"/>
          <a:stretch/>
        </p:blipFill>
        <p:spPr bwMode="auto">
          <a:xfrm>
            <a:off x="392833" y="1916832"/>
            <a:ext cx="835833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3820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" t="51788" r="42904" b="24106"/>
          <a:stretch/>
        </p:blipFill>
        <p:spPr bwMode="auto">
          <a:xfrm>
            <a:off x="502387" y="1844824"/>
            <a:ext cx="813922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7442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4" t="32987" r="19480" b="23954"/>
          <a:stretch/>
        </p:blipFill>
        <p:spPr bwMode="auto">
          <a:xfrm>
            <a:off x="206196" y="1628800"/>
            <a:ext cx="8731607" cy="413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386BC7-5570-45B4-A444-F8A9278015C9}"/>
              </a:ext>
            </a:extLst>
          </p:cNvPr>
          <p:cNvSpPr txBox="1"/>
          <p:nvPr/>
        </p:nvSpPr>
        <p:spPr>
          <a:xfrm>
            <a:off x="467544" y="26064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MATRICES WITH SURDS!</a:t>
            </a:r>
          </a:p>
        </p:txBody>
      </p:sp>
    </p:spTree>
    <p:extLst>
      <p:ext uri="{BB962C8B-B14F-4D97-AF65-F5344CB8AC3E}">
        <p14:creationId xmlns:p14="http://schemas.microsoft.com/office/powerpoint/2010/main" val="26896433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8" t="27067" r="7700" b="28728"/>
          <a:stretch/>
        </p:blipFill>
        <p:spPr bwMode="auto">
          <a:xfrm>
            <a:off x="151454" y="1844824"/>
            <a:ext cx="8841092" cy="375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177615-AE00-4EE0-9129-B4D3DA7A52EC}"/>
              </a:ext>
            </a:extLst>
          </p:cNvPr>
          <p:cNvSpPr txBox="1"/>
          <p:nvPr/>
        </p:nvSpPr>
        <p:spPr>
          <a:xfrm>
            <a:off x="539552" y="26064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MATRICES WITH SURDS!</a:t>
            </a:r>
          </a:p>
        </p:txBody>
      </p:sp>
    </p:spTree>
    <p:extLst>
      <p:ext uri="{BB962C8B-B14F-4D97-AF65-F5344CB8AC3E}">
        <p14:creationId xmlns:p14="http://schemas.microsoft.com/office/powerpoint/2010/main" val="4285326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A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2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×3</m:t>
                    </m:r>
                  </m:oMath>
                </a14:m>
                <a:r>
                  <a:rPr lang="en-GB" dirty="0"/>
                  <a:t> Matrix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274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259631" y="2663320"/>
            <a:ext cx="5330341" cy="2446796"/>
            <a:chOff x="1173149" y="2276872"/>
            <a:chExt cx="2825355" cy="12571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267744" y="2276872"/>
                  <a:ext cx="1547766" cy="5268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sz="3600" b="0" i="1" smtClean="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  <m:e>
                                  <m:r>
                                    <a:rPr lang="en-GB" sz="3600" b="0" i="1" smtClean="0">
                                      <a:latin typeface="Cambria Math"/>
                                    </a:rPr>
                                    <m:t>13</m:t>
                                  </m:r>
                                </m:e>
                                <m:e>
                                  <m:r>
                                    <a:rPr lang="en-GB" sz="3600" b="0" i="1" smtClean="0">
                                      <a:latin typeface="Cambria Math"/>
                                    </a:rPr>
                                    <m:t>−6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3600" b="0" i="1" smtClean="0">
                                      <a:latin typeface="Cambria Math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en-GB" sz="36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GB" sz="3600" b="0" i="1" smtClean="0">
                                      <a:latin typeface="Cambria Math"/>
                                    </a:rPr>
                                    <m:t>7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744" y="2276872"/>
                  <a:ext cx="1547766" cy="52680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Left Brace 5"/>
            <p:cNvSpPr/>
            <p:nvPr/>
          </p:nvSpPr>
          <p:spPr>
            <a:xfrm>
              <a:off x="1979712" y="2348880"/>
              <a:ext cx="288032" cy="41459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Left Brace 6"/>
            <p:cNvSpPr/>
            <p:nvPr/>
          </p:nvSpPr>
          <p:spPr>
            <a:xfrm rot="16200000">
              <a:off x="2835974" y="2419910"/>
              <a:ext cx="432048" cy="128047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73149" y="2405864"/>
              <a:ext cx="916031" cy="268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2 rows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85363" y="3265177"/>
              <a:ext cx="1413141" cy="268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3 columns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2105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A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GB" dirty="0"/>
                  <a:t> Matrix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274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377073" y="2663321"/>
            <a:ext cx="4868971" cy="2916014"/>
            <a:chOff x="1235399" y="2276872"/>
            <a:chExt cx="2580805" cy="14982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267744" y="2276872"/>
                  <a:ext cx="1231994" cy="8001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sz="3600" b="0" i="1" smtClean="0">
                                      <a:latin typeface="Cambria Math"/>
                                    </a:rPr>
                                    <m:t>9</m:t>
                                  </m:r>
                                </m:e>
                                <m:e>
                                  <m:r>
                                    <a:rPr lang="en-GB" sz="36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3600" b="0" i="1" smtClean="0">
                                      <a:latin typeface="Cambria Math"/>
                                    </a:rPr>
                                    <m:t>−4</m:t>
                                  </m:r>
                                </m:e>
                                <m:e>
                                  <m:r>
                                    <a:rPr lang="en-GB" sz="3600" b="0" i="1" smtClean="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3600" b="0" i="1" smtClean="0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  <m:e>
                                  <m:r>
                                    <a:rPr lang="en-GB" sz="3600" b="0" i="1" smtClean="0">
                                      <a:latin typeface="Cambria Math"/>
                                    </a:rPr>
                                    <m:t>−6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744" y="2276872"/>
                  <a:ext cx="1231994" cy="80014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Left Brace 5"/>
            <p:cNvSpPr/>
            <p:nvPr/>
          </p:nvSpPr>
          <p:spPr>
            <a:xfrm>
              <a:off x="1979712" y="2348880"/>
              <a:ext cx="288032" cy="711268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Left Brace 6"/>
            <p:cNvSpPr/>
            <p:nvPr/>
          </p:nvSpPr>
          <p:spPr>
            <a:xfrm rot="16200000">
              <a:off x="2678954" y="2798315"/>
              <a:ext cx="432048" cy="983828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35399" y="2570103"/>
              <a:ext cx="916031" cy="268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3 rows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03063" y="3506254"/>
              <a:ext cx="1413141" cy="268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2 columns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15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GB" dirty="0"/>
                  <a:t>We can add matrices together as long as they contain the same number of rows and columns. </a:t>
                </a:r>
              </a:p>
              <a:p>
                <a:pPr marL="0" indent="0">
                  <a:buNone/>
                </a:pPr>
                <a:r>
                  <a:rPr lang="en-GB" dirty="0"/>
                  <a:t>e.g.</a:t>
                </a:r>
              </a:p>
              <a:p>
                <a:pPr marL="0" indent="0">
                  <a:buNone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−11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−6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latin typeface="Cambria Math"/>
                                </a:rPr>
                                <m:t>5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+(−2)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3+6</m:t>
                              </m:r>
                            </m:e>
                          </m:mr>
                          <m:m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−11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/>
                                </a:rPr>
                                <m:t>+(−6)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4+0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b="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                                          =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9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−17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362" t="-1200" r="-17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6566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/>
              <a:t>Addition of Matrices</a:t>
            </a:r>
          </a:p>
        </p:txBody>
      </p:sp>
      <p:sp>
        <p:nvSpPr>
          <p:cNvPr id="9224" name="Text Box 1030"/>
          <p:cNvSpPr txBox="1">
            <a:spLocks noChangeArrowheads="1"/>
          </p:cNvSpPr>
          <p:nvPr/>
        </p:nvSpPr>
        <p:spPr bwMode="auto">
          <a:xfrm>
            <a:off x="1547664" y="1577757"/>
            <a:ext cx="60486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If A and  B are two matrices of the </a:t>
            </a:r>
          </a:p>
          <a:p>
            <a:pPr algn="ctr"/>
            <a:r>
              <a:rPr lang="en-US" sz="2000" b="1" dirty="0">
                <a:solidFill>
                  <a:srgbClr val="990099"/>
                </a:solidFill>
              </a:rPr>
              <a:t>same order</a:t>
            </a:r>
            <a:r>
              <a:rPr lang="en-US" sz="2000" dirty="0">
                <a:solidFill>
                  <a:srgbClr val="990099"/>
                </a:solidFill>
              </a:rPr>
              <a:t>,</a:t>
            </a:r>
            <a:r>
              <a:rPr lang="en-US" sz="2000" dirty="0">
                <a:solidFill>
                  <a:schemeClr val="tx1"/>
                </a:solidFill>
              </a:rPr>
              <a:t> then their sum A + B is a matrix:</a:t>
            </a:r>
          </a:p>
        </p:txBody>
      </p:sp>
      <p:sp>
        <p:nvSpPr>
          <p:cNvPr id="320520" name="Text Box 1032"/>
          <p:cNvSpPr txBox="1">
            <a:spLocks noChangeArrowheads="1"/>
          </p:cNvSpPr>
          <p:nvPr/>
        </p:nvSpPr>
        <p:spPr bwMode="auto">
          <a:xfrm>
            <a:off x="460375" y="2224088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Example:</a:t>
            </a:r>
          </a:p>
        </p:txBody>
      </p:sp>
      <p:graphicFrame>
        <p:nvGraphicFramePr>
          <p:cNvPr id="320521" name="Object 1033"/>
          <p:cNvGraphicFramePr>
            <a:graphicFrameLocks noChangeAspect="1"/>
          </p:cNvGraphicFramePr>
          <p:nvPr/>
        </p:nvGraphicFramePr>
        <p:xfrm>
          <a:off x="457200" y="2919413"/>
          <a:ext cx="506095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4" imgW="2958840" imgH="596880" progId="Equation.DSMT4">
                  <p:embed/>
                </p:oleObj>
              </mc:Choice>
              <mc:Fallback>
                <p:oleObj name="Equation" r:id="rId4" imgW="2958840" imgH="596880" progId="Equation.DSMT4">
                  <p:embed/>
                  <p:pic>
                    <p:nvPicPr>
                      <p:cNvPr id="320521" name="Object 1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919413"/>
                        <a:ext cx="506095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0522" name="Object 1034"/>
          <p:cNvGraphicFramePr>
            <a:graphicFrameLocks noChangeAspect="1"/>
          </p:cNvGraphicFramePr>
          <p:nvPr/>
        </p:nvGraphicFramePr>
        <p:xfrm>
          <a:off x="457200" y="4267200"/>
          <a:ext cx="5638800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6" imgW="2958840" imgH="596880" progId="Equation.DSMT4">
                  <p:embed/>
                </p:oleObj>
              </mc:Choice>
              <mc:Fallback>
                <p:oleObj name="Equation" r:id="rId6" imgW="2958840" imgH="596880" progId="Equation.DSMT4">
                  <p:embed/>
                  <p:pic>
                    <p:nvPicPr>
                      <p:cNvPr id="320522" name="Object 10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67200"/>
                        <a:ext cx="5638800" cy="113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319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2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153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0" dirty="0"/>
              <a:t>Multiplication of a Matrix by a Scalar</a:t>
            </a:r>
          </a:p>
        </p:txBody>
      </p:sp>
      <p:sp>
        <p:nvSpPr>
          <p:cNvPr id="322565" name="Text Box 5"/>
          <p:cNvSpPr txBox="1">
            <a:spLocks noChangeArrowheads="1"/>
          </p:cNvSpPr>
          <p:nvPr/>
        </p:nvSpPr>
        <p:spPr bwMode="auto">
          <a:xfrm>
            <a:off x="388938" y="266700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Example:</a:t>
            </a:r>
          </a:p>
        </p:txBody>
      </p:sp>
      <p:graphicFrame>
        <p:nvGraphicFramePr>
          <p:cNvPr id="322566" name="Object 6"/>
          <p:cNvGraphicFramePr>
            <a:graphicFrameLocks noChangeAspect="1"/>
          </p:cNvGraphicFramePr>
          <p:nvPr/>
        </p:nvGraphicFramePr>
        <p:xfrm>
          <a:off x="457200" y="3273425"/>
          <a:ext cx="2932113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4" imgW="1765080" imgH="685800" progId="Equation.DSMT4">
                  <p:embed/>
                </p:oleObj>
              </mc:Choice>
              <mc:Fallback>
                <p:oleObj name="Equation" r:id="rId4" imgW="1765080" imgH="685800" progId="Equation.DSMT4">
                  <p:embed/>
                  <p:pic>
                    <p:nvPicPr>
                      <p:cNvPr id="3225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273425"/>
                        <a:ext cx="2932113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2567" name="Object 7"/>
          <p:cNvGraphicFramePr>
            <a:graphicFrameLocks noChangeAspect="1"/>
          </p:cNvGraphicFramePr>
          <p:nvPr/>
        </p:nvGraphicFramePr>
        <p:xfrm>
          <a:off x="609600" y="4808538"/>
          <a:ext cx="3429000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6" imgW="2222280" imgH="685800" progId="Equation.DSMT4">
                  <p:embed/>
                </p:oleObj>
              </mc:Choice>
              <mc:Fallback>
                <p:oleObj name="Equation" r:id="rId6" imgW="2222280" imgH="685800" progId="Equation.DSMT4">
                  <p:embed/>
                  <p:pic>
                    <p:nvPicPr>
                      <p:cNvPr id="3225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808538"/>
                        <a:ext cx="3429000" cy="105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Text Box 4"/>
          <p:cNvSpPr txBox="1">
            <a:spLocks noChangeArrowheads="1"/>
          </p:cNvSpPr>
          <p:nvPr/>
        </p:nvSpPr>
        <p:spPr bwMode="auto">
          <a:xfrm>
            <a:off x="1052438" y="1700808"/>
            <a:ext cx="68319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We can multiply a matrix by a constant (k) by multiplying all elements by the constant. </a:t>
            </a:r>
          </a:p>
        </p:txBody>
      </p:sp>
    </p:spTree>
    <p:extLst>
      <p:ext uri="{BB962C8B-B14F-4D97-AF65-F5344CB8AC3E}">
        <p14:creationId xmlns:p14="http://schemas.microsoft.com/office/powerpoint/2010/main" val="14390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Practice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55003" y="2564904"/>
                <a:ext cx="8503920" cy="3828039"/>
              </a:xfrm>
            </p:spPr>
            <p:txBody>
              <a:bodyPr numCol="2"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2800" b="1" i="1" smtClean="0">
                        <a:latin typeface="Cambria Math"/>
                      </a:rPr>
                      <m:t>𝑨</m:t>
                    </m:r>
                    <m:r>
                      <a:rPr lang="en-GB" sz="2800" b="1" i="1" smtClean="0">
                        <a:latin typeface="Cambria Math"/>
                      </a:rPr>
                      <m:t>+</m:t>
                    </m:r>
                    <m:r>
                      <a:rPr lang="en-GB" sz="2800" b="1" i="1" smtClean="0">
                        <a:latin typeface="Cambria Math"/>
                      </a:rPr>
                      <m:t>𝑩</m:t>
                    </m:r>
                  </m:oMath>
                </a14:m>
                <a:endParaRPr lang="en-GB" sz="2800" b="1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2800" b="1" i="1" smtClean="0">
                        <a:latin typeface="Cambria Math"/>
                      </a:rPr>
                      <m:t>𝑪</m:t>
                    </m:r>
                    <m:r>
                      <a:rPr lang="en-GB" sz="2800" b="1" i="1" smtClean="0">
                        <a:latin typeface="Cambria Math"/>
                      </a:rPr>
                      <m:t>+</m:t>
                    </m:r>
                    <m:r>
                      <a:rPr lang="en-GB" sz="2800" b="1" i="1" smtClean="0">
                        <a:latin typeface="Cambria Math"/>
                      </a:rPr>
                      <m:t>𝑫</m:t>
                    </m:r>
                  </m:oMath>
                </a14:m>
                <a:endParaRPr lang="en-GB" sz="2800" b="1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2800" b="1" i="1" smtClean="0">
                        <a:latin typeface="Cambria Math"/>
                      </a:rPr>
                      <m:t>𝑬</m:t>
                    </m:r>
                    <m:r>
                      <a:rPr lang="en-GB" sz="2800" b="1" i="1" smtClean="0">
                        <a:latin typeface="Cambria Math"/>
                      </a:rPr>
                      <m:t>+</m:t>
                    </m:r>
                    <m:r>
                      <a:rPr lang="en-GB" sz="2800" b="1" i="1" smtClean="0">
                        <a:latin typeface="Cambria Math"/>
                      </a:rPr>
                      <m:t>𝑭</m:t>
                    </m:r>
                  </m:oMath>
                </a14:m>
                <a:endParaRPr lang="en-GB" sz="2800" b="1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2800" b="1" i="1" smtClean="0">
                        <a:latin typeface="Cambria Math"/>
                      </a:rPr>
                      <m:t>𝑨</m:t>
                    </m:r>
                    <m:r>
                      <a:rPr lang="en-GB" sz="2800" b="1" i="1" smtClean="0">
                        <a:latin typeface="Cambria Math"/>
                      </a:rPr>
                      <m:t>−</m:t>
                    </m:r>
                    <m:r>
                      <a:rPr lang="en-GB" sz="2800" b="1" i="1" smtClean="0">
                        <a:latin typeface="Cambria Math"/>
                      </a:rPr>
                      <m:t>𝑩</m:t>
                    </m:r>
                  </m:oMath>
                </a14:m>
                <a:endParaRPr lang="en-GB" sz="2800" b="1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2800" b="1" i="1" smtClean="0">
                        <a:latin typeface="Cambria Math"/>
                      </a:rPr>
                      <m:t>𝑪</m:t>
                    </m:r>
                    <m:r>
                      <a:rPr lang="en-GB" sz="2800" b="1" i="1" smtClean="0">
                        <a:latin typeface="Cambria Math"/>
                      </a:rPr>
                      <m:t>−</m:t>
                    </m:r>
                    <m:r>
                      <a:rPr lang="en-GB" sz="2800" b="1" i="1" smtClean="0">
                        <a:latin typeface="Cambria Math"/>
                      </a:rPr>
                      <m:t>𝑫</m:t>
                    </m:r>
                  </m:oMath>
                </a14:m>
                <a:endParaRPr lang="en-GB" sz="2800" b="1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2800" b="1" i="1" smtClean="0">
                        <a:latin typeface="Cambria Math"/>
                      </a:rPr>
                      <m:t>𝑬</m:t>
                    </m:r>
                    <m:r>
                      <a:rPr lang="en-GB" sz="2800" b="1" i="1" smtClean="0">
                        <a:latin typeface="Cambria Math"/>
                      </a:rPr>
                      <m:t>−</m:t>
                    </m:r>
                    <m:r>
                      <a:rPr lang="en-GB" sz="2800" b="1" i="1" smtClean="0">
                        <a:latin typeface="Cambria Math"/>
                      </a:rPr>
                      <m:t>𝑭</m:t>
                    </m:r>
                  </m:oMath>
                </a14:m>
                <a:endParaRPr lang="en-GB" sz="2800" b="1" dirty="0"/>
              </a:p>
              <a:p>
                <a:pPr marL="514350" indent="-514350">
                  <a:buFont typeface="+mj-lt"/>
                  <a:buAutoNum type="arabicPeriod"/>
                </a:pPr>
                <a:endParaRPr lang="en-GB" sz="2800" b="1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2</m:t>
                    </m:r>
                    <m:r>
                      <a:rPr lang="en-GB" sz="2800" b="1" i="1" smtClean="0">
                        <a:latin typeface="Cambria Math"/>
                      </a:rPr>
                      <m:t>𝑨</m:t>
                    </m:r>
                  </m:oMath>
                </a14:m>
                <a:endParaRPr lang="en-GB" sz="2800" b="1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3</m:t>
                    </m:r>
                    <m:r>
                      <a:rPr lang="en-GB" sz="2800" b="1" i="1" smtClean="0">
                        <a:latin typeface="Cambria Math"/>
                      </a:rPr>
                      <m:t>𝑩</m:t>
                    </m:r>
                  </m:oMath>
                </a14:m>
                <a:endParaRPr lang="en-GB" sz="2800" b="1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4</m:t>
                    </m:r>
                    <m:r>
                      <a:rPr lang="en-GB" sz="2800" b="1" i="1" smtClean="0">
                        <a:latin typeface="Cambria Math"/>
                      </a:rPr>
                      <m:t>𝑪</m:t>
                    </m:r>
                  </m:oMath>
                </a14:m>
                <a:endParaRPr lang="en-GB" sz="2800" b="1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3</m:t>
                    </m:r>
                    <m:r>
                      <a:rPr lang="en-GB" sz="2800" b="1" i="1" smtClean="0">
                        <a:latin typeface="Cambria Math"/>
                      </a:rPr>
                      <m:t>𝑬</m:t>
                    </m:r>
                    <m:r>
                      <a:rPr lang="en-GB" sz="2800" b="1" i="1" smtClean="0">
                        <a:latin typeface="Cambria Math"/>
                      </a:rPr>
                      <m:t>−</m:t>
                    </m:r>
                    <m:r>
                      <a:rPr lang="en-GB" sz="2800" b="1" i="1" smtClean="0">
                        <a:latin typeface="Cambria Math"/>
                      </a:rPr>
                      <m:t>𝑭</m:t>
                    </m:r>
                  </m:oMath>
                </a14:m>
                <a:endParaRPr lang="en-GB" sz="2800" b="1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2</m:t>
                    </m:r>
                    <m:r>
                      <a:rPr lang="en-GB" sz="2800" b="1" i="1" smtClean="0">
                        <a:latin typeface="Cambria Math"/>
                      </a:rPr>
                      <m:t>𝑨</m:t>
                    </m:r>
                    <m:r>
                      <a:rPr lang="en-GB" sz="2800" b="1" i="1" smtClean="0">
                        <a:latin typeface="Cambria Math"/>
                      </a:rPr>
                      <m:t>+</m:t>
                    </m:r>
                    <m:r>
                      <a:rPr lang="en-GB" sz="2800" b="0" i="1" smtClean="0">
                        <a:latin typeface="Cambria Math"/>
                      </a:rPr>
                      <m:t>3</m:t>
                    </m:r>
                    <m:r>
                      <a:rPr lang="en-GB" sz="2800" b="1" i="1" smtClean="0">
                        <a:latin typeface="Cambria Math"/>
                      </a:rPr>
                      <m:t>𝑩</m:t>
                    </m:r>
                  </m:oMath>
                </a14:m>
                <a:endParaRPr lang="en-GB" sz="2800" b="1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4</m:t>
                    </m:r>
                    <m:r>
                      <a:rPr lang="en-GB" sz="2800" b="1" i="1" smtClean="0">
                        <a:latin typeface="Cambria Math"/>
                      </a:rPr>
                      <m:t>𝑪</m:t>
                    </m:r>
                    <m:r>
                      <a:rPr lang="en-GB" sz="2800" b="1" i="1" smtClean="0">
                        <a:latin typeface="Cambria Math"/>
                      </a:rPr>
                      <m:t>−</m:t>
                    </m:r>
                    <m:r>
                      <a:rPr lang="en-GB" sz="2800" b="0" i="1" smtClean="0">
                        <a:latin typeface="Cambria Math"/>
                      </a:rPr>
                      <m:t>3</m:t>
                    </m:r>
                    <m:r>
                      <a:rPr lang="en-GB" sz="2800" b="1" i="1" smtClean="0">
                        <a:latin typeface="Cambria Math"/>
                      </a:rPr>
                      <m:t>𝑫</m:t>
                    </m:r>
                  </m:oMath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55003" y="2564904"/>
                <a:ext cx="8503920" cy="3828039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23528" y="1556792"/>
            <a:ext cx="84969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Using the sheet provided, find: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11653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323</TotalTime>
  <Words>655</Words>
  <Application>Microsoft Office PowerPoint</Application>
  <PresentationFormat>On-screen Show (4:3)</PresentationFormat>
  <Paragraphs>149</Paragraphs>
  <Slides>36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Calibri</vt:lpstr>
      <vt:lpstr>Cambria Math</vt:lpstr>
      <vt:lpstr>Georgia</vt:lpstr>
      <vt:lpstr>Wingdings</vt:lpstr>
      <vt:lpstr>Wingdings 2</vt:lpstr>
      <vt:lpstr>Civic</vt:lpstr>
      <vt:lpstr>Equation</vt:lpstr>
      <vt:lpstr>PowerPoint Presentation</vt:lpstr>
      <vt:lpstr>Introduction to Matrices</vt:lpstr>
      <vt:lpstr>Matrices</vt:lpstr>
      <vt:lpstr>A 2×3 Matrix</vt:lpstr>
      <vt:lpstr>A 3×2 Matrix </vt:lpstr>
      <vt:lpstr>Adding Matrices</vt:lpstr>
      <vt:lpstr>Addition of Matrices</vt:lpstr>
      <vt:lpstr>Multiplication of a Matrix by a Scalar</vt:lpstr>
      <vt:lpstr>Practice questions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Taster lesson on Further Mathematics: Matrices (desmos.com)</vt:lpstr>
      <vt:lpstr>Whiteboards!</vt:lpstr>
      <vt:lpstr>PowerPoint Presentation</vt:lpstr>
      <vt:lpstr>Equating elements</vt:lpstr>
      <vt:lpstr>Equating elements</vt:lpstr>
      <vt:lpstr>If 2 matrices are equal, the elements can be equated</vt:lpstr>
      <vt:lpstr>If 2 matrices are equal, the elements can be equated</vt:lpstr>
      <vt:lpstr>PowerPoint Presentation</vt:lpstr>
      <vt:lpstr>Equate elements in row 1, column 1</vt:lpstr>
      <vt:lpstr>Equate elements in row 2, column 2</vt:lpstr>
      <vt:lpstr>Find the value of x and y in the following:</vt:lpstr>
      <vt:lpstr>PowerPoint Presentation</vt:lpstr>
      <vt:lpstr>PowerPoint Presentation</vt:lpstr>
      <vt:lpstr>PowerPoint Presentation</vt:lpstr>
      <vt:lpstr>PowerPoint Presentation</vt:lpstr>
    </vt:vector>
  </TitlesOfParts>
  <Company>The Kings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Matrices</dc:title>
  <dc:creator>S Tremlett</dc:creator>
  <cp:lastModifiedBy>Mr M Prescott (rMPR)</cp:lastModifiedBy>
  <cp:revision>20</cp:revision>
  <dcterms:created xsi:type="dcterms:W3CDTF">2016-12-07T10:01:49Z</dcterms:created>
  <dcterms:modified xsi:type="dcterms:W3CDTF">2022-07-04T20:21:51Z</dcterms:modified>
</cp:coreProperties>
</file>