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59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633"/>
  </p:normalViewPr>
  <p:slideViewPr>
    <p:cSldViewPr snapToGrid="0" snapToObjects="1">
      <p:cViewPr varScale="1">
        <p:scale>
          <a:sx n="90" d="100"/>
          <a:sy n="90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08089-4CF9-1F4A-BFEB-FF5171B251A5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2AA084-CE3F-6545-91BE-629962DC3D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793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Internal perception</a:t>
            </a:r>
          </a:p>
          <a:p>
            <a:r>
              <a:rPr lang="en-GB" dirty="0"/>
              <a:t>Experimental self observation </a:t>
            </a:r>
          </a:p>
          <a:p>
            <a:r>
              <a:rPr lang="en-GB" dirty="0"/>
              <a:t>Claimed this was a valid scientific method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9B0CB7-6D16-9540-BA74-E3ADEB5E4BE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445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81C1-E225-774A-9B7A-2BD6BF887C60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8451-6670-904E-99BC-6E1DEF01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85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81C1-E225-774A-9B7A-2BD6BF887C60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8451-6670-904E-99BC-6E1DEF01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863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81C1-E225-774A-9B7A-2BD6BF887C60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8451-6670-904E-99BC-6E1DEF01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89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81C1-E225-774A-9B7A-2BD6BF887C60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8451-6670-904E-99BC-6E1DEF01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95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81C1-E225-774A-9B7A-2BD6BF887C60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8451-6670-904E-99BC-6E1DEF01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126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81C1-E225-774A-9B7A-2BD6BF887C60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8451-6670-904E-99BC-6E1DEF01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44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81C1-E225-774A-9B7A-2BD6BF887C60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8451-6670-904E-99BC-6E1DEF01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109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81C1-E225-774A-9B7A-2BD6BF887C60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8451-6670-904E-99BC-6E1DEF01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657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81C1-E225-774A-9B7A-2BD6BF887C60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8451-6670-904E-99BC-6E1DEF01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62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81C1-E225-774A-9B7A-2BD6BF887C60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8451-6670-904E-99BC-6E1DEF01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8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81C1-E225-774A-9B7A-2BD6BF887C60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8451-6670-904E-99BC-6E1DEF01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50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881C1-E225-774A-9B7A-2BD6BF887C60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B8451-6670-904E-99BC-6E1DEF01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02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93C44C4-7DE4-C341-BAB5-E3383980F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9389"/>
            <a:ext cx="7886700" cy="792162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Welcome to Approaches!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30130C4-2A63-604C-9064-1C946CF44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1250"/>
            <a:ext cx="7886700" cy="4351338"/>
          </a:xfrm>
        </p:spPr>
        <p:txBody>
          <a:bodyPr/>
          <a:lstStyle/>
          <a:p>
            <a:r>
              <a:rPr lang="en-GB" b="1" u="sng" dirty="0">
                <a:latin typeface="Century Gothic" panose="020B0502020202020204" pitchFamily="34" charset="0"/>
              </a:rPr>
              <a:t>Connect</a:t>
            </a:r>
            <a:r>
              <a:rPr lang="en-GB" dirty="0">
                <a:latin typeface="Century Gothic" panose="020B0502020202020204" pitchFamily="34" charset="0"/>
              </a:rPr>
              <a:t> activity – think, pair, share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9" name="Alternative Process 8">
            <a:extLst>
              <a:ext uri="{FF2B5EF4-FFF2-40B4-BE49-F238E27FC236}">
                <a16:creationId xmlns:a16="http://schemas.microsoft.com/office/drawing/2014/main" id="{53D89331-D29C-CB4D-90C0-F5AE449EF9B8}"/>
              </a:ext>
            </a:extLst>
          </p:cNvPr>
          <p:cNvSpPr/>
          <p:nvPr/>
        </p:nvSpPr>
        <p:spPr>
          <a:xfrm>
            <a:off x="2671763" y="3600450"/>
            <a:ext cx="3500437" cy="1079500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are the causes or explanations of human behaviour?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C89A038A-9FCA-4B44-BBD7-A688C11C4090}"/>
              </a:ext>
            </a:extLst>
          </p:cNvPr>
          <p:cNvSpPr/>
          <p:nvPr/>
        </p:nvSpPr>
        <p:spPr>
          <a:xfrm>
            <a:off x="728663" y="2057400"/>
            <a:ext cx="2228850" cy="61436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Environment</a:t>
            </a:r>
          </a:p>
        </p:txBody>
      </p:sp>
      <p:sp>
        <p:nvSpPr>
          <p:cNvPr id="11" name="Up Arrow 10">
            <a:extLst>
              <a:ext uri="{FF2B5EF4-FFF2-40B4-BE49-F238E27FC236}">
                <a16:creationId xmlns:a16="http://schemas.microsoft.com/office/drawing/2014/main" id="{1176E318-5C52-0840-B3CD-6D37426D677D}"/>
              </a:ext>
            </a:extLst>
          </p:cNvPr>
          <p:cNvSpPr/>
          <p:nvPr/>
        </p:nvSpPr>
        <p:spPr>
          <a:xfrm>
            <a:off x="2443163" y="2817812"/>
            <a:ext cx="542925" cy="469107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9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93C44C4-7DE4-C341-BAB5-E3383980F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9389"/>
            <a:ext cx="6958013" cy="82073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Big Picture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CAE6C5-5482-1247-9126-EFE0553CC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00" y="1124743"/>
            <a:ext cx="8483600" cy="419100"/>
          </a:xfrm>
          <a:prstGeom prst="rect">
            <a:avLst/>
          </a:prstGeom>
        </p:spPr>
      </p:pic>
      <p:graphicFrame>
        <p:nvGraphicFramePr>
          <p:cNvPr id="12" name="Content Placeholder 3">
            <a:extLst>
              <a:ext uri="{FF2B5EF4-FFF2-40B4-BE49-F238E27FC236}">
                <a16:creationId xmlns:a16="http://schemas.microsoft.com/office/drawing/2014/main" id="{5D77AB14-647F-9344-AEEF-ECB36412F4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453715"/>
              </p:ext>
            </p:extLst>
          </p:nvPr>
        </p:nvGraphicFramePr>
        <p:xfrm>
          <a:off x="479425" y="1868486"/>
          <a:ext cx="8185150" cy="43608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9625">
                  <a:extLst>
                    <a:ext uri="{9D8B030D-6E8A-4147-A177-3AD203B41FA5}">
                      <a16:colId xmlns:a16="http://schemas.microsoft.com/office/drawing/2014/main" val="1709743666"/>
                    </a:ext>
                  </a:extLst>
                </a:gridCol>
                <a:gridCol w="4835525">
                  <a:extLst>
                    <a:ext uri="{9D8B030D-6E8A-4147-A177-3AD203B41FA5}">
                      <a16:colId xmlns:a16="http://schemas.microsoft.com/office/drawing/2014/main" val="2253208748"/>
                    </a:ext>
                  </a:extLst>
                </a:gridCol>
              </a:tblGrid>
              <a:tr h="1453621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A01 – Knowledge and understanding</a:t>
                      </a:r>
                    </a:p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describe key early events and influences Psychology.</a:t>
                      </a:r>
                      <a:endParaRPr lang="en-GB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154596"/>
                  </a:ext>
                </a:extLst>
              </a:tr>
              <a:tr h="1453621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A02 – Application</a:t>
                      </a:r>
                    </a:p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Most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entury Gothic" panose="020B0502020202020204" pitchFamily="34" charset="0"/>
                        </a:rPr>
                        <a:t>To explain these events/influences</a:t>
                      </a:r>
                      <a:r>
                        <a:rPr lang="en-GB" baseline="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dirty="0">
                          <a:latin typeface="Century Gothic" panose="020B0502020202020204" pitchFamily="34" charset="0"/>
                        </a:rPr>
                        <a:t>with reference</a:t>
                      </a:r>
                      <a:r>
                        <a:rPr lang="en-GB" baseline="0" dirty="0">
                          <a:latin typeface="Century Gothic" panose="020B0502020202020204" pitchFamily="34" charset="0"/>
                        </a:rPr>
                        <a:t> to what we know about psychology today. 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334923"/>
                  </a:ext>
                </a:extLst>
              </a:tr>
              <a:tr h="1453621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A03 – Evaluation </a:t>
                      </a:r>
                    </a:p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000" b="1">
                          <a:latin typeface="Century Gothic" panose="020B0502020202020204" pitchFamily="34" charset="0"/>
                        </a:rPr>
                        <a:t>Some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entury Gothic" panose="020B0502020202020204" pitchFamily="34" charset="0"/>
                        </a:rPr>
                        <a:t>To discuss the strengths and weaknesses of early</a:t>
                      </a:r>
                      <a:r>
                        <a:rPr lang="en-GB" baseline="0" dirty="0">
                          <a:latin typeface="Century Gothic" panose="020B0502020202020204" pitchFamily="34" charset="0"/>
                        </a:rPr>
                        <a:t> influences in Psychology. 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720274"/>
                  </a:ext>
                </a:extLst>
              </a:tr>
            </a:tbl>
          </a:graphicData>
        </a:graphic>
      </p:graphicFrame>
      <p:pic>
        <p:nvPicPr>
          <p:cNvPr id="13" name="Graphic 12" descr="Bullseye with solid fill">
            <a:extLst>
              <a:ext uri="{FF2B5EF4-FFF2-40B4-BE49-F238E27FC236}">
                <a16:creationId xmlns:a16="http://schemas.microsoft.com/office/drawing/2014/main" id="{60CF7671-09EF-8146-A181-43E3006AAD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93818" y="143272"/>
            <a:ext cx="970757" cy="97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304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93C44C4-7DE4-C341-BAB5-E3383980F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9389"/>
            <a:ext cx="7886700" cy="1006474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Activate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4E4B066-2F26-B243-8247-0D3563500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82711"/>
            <a:ext cx="7886700" cy="5189539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GB" sz="2000" b="1" dirty="0">
                <a:latin typeface="Century Gothic" panose="020B0502020202020204" pitchFamily="34" charset="0"/>
              </a:rPr>
              <a:t>Approaches</a:t>
            </a:r>
            <a:r>
              <a:rPr lang="en-GB" sz="2000" dirty="0">
                <a:latin typeface="Century Gothic" panose="020B0502020202020204" pitchFamily="34" charset="0"/>
              </a:rPr>
              <a:t> (sometimes also called perspectives) = different ways of looking at and explaining psychology phenomena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 </a:t>
            </a:r>
          </a:p>
          <a:p>
            <a:r>
              <a:rPr lang="en-GB" sz="2000" b="1" dirty="0">
                <a:latin typeface="Century Gothic" panose="020B0502020202020204" pitchFamily="34" charset="0"/>
              </a:rPr>
              <a:t>Year 1 (AS/Year 12)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Origins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Behaviourist 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Social learning theory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Cognitive approach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Biopsychology (Approach and separate topic)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b="1" dirty="0">
                <a:latin typeface="Century Gothic" panose="020B0502020202020204" pitchFamily="34" charset="0"/>
              </a:rPr>
              <a:t>Year 2 (A2/Year 13)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Psychodynamic approach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Humanistic approach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Comparison of approaches</a:t>
            </a:r>
          </a:p>
        </p:txBody>
      </p:sp>
    </p:spTree>
    <p:extLst>
      <p:ext uri="{BB962C8B-B14F-4D97-AF65-F5344CB8AC3E}">
        <p14:creationId xmlns:p14="http://schemas.microsoft.com/office/powerpoint/2010/main" val="68494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1BDD2-7BB0-3643-BD46-B7D6C418897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Activate – </a:t>
            </a:r>
            <a:br>
              <a:rPr lang="en-GB" dirty="0">
                <a:latin typeface="Century Gothic" panose="020B0502020202020204" pitchFamily="34" charset="0"/>
              </a:rPr>
            </a:br>
            <a:r>
              <a:rPr lang="en-GB" dirty="0">
                <a:latin typeface="Century Gothic" panose="020B0502020202020204" pitchFamily="34" charset="0"/>
              </a:rPr>
              <a:t>Origins of Psychology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8D7BC-9667-8A40-ABF1-E82B97DC370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Wilhelm Wundt</a:t>
            </a:r>
          </a:p>
          <a:p>
            <a:r>
              <a:rPr lang="en-GB" dirty="0">
                <a:latin typeface="Century Gothic" panose="020B0502020202020204" pitchFamily="34" charset="0"/>
              </a:rPr>
              <a:t>Introspection</a:t>
            </a:r>
          </a:p>
          <a:p>
            <a:r>
              <a:rPr lang="en-GB" dirty="0">
                <a:latin typeface="Century Gothic" panose="020B0502020202020204" pitchFamily="34" charset="0"/>
              </a:rPr>
              <a:t>Emergence of psychology as a science</a:t>
            </a:r>
          </a:p>
          <a:p>
            <a:r>
              <a:rPr lang="en-GB" dirty="0">
                <a:latin typeface="Century Gothic" panose="020B0502020202020204" pitchFamily="34" charset="0"/>
              </a:rPr>
              <a:t>Evaluation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GB" b="1" dirty="0">
                <a:latin typeface="Century Gothic" panose="020B0502020202020204" pitchFamily="34" charset="0"/>
              </a:rPr>
              <a:t>Origin</a:t>
            </a:r>
            <a:r>
              <a:rPr lang="en-GB" dirty="0">
                <a:latin typeface="Century Gothic" panose="020B0502020202020204" pitchFamily="34" charset="0"/>
              </a:rPr>
              <a:t> = where something begins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512B13-A95B-674F-B37C-3991523E34C3}"/>
              </a:ext>
            </a:extLst>
          </p:cNvPr>
          <p:cNvSpPr txBox="1"/>
          <p:nvPr/>
        </p:nvSpPr>
        <p:spPr>
          <a:xfrm>
            <a:off x="231707" y="4857750"/>
            <a:ext cx="12442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Key term </a:t>
            </a:r>
          </a:p>
          <a:p>
            <a:pPr algn="ctr"/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alert!</a:t>
            </a:r>
          </a:p>
        </p:txBody>
      </p:sp>
    </p:spTree>
    <p:extLst>
      <p:ext uri="{BB962C8B-B14F-4D97-AF65-F5344CB8AC3E}">
        <p14:creationId xmlns:p14="http://schemas.microsoft.com/office/powerpoint/2010/main" val="2003780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93C44C4-7DE4-C341-BAB5-E3383980F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9389"/>
            <a:ext cx="7886700" cy="1006474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Demonstrate task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BCE482-F489-2C45-8D36-7D37BFFB6D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529825"/>
            <a:ext cx="3386137" cy="461798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CBB191C-EDAF-6F4F-96E9-4BE077937885}"/>
              </a:ext>
            </a:extLst>
          </p:cNvPr>
          <p:cNvSpPr txBox="1"/>
          <p:nvPr/>
        </p:nvSpPr>
        <p:spPr>
          <a:xfrm>
            <a:off x="4243388" y="1529825"/>
            <a:ext cx="42719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entury Gothic" panose="020B0502020202020204" pitchFamily="34" charset="0"/>
              </a:rPr>
              <a:t>Task 1) Using the tutor2u link on SMHW – find the answers to the questions on Wundt. 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dirty="0">
                <a:latin typeface="Century Gothic" panose="020B0502020202020204" pitchFamily="34" charset="0"/>
              </a:rPr>
              <a:t>Task 2) </a:t>
            </a:r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Challenge</a:t>
            </a:r>
            <a:r>
              <a:rPr lang="en-GB" dirty="0">
                <a:latin typeface="Century Gothic" panose="020B0502020202020204" pitchFamily="34" charset="0"/>
              </a:rPr>
              <a:t>: Can you think of or identify any strengths or weaknesses of Wundt’s approach?</a:t>
            </a:r>
          </a:p>
          <a:p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5" name="Plus 4">
            <a:extLst>
              <a:ext uri="{FF2B5EF4-FFF2-40B4-BE49-F238E27FC236}">
                <a16:creationId xmlns:a16="http://schemas.microsoft.com/office/drawing/2014/main" id="{9DCBD9F8-4A0E-C349-9FAD-3B09E431B029}"/>
              </a:ext>
            </a:extLst>
          </p:cNvPr>
          <p:cNvSpPr/>
          <p:nvPr/>
        </p:nvSpPr>
        <p:spPr>
          <a:xfrm>
            <a:off x="4672013" y="4115148"/>
            <a:ext cx="714375" cy="685452"/>
          </a:xfrm>
          <a:prstGeom prst="mathPlus">
            <a:avLst/>
          </a:prstGeom>
          <a:solidFill>
            <a:srgbClr val="00B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Minus 5">
            <a:extLst>
              <a:ext uri="{FF2B5EF4-FFF2-40B4-BE49-F238E27FC236}">
                <a16:creationId xmlns:a16="http://schemas.microsoft.com/office/drawing/2014/main" id="{08B9358E-CDF0-E34D-B20D-50089203832C}"/>
              </a:ext>
            </a:extLst>
          </p:cNvPr>
          <p:cNvSpPr/>
          <p:nvPr/>
        </p:nvSpPr>
        <p:spPr>
          <a:xfrm>
            <a:off x="4586287" y="5328175"/>
            <a:ext cx="885825" cy="686863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89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9AC3-4593-1A47-9C6E-AD851E561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593" y="365124"/>
            <a:ext cx="5882509" cy="1325563"/>
          </a:xfr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GB" sz="3600" dirty="0">
                <a:latin typeface="Century Gothic" panose="020B0502020202020204" pitchFamily="34" charset="0"/>
              </a:rPr>
              <a:t>Activate</a:t>
            </a:r>
            <a:br>
              <a:rPr lang="en-GB" sz="3600" dirty="0">
                <a:latin typeface="Century Gothic" panose="020B0502020202020204" pitchFamily="34" charset="0"/>
              </a:rPr>
            </a:br>
            <a:r>
              <a:rPr lang="en-GB" sz="3600" dirty="0">
                <a:latin typeface="Century Gothic" panose="020B0502020202020204" pitchFamily="34" charset="0"/>
              </a:rPr>
              <a:t>Wilhelm Wundt (1832 – 1920)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C81DA-9CC2-694D-8AFC-5567B0247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GB" sz="18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sz="1800" dirty="0">
                <a:latin typeface="Century Gothic" panose="020B0502020202020204" pitchFamily="34" charset="0"/>
              </a:rPr>
              <a:t>Aim was to study the structure of the mind (</a:t>
            </a:r>
            <a:r>
              <a:rPr lang="en-GB" sz="1800" u="sng" dirty="0">
                <a:latin typeface="Century Gothic" panose="020B0502020202020204" pitchFamily="34" charset="0"/>
              </a:rPr>
              <a:t>structuralism</a:t>
            </a:r>
            <a:r>
              <a:rPr lang="en-GB" sz="1800" dirty="0">
                <a:latin typeface="Century Gothic" panose="020B0502020202020204" pitchFamily="34" charset="0"/>
              </a:rPr>
              <a:t>) by breaking down behaviours such as perception and sensation </a:t>
            </a:r>
          </a:p>
          <a:p>
            <a:pPr marL="0" indent="0">
              <a:buNone/>
            </a:pPr>
            <a:endParaRPr lang="en-GB" sz="1800" dirty="0">
              <a:latin typeface="Century Gothic" panose="020B0502020202020204" pitchFamily="34" charset="0"/>
            </a:endParaRPr>
          </a:p>
          <a:p>
            <a:r>
              <a:rPr lang="en-GB" sz="1800" u="sng" dirty="0">
                <a:latin typeface="Century Gothic" panose="020B0502020202020204" pitchFamily="34" charset="0"/>
              </a:rPr>
              <a:t>Three</a:t>
            </a:r>
            <a:r>
              <a:rPr lang="en-GB" sz="1800" dirty="0">
                <a:latin typeface="Century Gothic" panose="020B0502020202020204" pitchFamily="34" charset="0"/>
              </a:rPr>
              <a:t> different methods:</a:t>
            </a:r>
          </a:p>
          <a:p>
            <a:pPr marL="0" indent="0">
              <a:buNone/>
            </a:pPr>
            <a:r>
              <a:rPr lang="en-GB" sz="1800" b="1" dirty="0">
                <a:latin typeface="Century Gothic" panose="020B0502020202020204" pitchFamily="34" charset="0"/>
              </a:rPr>
              <a:t>Experiments </a:t>
            </a:r>
          </a:p>
          <a:p>
            <a:pPr marL="0" indent="0">
              <a:buNone/>
            </a:pPr>
            <a:r>
              <a:rPr lang="en-GB" sz="1800" dirty="0">
                <a:latin typeface="Century Gothic" panose="020B0502020202020204" pitchFamily="34" charset="0"/>
              </a:rPr>
              <a:t>E.g. measurement of the duration of simple mental processes</a:t>
            </a:r>
          </a:p>
          <a:p>
            <a:pPr marL="0" indent="0">
              <a:buNone/>
            </a:pPr>
            <a:endParaRPr lang="en-GB" sz="18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latin typeface="Century Gothic" panose="020B0502020202020204" pitchFamily="34" charset="0"/>
              </a:rPr>
              <a:t>Historical method</a:t>
            </a:r>
          </a:p>
          <a:p>
            <a:pPr marL="0" indent="0">
              <a:buNone/>
            </a:pPr>
            <a:r>
              <a:rPr lang="en-GB" sz="1800" dirty="0">
                <a:latin typeface="Century Gothic" panose="020B0502020202020204" pitchFamily="34" charset="0"/>
              </a:rPr>
              <a:t>Study of mental differences between cultures (time = evolution) (space = differences in groups of people)</a:t>
            </a:r>
            <a:endParaRPr lang="en-GB" sz="18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1800" b="1" dirty="0">
              <a:latin typeface="Century Gothic" panose="020B0502020202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123F4A6-B377-C946-AA51-0EB371483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89868"/>
            <a:ext cx="1610053" cy="174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976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4BCEE-F134-8945-BED6-DE27EE90C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54199"/>
            <a:ext cx="7886700" cy="435133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dirty="0">
                <a:latin typeface="Century Gothic" panose="020B0502020202020204" pitchFamily="34" charset="0"/>
              </a:rPr>
              <a:t>Introspection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>
                <a:latin typeface="Century Gothic" panose="020B0502020202020204" pitchFamily="34" charset="0"/>
              </a:rPr>
              <a:t>Latin for ‘looking into’</a:t>
            </a:r>
          </a:p>
          <a:p>
            <a:pPr marL="0" indent="0">
              <a:buNone/>
            </a:pPr>
            <a:endParaRPr lang="en-GB" sz="1800" dirty="0">
              <a:latin typeface="Century Gothic" panose="020B0502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1800" dirty="0">
                <a:latin typeface="Century Gothic" panose="020B0502020202020204" pitchFamily="34" charset="0"/>
              </a:rPr>
              <a:t>Breaking up conscious awareness into basic structures of thoughts, images and sensations</a:t>
            </a:r>
          </a:p>
          <a:p>
            <a:pPr marL="0" indent="0">
              <a:buNone/>
            </a:pPr>
            <a:endParaRPr lang="en-GB" sz="1800" dirty="0">
              <a:latin typeface="Century Gothic" panose="020B0502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1800" dirty="0">
                <a:latin typeface="Century Gothic" panose="020B0502020202020204" pitchFamily="34" charset="0"/>
              </a:rPr>
              <a:t>Based on belief of having conscious access to parts of mental processes</a:t>
            </a:r>
          </a:p>
          <a:p>
            <a:pPr>
              <a:buFont typeface="Wingdings" pitchFamily="2" charset="2"/>
              <a:buChar char="Ø"/>
            </a:pPr>
            <a:endParaRPr lang="en-GB" sz="1800" dirty="0">
              <a:latin typeface="Century Gothic" panose="020B0502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1800" dirty="0">
                <a:latin typeface="Century Gothic" panose="020B0502020202020204" pitchFamily="34" charset="0"/>
              </a:rPr>
              <a:t>Participants would be presented with a problem to solve or something to memorise. They’d then be asked to </a:t>
            </a:r>
            <a:r>
              <a:rPr lang="en-US" sz="1800" dirty="0">
                <a:latin typeface="Century Gothic" panose="020B0502020202020204" pitchFamily="34" charset="0"/>
              </a:rPr>
              <a:t>reflect on their own cognitive processes and describe them</a:t>
            </a:r>
            <a:endParaRPr lang="en-GB" sz="18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1800" b="1" dirty="0">
              <a:latin typeface="Century Gothic" panose="020B0502020202020204" pitchFamily="34" charset="0"/>
            </a:endParaRPr>
          </a:p>
          <a:p>
            <a:endParaRPr lang="en-GB" sz="1800" dirty="0">
              <a:latin typeface="Century Gothic" panose="020B0502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5C71412-140A-0343-B253-5D5236A27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71" y="365127"/>
            <a:ext cx="4763156" cy="96361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GB" sz="3200" dirty="0">
                <a:latin typeface="Century Gothic" panose="020B0502020202020204" pitchFamily="34" charset="0"/>
              </a:rPr>
              <a:t>Activate:</a:t>
            </a:r>
            <a:br>
              <a:rPr lang="en-GB" sz="3200" dirty="0">
                <a:latin typeface="Century Gothic" panose="020B0502020202020204" pitchFamily="34" charset="0"/>
              </a:rPr>
            </a:br>
            <a:r>
              <a:rPr lang="en-GB" sz="3200" dirty="0">
                <a:latin typeface="Century Gothic" panose="020B0502020202020204" pitchFamily="34" charset="0"/>
              </a:rPr>
              <a:t>Wilhelm Wundt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55EDE32-05E2-7145-A126-83C68CF3E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2910" y="365126"/>
            <a:ext cx="3233901" cy="179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307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61831-D9AE-3745-A1A7-CA094EF054D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Consolidate</a:t>
            </a:r>
            <a:br>
              <a:rPr lang="en-GB" dirty="0">
                <a:latin typeface="Century Gothic" panose="020B0502020202020204" pitchFamily="34" charset="0"/>
              </a:rPr>
            </a:br>
            <a:r>
              <a:rPr lang="en-GB" dirty="0">
                <a:latin typeface="Century Gothic" panose="020B0502020202020204" pitchFamily="34" charset="0"/>
              </a:rPr>
              <a:t>Introspection: your 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F2406-2485-A94D-AD4C-B336F818AFA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2000" b="1" dirty="0">
                <a:solidFill>
                  <a:srgbClr val="660066"/>
                </a:solidFill>
                <a:latin typeface="Century Gothic" panose="020B0502020202020204" pitchFamily="34" charset="0"/>
                <a:cs typeface="Candara"/>
              </a:rPr>
              <a:t>Task: W</a:t>
            </a:r>
            <a:r>
              <a:rPr lang="en-GB" sz="2000" b="1" dirty="0">
                <a:solidFill>
                  <a:srgbClr val="660066"/>
                </a:solidFill>
                <a:latin typeface="Century Gothic" panose="020B0502020202020204" pitchFamily="34" charset="0"/>
                <a:cs typeface="Candara"/>
              </a:rPr>
              <a:t>rite down all your conscious thoughts while you are trying to solve the problem. Do not censor any thoughts. </a:t>
            </a:r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FC5048-9E2A-084C-8D7D-35AAFFCB65D6}"/>
              </a:ext>
            </a:extLst>
          </p:cNvPr>
          <p:cNvSpPr/>
          <p:nvPr/>
        </p:nvSpPr>
        <p:spPr>
          <a:xfrm>
            <a:off x="3772824" y="2772365"/>
            <a:ext cx="47425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>
                <a:latin typeface="Century Gothic" panose="020B0502020202020204" pitchFamily="34" charset="0"/>
                <a:cs typeface="Candara"/>
              </a:rPr>
              <a:t>A man has to get a fox, a chicken, and a sack of corn across a river. </a:t>
            </a:r>
          </a:p>
          <a:p>
            <a:pPr algn="just"/>
            <a:endParaRPr lang="en-GB" dirty="0">
              <a:latin typeface="Century Gothic" panose="020B0502020202020204" pitchFamily="34" charset="0"/>
              <a:cs typeface="Candara"/>
            </a:endParaRPr>
          </a:p>
          <a:p>
            <a:pPr algn="just"/>
            <a:r>
              <a:rPr lang="en-GB" dirty="0">
                <a:latin typeface="Century Gothic" panose="020B0502020202020204" pitchFamily="34" charset="0"/>
                <a:cs typeface="Candara"/>
              </a:rPr>
              <a:t>He has a rowboat, and it can only carry him and one other thing.</a:t>
            </a:r>
          </a:p>
          <a:p>
            <a:pPr algn="just"/>
            <a:endParaRPr lang="en-GB" dirty="0">
              <a:latin typeface="Century Gothic" panose="020B0502020202020204" pitchFamily="34" charset="0"/>
              <a:cs typeface="Candara"/>
            </a:endParaRPr>
          </a:p>
          <a:p>
            <a:pPr algn="just"/>
            <a:r>
              <a:rPr lang="en-GB" dirty="0">
                <a:latin typeface="Century Gothic" panose="020B0502020202020204" pitchFamily="34" charset="0"/>
                <a:cs typeface="Candara"/>
              </a:rPr>
              <a:t>If the fox and the chicken are left together, the fox will eat the chicken.</a:t>
            </a:r>
          </a:p>
          <a:p>
            <a:pPr algn="just"/>
            <a:endParaRPr lang="en-GB" dirty="0">
              <a:latin typeface="Century Gothic" panose="020B0502020202020204" pitchFamily="34" charset="0"/>
              <a:cs typeface="Candara"/>
            </a:endParaRPr>
          </a:p>
          <a:p>
            <a:pPr algn="just"/>
            <a:r>
              <a:rPr lang="en-GB" dirty="0">
                <a:latin typeface="Century Gothic" panose="020B0502020202020204" pitchFamily="34" charset="0"/>
                <a:cs typeface="Candara"/>
              </a:rPr>
              <a:t>If the chicken and the corn are left together, the chicken will eat the corn.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2A348C-27FA-3E49-9982-2992E16E53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155" r="12258"/>
          <a:stretch/>
        </p:blipFill>
        <p:spPr>
          <a:xfrm>
            <a:off x="628650" y="3113096"/>
            <a:ext cx="2997420" cy="245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94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835A-A3C8-C84E-8862-3120CA504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761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Consolidate – Solution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CC0FF0D-98D1-E740-A56C-F0CFB3E6B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1418"/>
            <a:ext cx="7886700" cy="4351338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The man and the chicken cross the river, (the fox and corn are safe together), he leaves the chicken on the other side and goes back across.</a:t>
            </a:r>
          </a:p>
          <a:p>
            <a:pPr algn="ctr"/>
            <a:endParaRPr lang="en-GB" dirty="0">
              <a:latin typeface="Century Gothic" panose="020B0502020202020204" pitchFamily="34" charset="0"/>
            </a:endParaRPr>
          </a:p>
          <a:p>
            <a:pPr algn="ctr"/>
            <a:r>
              <a:rPr lang="en-GB" dirty="0">
                <a:latin typeface="Century Gothic" panose="020B0502020202020204" pitchFamily="34" charset="0"/>
              </a:rPr>
              <a:t>The man then takes the fox across the river, and since he can't leave the fox and chicken together, he brings the chicken back.</a:t>
            </a:r>
          </a:p>
          <a:p>
            <a:pPr algn="ctr"/>
            <a:endParaRPr lang="en-GB" dirty="0">
              <a:latin typeface="Century Gothic" panose="020B0502020202020204" pitchFamily="34" charset="0"/>
            </a:endParaRPr>
          </a:p>
          <a:p>
            <a:pPr algn="ctr"/>
            <a:r>
              <a:rPr lang="en-GB" dirty="0">
                <a:latin typeface="Century Gothic" panose="020B0502020202020204" pitchFamily="34" charset="0"/>
              </a:rPr>
              <a:t>Again, since the chicken and corn can't be left together, he leaves the chicken and he takes the corn across and leaves it with the fox.</a:t>
            </a:r>
          </a:p>
          <a:p>
            <a:pPr algn="ctr"/>
            <a:endParaRPr lang="en-GB" dirty="0">
              <a:latin typeface="Century Gothic" panose="020B0502020202020204" pitchFamily="34" charset="0"/>
            </a:endParaRPr>
          </a:p>
          <a:p>
            <a:pPr algn="ctr"/>
            <a:r>
              <a:rPr lang="en-GB" dirty="0">
                <a:latin typeface="Century Gothic" panose="020B0502020202020204" pitchFamily="34" charset="0"/>
              </a:rPr>
              <a:t>He then returns to pick up the chicken and heads across the river one last time.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77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551</Words>
  <Application>Microsoft Macintosh PowerPoint</Application>
  <PresentationFormat>On-screen Show (4:3)</PresentationFormat>
  <Paragraphs>88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Wingdings</vt:lpstr>
      <vt:lpstr>Office Theme</vt:lpstr>
      <vt:lpstr>Welcome to Approaches!</vt:lpstr>
      <vt:lpstr>Big Picture</vt:lpstr>
      <vt:lpstr>Activate</vt:lpstr>
      <vt:lpstr>Activate –  Origins of Psychology </vt:lpstr>
      <vt:lpstr>Demonstrate task</vt:lpstr>
      <vt:lpstr>Activate Wilhelm Wundt (1832 – 1920)</vt:lpstr>
      <vt:lpstr>Activate: Wilhelm Wundt </vt:lpstr>
      <vt:lpstr>Consolidate Introspection: your turn</vt:lpstr>
      <vt:lpstr>Consolidate – 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Approaches!</dc:title>
  <dc:creator>Emily Rokita</dc:creator>
  <cp:lastModifiedBy>Emily Rokita</cp:lastModifiedBy>
  <cp:revision>1</cp:revision>
  <dcterms:created xsi:type="dcterms:W3CDTF">2021-11-27T13:37:25Z</dcterms:created>
  <dcterms:modified xsi:type="dcterms:W3CDTF">2021-11-27T15:12:35Z</dcterms:modified>
</cp:coreProperties>
</file>