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345" r:id="rId3"/>
    <p:sldId id="333" r:id="rId4"/>
    <p:sldId id="351" r:id="rId5"/>
    <p:sldId id="365" r:id="rId6"/>
    <p:sldId id="372" r:id="rId7"/>
    <p:sldId id="373" r:id="rId8"/>
    <p:sldId id="374" r:id="rId9"/>
    <p:sldId id="371" r:id="rId10"/>
    <p:sldId id="367" r:id="rId11"/>
    <p:sldId id="368" r:id="rId12"/>
    <p:sldId id="369" r:id="rId13"/>
    <p:sldId id="370" r:id="rId14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Kingsland" initials="SK" lastIdx="4" clrIdx="0">
    <p:extLst>
      <p:ext uri="{19B8F6BF-5375-455C-9EA6-DF929625EA0E}">
        <p15:presenceInfo xmlns:p15="http://schemas.microsoft.com/office/powerpoint/2012/main" userId="S-1-5-21-2192842899-2539970191-2676868603-1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9F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65709" autoAdjust="0"/>
  </p:normalViewPr>
  <p:slideViewPr>
    <p:cSldViewPr snapToGrid="0">
      <p:cViewPr varScale="1">
        <p:scale>
          <a:sx n="47" d="100"/>
          <a:sy n="47" d="100"/>
        </p:scale>
        <p:origin x="14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51226-5050-4FAB-9E35-E371A956D1F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5CAE-5DD9-4575-9119-A6AD13F8B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6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7A87-1BA9-409C-A2FD-443E261D3C9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8AF4-3D1B-4C19-875E-3309EED9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9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EBB3-A0E2-4DF7-A6AA-346E8085F0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Type of joint-</a:t>
            </a:r>
            <a:r>
              <a:rPr lang="en-GB" baseline="0" dirty="0"/>
              <a:t> ball and socket</a:t>
            </a:r>
          </a:p>
          <a:p>
            <a:pPr marL="228600" indent="-228600">
              <a:buAutoNum type="arabicPeriod"/>
            </a:pPr>
            <a:r>
              <a:rPr lang="en-GB" baseline="0" dirty="0"/>
              <a:t>Structure- bones articulating to form joint</a:t>
            </a:r>
          </a:p>
          <a:p>
            <a:pPr marL="228600" indent="-228600">
              <a:buAutoNum type="arabicPeriod"/>
            </a:pPr>
            <a:r>
              <a:rPr lang="en-GB" baseline="0" dirty="0"/>
              <a:t>Shape &amp; structure linked to full range of movement</a:t>
            </a:r>
          </a:p>
          <a:p>
            <a:pPr marL="228600" indent="-228600">
              <a:buAutoNum type="arabicPeriod"/>
            </a:pPr>
            <a:r>
              <a:rPr lang="en-GB" baseline="0" dirty="0"/>
              <a:t>Function- leverage, red blood cell production, protection</a:t>
            </a:r>
          </a:p>
          <a:p>
            <a:pPr marL="228600" indent="-228600">
              <a:buAutoNum type="arabicPeriod"/>
            </a:pPr>
            <a:r>
              <a:rPr lang="en-GB" baseline="0" dirty="0"/>
              <a:t>Links to performance of technique- movements required, problems if unable to use this range of movement.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DD11-DB91-454C-A8D5-661709A987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DD11-DB91-454C-A8D5-661709A987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5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DD11-DB91-454C-A8D5-661709A987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7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5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8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0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4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1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6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5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65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9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1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1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966B-2CED-400E-9267-4806D601D8E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C597-4289-4A80-A341-87ED497C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t7aKmx_TUAhWHshQKHSjxDzEQjRwIBw&amp;url=http://annwestyoga.com/yoga-for-healthy-ankles-knees/&amp;psig=AFQjCNE5SZ-rZQF5fxPVmRbvV9u2dH0z9Q&amp;ust=14994270754510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906" y="315370"/>
            <a:ext cx="10892118" cy="10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charset="0"/>
              </a:rPr>
              <a:t>National Extended Certificate in Sport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51" y="1701333"/>
            <a:ext cx="7262319" cy="42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  <a:latin typeface="Gill Sans MT" charset="0"/>
              </a:rPr>
              <a:t>Unit 1</a:t>
            </a:r>
            <a:br>
              <a:rPr lang="en-GB" sz="4800" dirty="0">
                <a:solidFill>
                  <a:srgbClr val="FF0000"/>
                </a:solidFill>
                <a:latin typeface="Gill Sans MT" charset="0"/>
              </a:rPr>
            </a:b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charset="0"/>
              </a:rPr>
              <a:t>Anatomy &amp; Physiology</a:t>
            </a:r>
            <a:br>
              <a:rPr lang="en-GB" sz="4800" dirty="0">
                <a:solidFill>
                  <a:srgbClr val="FF0000"/>
                </a:solidFill>
                <a:latin typeface="Gill Sans MT" charset="0"/>
              </a:rPr>
            </a:br>
            <a:br>
              <a:rPr lang="en-GB" sz="4800" dirty="0">
                <a:solidFill>
                  <a:srgbClr val="FF0000"/>
                </a:solidFill>
                <a:latin typeface="Gill Sans MT" charset="0"/>
              </a:rPr>
            </a:br>
            <a:r>
              <a:rPr lang="en-GB" sz="3600" dirty="0">
                <a:solidFill>
                  <a:schemeClr val="tx1"/>
                </a:solidFill>
                <a:latin typeface="Gill Sans MT" charset="0"/>
              </a:rPr>
              <a:t>Learning Aim B</a:t>
            </a:r>
            <a:br>
              <a:rPr lang="en-GB" sz="4800" dirty="0">
                <a:solidFill>
                  <a:srgbClr val="FF0000"/>
                </a:solidFill>
                <a:latin typeface="Gill Sans MT" charset="0"/>
              </a:rPr>
            </a:b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charset="0"/>
              </a:rPr>
              <a:t>The Muscular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423" y="2252662"/>
            <a:ext cx="3848379" cy="346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95625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2" y="3823192"/>
            <a:ext cx="10560535" cy="1710362"/>
          </a:xfrm>
          <a:prstGeom prst="rect">
            <a:avLst/>
          </a:prstGeom>
        </p:spPr>
      </p:pic>
      <p:pic>
        <p:nvPicPr>
          <p:cNvPr id="5" name="Picture 2" descr="Image result for challe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7" y="5684303"/>
            <a:ext cx="2001614" cy="104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67948" y="701690"/>
            <a:ext cx="10006201" cy="2952585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/>
              <a:t>Within your books create your own information table identifying for each muscle its location and an example exercise or activity</a:t>
            </a:r>
          </a:p>
          <a:p>
            <a:pPr algn="ctr"/>
            <a:endParaRPr lang="en-GB" sz="2000" dirty="0"/>
          </a:p>
          <a:p>
            <a:r>
              <a:rPr lang="en-GB" dirty="0"/>
              <a:t>Deltoids, biceps, triceps, wrist flexors, wrist extensors, </a:t>
            </a:r>
            <a:r>
              <a:rPr lang="en-GB" dirty="0" err="1"/>
              <a:t>supinators</a:t>
            </a:r>
            <a:r>
              <a:rPr lang="en-GB" dirty="0"/>
              <a:t> and pronators, pectorals, abdominals, </a:t>
            </a:r>
            <a:r>
              <a:rPr lang="en-GB" dirty="0" err="1"/>
              <a:t>obliques</a:t>
            </a:r>
            <a:r>
              <a:rPr lang="en-GB" dirty="0"/>
              <a:t>, quadriceps, hip flexors, </a:t>
            </a:r>
            <a:r>
              <a:rPr lang="en-GB" dirty="0" err="1"/>
              <a:t>tibialis</a:t>
            </a:r>
            <a:r>
              <a:rPr lang="en-GB" dirty="0"/>
              <a:t> anterior, erector </a:t>
            </a:r>
            <a:r>
              <a:rPr lang="en-GB" dirty="0" err="1"/>
              <a:t>spinae</a:t>
            </a:r>
            <a:r>
              <a:rPr lang="en-GB" dirty="0"/>
              <a:t>, trapezius, latissimus </a:t>
            </a:r>
            <a:r>
              <a:rPr lang="en-GB" dirty="0" err="1"/>
              <a:t>dorsi</a:t>
            </a:r>
            <a:r>
              <a:rPr lang="en-GB" dirty="0"/>
              <a:t>, </a:t>
            </a:r>
            <a:r>
              <a:rPr lang="en-GB" dirty="0" err="1"/>
              <a:t>gluteals</a:t>
            </a:r>
            <a:r>
              <a:rPr lang="en-GB" dirty="0"/>
              <a:t>, hamstrings, gastrocnemius, soleus.</a:t>
            </a:r>
            <a:endParaRPr lang="en-GB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246019" y="5749182"/>
            <a:ext cx="9756101" cy="911434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</a:t>
            </a:r>
          </a:p>
          <a:p>
            <a:pPr algn="ctr"/>
            <a:r>
              <a:rPr lang="en-GB" sz="2000" dirty="0"/>
              <a:t>Create a list of muscle pairs e.g. bicep and triceps</a:t>
            </a:r>
          </a:p>
        </p:txBody>
      </p:sp>
      <p:pic>
        <p:nvPicPr>
          <p:cNvPr id="8" name="Picture 2" descr="Image result for bic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7" y="783305"/>
            <a:ext cx="1972445" cy="17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557" y="186358"/>
            <a:ext cx="3275563" cy="6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644" y="64718"/>
            <a:ext cx="11980427" cy="6665866"/>
          </a:xfrm>
          <a:prstGeom prst="rect">
            <a:avLst/>
          </a:prstGeom>
          <a:ln w="76200">
            <a:solidFill>
              <a:srgbClr val="6C2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45" y="173816"/>
            <a:ext cx="7759803" cy="773699"/>
          </a:xfrm>
        </p:spPr>
        <p:txBody>
          <a:bodyPr/>
          <a:lstStyle/>
          <a:p>
            <a:pPr algn="ctr"/>
            <a:r>
              <a:rPr lang="en-GB" dirty="0">
                <a:ln w="28575">
                  <a:solidFill>
                    <a:srgbClr val="0000FF"/>
                  </a:solidFill>
                </a:ln>
                <a:solidFill>
                  <a:srgbClr val="29FA06"/>
                </a:solidFill>
                <a:latin typeface="Cooper Black" panose="0208090404030B020404" pitchFamily="18" charset="0"/>
              </a:rPr>
              <a:t>Exam Style Question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6" y="80740"/>
            <a:ext cx="1381125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7322" y="11959177"/>
            <a:ext cx="883144" cy="48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 descr="Image result for planning ans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5" y="4811320"/>
            <a:ext cx="1748598" cy="152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1359" y="4101903"/>
            <a:ext cx="4245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dirty="0">
                <a:ln w="19050">
                  <a:solidFill>
                    <a:srgbClr val="0000FF"/>
                  </a:solidFill>
                </a:ln>
                <a:solidFill>
                  <a:srgbClr val="29FA06"/>
                </a:solidFill>
                <a:latin typeface="Accent SF" pitchFamily="2" charset="0"/>
              </a:rPr>
              <a:t>Planning your answer</a:t>
            </a:r>
            <a:endParaRPr lang="en-GB" sz="2500" dirty="0">
              <a:ln w="19050">
                <a:solidFill>
                  <a:srgbClr val="0000FF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93318" y="4607179"/>
            <a:ext cx="49449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What is the command verb?</a:t>
            </a:r>
          </a:p>
          <a:p>
            <a:pPr marL="457200" indent="-457200">
              <a:buFont typeface="+mj-lt"/>
              <a:buAutoNum type="arabicPeriod"/>
            </a:pPr>
            <a:endParaRPr lang="en-GB" sz="5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What are the key terms?</a:t>
            </a:r>
          </a:p>
          <a:p>
            <a:pPr marL="457200" indent="-457200">
              <a:buFont typeface="+mj-lt"/>
              <a:buAutoNum type="arabicPeriod"/>
            </a:pPr>
            <a:endParaRPr lang="en-GB" sz="5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What are you being asked to do?</a:t>
            </a:r>
          </a:p>
          <a:p>
            <a:pPr marL="457200" indent="-457200">
              <a:buFont typeface="+mj-lt"/>
              <a:buAutoNum type="arabicPeriod"/>
            </a:pPr>
            <a:endParaRPr lang="en-GB" sz="5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Where do I get my marks?</a:t>
            </a:r>
          </a:p>
          <a:p>
            <a:pPr marL="457200" indent="-457200">
              <a:buFont typeface="+mj-lt"/>
              <a:buAutoNum type="arabicPeriod"/>
            </a:pPr>
            <a:endParaRPr lang="en-GB" sz="5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How long should I spend answering?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75348" y="160000"/>
            <a:ext cx="2704328" cy="53624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Consolidate</a:t>
            </a:r>
            <a:endParaRPr lang="en-GB" sz="3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Image result for the ripley academ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306" y="297216"/>
            <a:ext cx="277101" cy="3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299" y="1040591"/>
            <a:ext cx="5628957" cy="50566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130" r:id="rId2" imgW="3116160" imgH="1792440"/>
        </mc:Choice>
        <mc:Fallback>
          <p:control r:id="rId2" imgW="3116160" imgH="1792440">
            <p:pic>
              <p:nvPicPr>
                <p:cNvPr id="1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628894" y="2002018"/>
                  <a:ext cx="3116769" cy="1792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776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474" y="64718"/>
            <a:ext cx="11971605" cy="6676650"/>
          </a:xfrm>
          <a:prstGeom prst="rect">
            <a:avLst/>
          </a:prstGeom>
          <a:ln w="76200">
            <a:solidFill>
              <a:srgbClr val="6C2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87120" y="268623"/>
            <a:ext cx="3335832" cy="541414"/>
          </a:xfrm>
          <a:prstGeom prst="roundRect">
            <a:avLst/>
          </a:prstGeom>
          <a:solidFill>
            <a:srgbClr val="FF1515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Progress Check</a:t>
            </a:r>
            <a:endParaRPr lang="en-GB" sz="3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mage result for the ripley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55" y="416732"/>
            <a:ext cx="277101" cy="3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078399" y="267226"/>
            <a:ext cx="2704328" cy="53624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Consolidate</a:t>
            </a:r>
            <a:endParaRPr lang="en-GB" sz="3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Image result for the ripley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357" y="404442"/>
            <a:ext cx="277101" cy="3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7236" y="200384"/>
            <a:ext cx="402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n w="28575">
                  <a:solidFill>
                    <a:srgbClr val="0000FF"/>
                  </a:solidFill>
                </a:ln>
                <a:solidFill>
                  <a:srgbClr val="29FA06"/>
                </a:solidFill>
                <a:latin typeface="Cooper Black" panose="0208090404030B020404" pitchFamily="18" charset="0"/>
              </a:rPr>
              <a:t>Mark Scheme</a:t>
            </a:r>
            <a:endParaRPr lang="en-GB" sz="4400" dirty="0">
              <a:latin typeface="Cooper Black" panose="0208090404030B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74" y="1440892"/>
            <a:ext cx="9703402" cy="23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107" y="64718"/>
            <a:ext cx="11563643" cy="6676650"/>
          </a:xfrm>
          <a:prstGeom prst="rect">
            <a:avLst/>
          </a:prstGeom>
          <a:ln w="76200">
            <a:solidFill>
              <a:srgbClr val="6C2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26497" y="148317"/>
            <a:ext cx="3078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n w="28575">
                  <a:solidFill>
                    <a:srgbClr val="0000FF"/>
                  </a:solidFill>
                </a:ln>
                <a:solidFill>
                  <a:srgbClr val="29FA06"/>
                </a:solidFill>
                <a:latin typeface="Cooper Black" panose="0208090404030B020404" pitchFamily="18" charset="0"/>
              </a:rPr>
              <a:t>Examiners </a:t>
            </a:r>
          </a:p>
          <a:p>
            <a:pPr algn="ctr"/>
            <a:r>
              <a:rPr lang="en-GB" sz="4000" dirty="0">
                <a:ln w="28575">
                  <a:solidFill>
                    <a:srgbClr val="0000FF"/>
                  </a:solidFill>
                </a:ln>
                <a:solidFill>
                  <a:srgbClr val="29FA06"/>
                </a:solidFill>
                <a:latin typeface="Cooper Black" panose="0208090404030B020404" pitchFamily="18" charset="0"/>
              </a:rPr>
              <a:t>Report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120" y="268623"/>
            <a:ext cx="3335832" cy="541414"/>
          </a:xfrm>
          <a:prstGeom prst="roundRect">
            <a:avLst/>
          </a:prstGeom>
          <a:solidFill>
            <a:srgbClr val="FF1515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Progress Check</a:t>
            </a:r>
            <a:endParaRPr lang="en-GB" sz="3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Image result for the ripley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55" y="416732"/>
            <a:ext cx="277101" cy="3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078399" y="267226"/>
            <a:ext cx="2704328" cy="53624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Consolidate</a:t>
            </a:r>
            <a:endParaRPr lang="en-GB" sz="3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Image result for the ripley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357" y="404442"/>
            <a:ext cx="277101" cy="3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7" y="1619865"/>
            <a:ext cx="10523436" cy="30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6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50745" y="85507"/>
            <a:ext cx="2651603" cy="6620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Connect</a:t>
            </a:r>
            <a:endParaRPr lang="en-GB" sz="40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the ripley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044" y="198559"/>
            <a:ext cx="428513" cy="4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halle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" y="5544325"/>
            <a:ext cx="2001614" cy="104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64295" y="3099299"/>
            <a:ext cx="9342783" cy="2168440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Task:</a:t>
            </a:r>
          </a:p>
          <a:p>
            <a:pPr algn="ctr"/>
            <a:r>
              <a:rPr lang="en-GB" sz="2000" dirty="0"/>
              <a:t>Label the diagram to identify major muscle locations.</a:t>
            </a:r>
          </a:p>
          <a:p>
            <a:pPr algn="ctr"/>
            <a:endParaRPr lang="en-GB" sz="2000" dirty="0"/>
          </a:p>
          <a:p>
            <a:r>
              <a:rPr lang="en-GB" dirty="0"/>
              <a:t>Deltoids, biceps, triceps, wrist flexors, wrist extensors, </a:t>
            </a:r>
            <a:r>
              <a:rPr lang="en-GB" dirty="0" err="1"/>
              <a:t>supinators</a:t>
            </a:r>
            <a:r>
              <a:rPr lang="en-GB" dirty="0"/>
              <a:t> and pronators, pectorals, abdominals, </a:t>
            </a:r>
            <a:r>
              <a:rPr lang="en-GB" dirty="0" err="1"/>
              <a:t>obliques</a:t>
            </a:r>
            <a:r>
              <a:rPr lang="en-GB" dirty="0"/>
              <a:t>, quadriceps, hip flexors, </a:t>
            </a:r>
            <a:r>
              <a:rPr lang="en-GB" dirty="0" err="1"/>
              <a:t>tibialis</a:t>
            </a:r>
            <a:r>
              <a:rPr lang="en-GB" dirty="0"/>
              <a:t> anterior, erector </a:t>
            </a:r>
            <a:r>
              <a:rPr lang="en-GB" dirty="0" err="1"/>
              <a:t>spinae</a:t>
            </a:r>
            <a:r>
              <a:rPr lang="en-GB" dirty="0"/>
              <a:t>, trapezius, latissimus </a:t>
            </a:r>
            <a:r>
              <a:rPr lang="en-GB" dirty="0" err="1"/>
              <a:t>dorsi</a:t>
            </a:r>
            <a:r>
              <a:rPr lang="en-GB" dirty="0"/>
              <a:t>, </a:t>
            </a:r>
            <a:r>
              <a:rPr lang="en-GB" dirty="0" err="1"/>
              <a:t>gluteals</a:t>
            </a:r>
            <a:r>
              <a:rPr lang="en-GB" dirty="0"/>
              <a:t>, hamstrings, gastrocnemius, soleus.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34278" y="198559"/>
            <a:ext cx="7474226" cy="115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2" y="37938"/>
            <a:ext cx="9060286" cy="87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21" y="1075021"/>
            <a:ext cx="1520409" cy="154551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50977" y="1221673"/>
            <a:ext cx="9756101" cy="1398867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 Task:</a:t>
            </a:r>
          </a:p>
          <a:p>
            <a:pPr algn="ctr"/>
            <a:r>
              <a:rPr lang="en-GB" sz="2000" dirty="0"/>
              <a:t>Revisit the exam questions from last lesson. Where you have dropped marks, identify why you dropped marks and then redraft your answer to gain full marks.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50977" y="5562494"/>
            <a:ext cx="9756101" cy="911434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</a:t>
            </a:r>
          </a:p>
          <a:p>
            <a:pPr algn="ctr"/>
            <a:r>
              <a:rPr lang="en-GB" sz="2000" dirty="0"/>
              <a:t>Create a list of muscle pairs e.g. bicep and triceps</a:t>
            </a:r>
          </a:p>
        </p:txBody>
      </p:sp>
      <p:pic>
        <p:nvPicPr>
          <p:cNvPr id="4098" name="Picture 2" descr="Image result for bice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" y="2927813"/>
            <a:ext cx="2246496" cy="20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1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45690"/>
              </p:ext>
            </p:extLst>
          </p:nvPr>
        </p:nvGraphicFramePr>
        <p:xfrm>
          <a:off x="419579" y="859096"/>
          <a:ext cx="11442823" cy="64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352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Learning outcomes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BTEC</a:t>
                      </a:r>
                      <a:r>
                        <a:rPr lang="en-GB" sz="2500" baseline="0" dirty="0"/>
                        <a:t> </a:t>
                      </a:r>
                      <a:r>
                        <a:rPr lang="en-GB" sz="2500" dirty="0"/>
                        <a:t>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819249" y="100175"/>
            <a:ext cx="3227289" cy="66205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8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Big Picture</a:t>
            </a:r>
            <a:endParaRPr lang="en-GB" sz="38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Image result for the ripley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226" y="197042"/>
            <a:ext cx="428513" cy="4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65309"/>
              </p:ext>
            </p:extLst>
          </p:nvPr>
        </p:nvGraphicFramePr>
        <p:xfrm>
          <a:off x="121403" y="4209929"/>
          <a:ext cx="11640324" cy="24427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8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1358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ln>
                            <a:solidFill>
                              <a:srgbClr val="29FA06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MERIT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dirty="0"/>
                        <a:t>Explain how</a:t>
                      </a:r>
                      <a:r>
                        <a:rPr lang="en-GB" sz="3000" baseline="0" dirty="0"/>
                        <a:t> the three types of muscles support sport and exercise performance.</a:t>
                      </a:r>
                      <a:endParaRPr lang="en-GB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358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>
                          <a:ln>
                            <a:solidFill>
                              <a:srgbClr val="29FA06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000" dirty="0"/>
                        <a:t>Identify</a:t>
                      </a:r>
                      <a:r>
                        <a:rPr lang="en-GB" sz="3000" baseline="0" dirty="0"/>
                        <a:t> the characteristics of the three types of muscle.</a:t>
                      </a:r>
                      <a:endParaRPr lang="en-GB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9" y="1569313"/>
            <a:ext cx="11462375" cy="232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3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chal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" y="5816808"/>
            <a:ext cx="2001614" cy="104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09091" y="284777"/>
            <a:ext cx="7997987" cy="3149250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/>
              <a:t>Label the diagram to identify</a:t>
            </a:r>
          </a:p>
          <a:p>
            <a:pPr algn="ctr"/>
            <a:r>
              <a:rPr lang="en-GB" sz="3500" dirty="0"/>
              <a:t> major muscle locations.</a:t>
            </a:r>
          </a:p>
          <a:p>
            <a:pPr algn="ctr"/>
            <a:endParaRPr lang="en-GB" sz="2000" dirty="0"/>
          </a:p>
          <a:p>
            <a:r>
              <a:rPr lang="en-GB" dirty="0"/>
              <a:t>Deltoids, biceps, triceps, wrist flexors, wrist extensors, </a:t>
            </a:r>
            <a:r>
              <a:rPr lang="en-GB" dirty="0" err="1"/>
              <a:t>supinators</a:t>
            </a:r>
            <a:r>
              <a:rPr lang="en-GB" dirty="0"/>
              <a:t> and pronators, pectorals, abdominals, </a:t>
            </a:r>
            <a:r>
              <a:rPr lang="en-GB" dirty="0" err="1"/>
              <a:t>obliques</a:t>
            </a:r>
            <a:r>
              <a:rPr lang="en-GB" dirty="0"/>
              <a:t>, quadriceps, hip flexors, </a:t>
            </a:r>
            <a:r>
              <a:rPr lang="en-GB" dirty="0" err="1"/>
              <a:t>tibialis</a:t>
            </a:r>
            <a:r>
              <a:rPr lang="en-GB" dirty="0"/>
              <a:t> anterior, erector </a:t>
            </a:r>
            <a:r>
              <a:rPr lang="en-GB" dirty="0" err="1"/>
              <a:t>spinae</a:t>
            </a:r>
            <a:r>
              <a:rPr lang="en-GB" dirty="0"/>
              <a:t>, trapezius, latissimus </a:t>
            </a:r>
            <a:r>
              <a:rPr lang="en-GB" dirty="0" err="1"/>
              <a:t>dorsi</a:t>
            </a:r>
            <a:r>
              <a:rPr lang="en-GB" dirty="0"/>
              <a:t>, </a:t>
            </a:r>
            <a:r>
              <a:rPr lang="en-GB" dirty="0" err="1"/>
              <a:t>gluteals</a:t>
            </a:r>
            <a:r>
              <a:rPr lang="en-GB" dirty="0"/>
              <a:t>, hamstrings, gastrocnemius, soleus.</a:t>
            </a:r>
            <a:endParaRPr lang="en-GB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2150977" y="5834977"/>
            <a:ext cx="9756101" cy="911434"/>
          </a:xfrm>
          <a:prstGeom prst="roundRect">
            <a:avLst/>
          </a:prstGeom>
          <a:ln w="57150">
            <a:solidFill>
              <a:srgbClr val="29F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</a:t>
            </a:r>
          </a:p>
          <a:p>
            <a:pPr algn="ctr"/>
            <a:r>
              <a:rPr lang="en-GB" sz="2000" dirty="0"/>
              <a:t>Create a list of muscle pairs e.g. bicep and triceps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20" y="3652675"/>
            <a:ext cx="10012432" cy="1893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7D2F4F-69B0-4BB9-B763-6F115CC901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07"/>
            <a:ext cx="4104639" cy="3346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F314EB6C-BDB9-40FF-932F-B69890C828C5}"/>
              </a:ext>
            </a:extLst>
          </p:cNvPr>
          <p:cNvSpPr/>
          <p:nvPr/>
        </p:nvSpPr>
        <p:spPr>
          <a:xfrm>
            <a:off x="9467222" y="85498"/>
            <a:ext cx="2635130" cy="662054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8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Activate</a:t>
            </a:r>
            <a:endParaRPr lang="en-GB" sz="38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Image result for the ripley academy">
            <a:extLst>
              <a:ext uri="{FF2B5EF4-FFF2-40B4-BE49-F238E27FC236}">
                <a16:creationId xmlns:a16="http://schemas.microsoft.com/office/drawing/2014/main" id="{BC31B53B-2E71-4E85-8DD9-09819DCB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91" y="182365"/>
            <a:ext cx="428513" cy="4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plantar flexion and dorsiflexi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5" y="-1836738"/>
            <a:ext cx="27813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147" y="194607"/>
            <a:ext cx="2553740" cy="4686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/>
          <a:stretch/>
        </p:blipFill>
        <p:spPr bwMode="auto">
          <a:xfrm>
            <a:off x="600088" y="925883"/>
            <a:ext cx="11068451" cy="5633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20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98332-60DE-48F9-8D55-C58FCDACC5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2" y="428925"/>
            <a:ext cx="11136487" cy="62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6C5BEB-489A-47FF-A538-53758A14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147" y="194607"/>
            <a:ext cx="2553740" cy="4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20773-0478-4F1E-8391-71752E6234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" y="512762"/>
            <a:ext cx="10928033" cy="61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93319-CF12-46E6-9B71-1E6CFC97F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147" y="194607"/>
            <a:ext cx="2553740" cy="4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249F2-71D6-44C7-A34A-5533DDC434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228600"/>
            <a:ext cx="11341100" cy="639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0ECAC3-C485-48F6-A385-F64CA1694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60" y="0"/>
            <a:ext cx="2553740" cy="4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07"/>
            <a:ext cx="12191999" cy="666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53740" cy="468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565" y="874643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3791" y="2160103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34" y="3435434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3982" y="2484204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809" y="4962939"/>
            <a:ext cx="231913" cy="44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564" y="1778180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5016" y="908518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33" y="2454340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669" y="5857366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27094" y="6121832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46972" y="3219990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16547" y="1778180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2755" y="543241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54475" y="228761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52389" y="1617508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2754" y="4293607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232" y="3985641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163" y="4625455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89163" y="4455467"/>
            <a:ext cx="337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00F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3977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432</Words>
  <Application>Microsoft Office PowerPoint</Application>
  <PresentationFormat>Widescreen</PresentationFormat>
  <Paragraphs>77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Accent SF</vt:lpstr>
      <vt:lpstr>Arial</vt:lpstr>
      <vt:lpstr>Calibri</vt:lpstr>
      <vt:lpstr>Calibri Light</vt:lpstr>
      <vt:lpstr>Cambria</vt:lpstr>
      <vt:lpstr>Cooper Black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Style Question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Hocknell</dc:creator>
  <cp:lastModifiedBy>Mr S Kingsland (rSKI)</cp:lastModifiedBy>
  <cp:revision>153</cp:revision>
  <cp:lastPrinted>2015-09-18T07:35:15Z</cp:lastPrinted>
  <dcterms:created xsi:type="dcterms:W3CDTF">2014-12-10T13:36:49Z</dcterms:created>
  <dcterms:modified xsi:type="dcterms:W3CDTF">2021-09-27T08:34:52Z</dcterms:modified>
</cp:coreProperties>
</file>