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6153-3585-419D-A79C-D824E8D188C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8240C-1F6E-4134-B3F7-C6D928C42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europe-4620730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europe-4620730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https://www.bbc.co.uk/news/world-europe-46207304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240C-1F6E-4134-B3F7-C6D928C420D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https://www.bbc.co.uk/news/world-europe-46207304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8240C-1F6E-4134-B3F7-C6D928C420D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8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4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2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2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9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8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4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F8AFC-9C27-4CE6-8F4D-663499653188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487C-61F8-4C6D-A8F2-B3DA08CE6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://i6.ebayimg.com/01/i/01/3f/35/b2_1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ww.contact-lens-center.com/readers/madison.jpg&amp;imgrefurl=http://www.contact-lens-center.com/readers/madison.html&amp;h=262&amp;w=293&amp;sz=19&amp;tbnid=iEMSvGyMrWQJ:&amp;tbnh=99&amp;tbnw=110&amp;start=26&amp;prev=/images?q%3Drose%2Btinted%2Bglasses%26start%3D20%26hl%3Den%26lr%3D%26ie%3DUTF-8%26sa%3DN" TargetMode="External"/><Relationship Id="rId9" Type="http://schemas.openxmlformats.org/officeDocument/2006/relationships/hyperlink" Target="http://www.youtube.com/watch?v=v48kAslT-cY&amp;feature=fvs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Y12 Sociology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r>
              <a:rPr lang="en-GB" sz="4400" b="1" u="sng" dirty="0" smtClean="0"/>
              <a:t>What makes us who we are?</a:t>
            </a:r>
            <a:endParaRPr lang="en-GB" sz="4400" b="1" u="sng" dirty="0"/>
          </a:p>
        </p:txBody>
      </p:sp>
    </p:spTree>
    <p:extLst>
      <p:ext uri="{BB962C8B-B14F-4D97-AF65-F5344CB8AC3E}">
        <p14:creationId xmlns:p14="http://schemas.microsoft.com/office/powerpoint/2010/main" val="1006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u="sng" dirty="0" smtClean="0"/>
              <a:t>TASK TWO – Identifying our values</a:t>
            </a:r>
            <a:endParaRPr lang="en-GB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Tom works for McDonalds (other food retailers are available)</a:t>
            </a:r>
          </a:p>
          <a:p>
            <a:r>
              <a:rPr lang="en-GB" dirty="0" smtClean="0"/>
              <a:t>His Saturday shift is eight hours long and he is paid £8 an hour</a:t>
            </a:r>
          </a:p>
          <a:p>
            <a:r>
              <a:rPr lang="en-GB" dirty="0" smtClean="0"/>
              <a:t>During his shift he will serve approximately 40 customers an hour, each spending on average £5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u="sng" dirty="0" smtClean="0"/>
              <a:t>TASK TWO – Identifying our values</a:t>
            </a:r>
            <a:endParaRPr lang="en-GB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Tom works for McDonalds (other food retailers are available)</a:t>
            </a:r>
          </a:p>
          <a:p>
            <a:r>
              <a:rPr lang="en-GB" dirty="0" smtClean="0"/>
              <a:t>His Saturday shift is eight hours long and he is paid £8 an hour</a:t>
            </a:r>
          </a:p>
          <a:p>
            <a:r>
              <a:rPr lang="en-GB" dirty="0" smtClean="0"/>
              <a:t>During his shift he will serve approximately 40 customers an hour, each spending </a:t>
            </a:r>
            <a:r>
              <a:rPr lang="en-GB" smtClean="0"/>
              <a:t>on average £5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How much does Tom earn?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much money does he make the McDonalds franchise that he works at?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What is Tom worth?</a:t>
            </a:r>
          </a:p>
        </p:txBody>
      </p:sp>
    </p:spTree>
    <p:extLst>
      <p:ext uri="{BB962C8B-B14F-4D97-AF65-F5344CB8AC3E}">
        <p14:creationId xmlns:p14="http://schemas.microsoft.com/office/powerpoint/2010/main" val="27397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u="sng" dirty="0" smtClean="0"/>
              <a:t>TASK TWO – Identifying our values</a:t>
            </a:r>
            <a:endParaRPr lang="en-GB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Tom works for McDonalds (other food retailers are available)</a:t>
            </a:r>
          </a:p>
          <a:p>
            <a:r>
              <a:rPr lang="en-GB" dirty="0" smtClean="0"/>
              <a:t>His Saturday shift is eight hours long and he is paid £8 an hour</a:t>
            </a:r>
          </a:p>
          <a:p>
            <a:r>
              <a:rPr lang="en-GB" dirty="0" smtClean="0"/>
              <a:t>During his shift he will serve approximately 40 customers an hour, each spending </a:t>
            </a:r>
            <a:r>
              <a:rPr lang="en-GB" smtClean="0"/>
              <a:t>on average £5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How much does Tom earn?</a:t>
            </a:r>
          </a:p>
          <a:p>
            <a:pPr marL="0" indent="0">
              <a:buNone/>
            </a:pPr>
            <a:r>
              <a:rPr lang="en-GB" dirty="0" smtClean="0"/>
              <a:t>£64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much money does he make the McDonalds franchise that he works at?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320 customers per shift (8x40) multiplied by their average spend (5) gives a total (estimate) of £1,600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What is Tom worth?</a:t>
            </a:r>
          </a:p>
          <a:p>
            <a:pPr marL="0" indent="0">
              <a:buNone/>
            </a:pPr>
            <a:r>
              <a:rPr lang="en-GB" dirty="0" smtClean="0"/>
              <a:t>4% of the profit</a:t>
            </a:r>
          </a:p>
        </p:txBody>
      </p:sp>
    </p:spTree>
    <p:extLst>
      <p:ext uri="{BB962C8B-B14F-4D97-AF65-F5344CB8AC3E}">
        <p14:creationId xmlns:p14="http://schemas.microsoft.com/office/powerpoint/2010/main" val="1529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67097" y="783771"/>
            <a:ext cx="9601200" cy="5212080"/>
          </a:xfrm>
          <a:prstGeom prst="cloudCallout">
            <a:avLst>
              <a:gd name="adj1" fmla="val -52806"/>
              <a:gd name="adj2" fmla="val 54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1% of the worlds population control 82% of the total global wealth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6448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u="sng" dirty="0" smtClean="0"/>
              <a:t>Marxism</a:t>
            </a:r>
            <a:endParaRPr lang="en-GB" sz="9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world is not sunshine, lollypop and rainbows for everyone</a:t>
            </a:r>
          </a:p>
          <a:p>
            <a:r>
              <a:rPr lang="en-GB" b="1" i="1" dirty="0" smtClean="0"/>
              <a:t>What if there </a:t>
            </a:r>
            <a:r>
              <a:rPr lang="en-GB" b="1" i="1" u="sng" dirty="0" smtClean="0"/>
              <a:t>ARE</a:t>
            </a:r>
            <a:r>
              <a:rPr lang="en-GB" b="1" i="1" dirty="0" smtClean="0"/>
              <a:t> values and beliefs that ‘bind us together’ but instead of benefiting everyone, they only benefit a few people… specifically, the </a:t>
            </a:r>
            <a:r>
              <a:rPr lang="en-GB" b="1" i="1" u="sng" dirty="0" smtClean="0"/>
              <a:t>RICH</a:t>
            </a:r>
            <a:r>
              <a:rPr lang="en-GB" b="1" i="1" dirty="0" smtClean="0"/>
              <a:t>…?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084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u="sng" dirty="0" smtClean="0"/>
              <a:t>Marxism</a:t>
            </a:r>
            <a:endParaRPr lang="en-GB" sz="9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world is not sunshine, lollypop and rainbows for everyone</a:t>
            </a:r>
          </a:p>
          <a:p>
            <a:r>
              <a:rPr lang="en-GB" b="1" i="1" dirty="0" smtClean="0"/>
              <a:t>What if there are values and beliefs that ‘bind us together’ but instead of benefiting everyone, they only benefit a few people… specifically, the rich…?</a:t>
            </a:r>
            <a:endParaRPr lang="en-GB" b="1" i="1" dirty="0"/>
          </a:p>
        </p:txBody>
      </p:sp>
      <p:sp>
        <p:nvSpPr>
          <p:cNvPr id="4" name="AutoShape 2" descr="Karl Marx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30" y="3269115"/>
            <a:ext cx="2676390" cy="34026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85463" y="4193177"/>
            <a:ext cx="3866606" cy="169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Karl Marx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348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u="sng" dirty="0" smtClean="0"/>
              <a:t>Marxism</a:t>
            </a:r>
            <a:endParaRPr lang="en-GB" sz="9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Society as we know it is the result of CONFLICT between the rich and the poor</a:t>
            </a:r>
          </a:p>
          <a:p>
            <a:r>
              <a:rPr lang="en-GB" dirty="0" smtClean="0"/>
              <a:t>The rich own the ‘</a:t>
            </a:r>
            <a:r>
              <a:rPr lang="en-GB" b="1" i="1" dirty="0" smtClean="0"/>
              <a:t>means of production</a:t>
            </a:r>
            <a:r>
              <a:rPr lang="en-GB" dirty="0" smtClean="0"/>
              <a:t>’ and control the poor through the ‘</a:t>
            </a:r>
            <a:r>
              <a:rPr lang="en-GB" b="1" i="1" dirty="0" smtClean="0"/>
              <a:t>ruling class ideology</a:t>
            </a:r>
            <a:r>
              <a:rPr lang="en-GB" dirty="0" smtClean="0"/>
              <a:t>’ </a:t>
            </a:r>
          </a:p>
          <a:p>
            <a:r>
              <a:rPr lang="en-GB" b="1" i="1" dirty="0" smtClean="0"/>
              <a:t>Who remembers being praised for things like being on time, being polite, not talking back and doing as you are told? </a:t>
            </a:r>
            <a:r>
              <a:rPr lang="en-GB" dirty="0" smtClean="0"/>
              <a:t>Think CRITCALLY for a moment, who does that really benefit?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7033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u="sng" dirty="0" smtClean="0"/>
              <a:t>Marxism</a:t>
            </a:r>
            <a:endParaRPr lang="en-GB" sz="9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Society as we know it is the result of CONFLICT between the rich and the poor</a:t>
            </a:r>
          </a:p>
          <a:p>
            <a:r>
              <a:rPr lang="en-GB" dirty="0" smtClean="0"/>
              <a:t>The rich own the ‘</a:t>
            </a:r>
            <a:r>
              <a:rPr lang="en-GB" b="1" i="1" dirty="0" smtClean="0"/>
              <a:t>means of production</a:t>
            </a:r>
            <a:r>
              <a:rPr lang="en-GB" dirty="0" smtClean="0"/>
              <a:t>’ and control the poor through the ‘</a:t>
            </a:r>
            <a:r>
              <a:rPr lang="en-GB" b="1" i="1" dirty="0" smtClean="0"/>
              <a:t>ruling class ideology</a:t>
            </a:r>
            <a:r>
              <a:rPr lang="en-GB" dirty="0" smtClean="0"/>
              <a:t>’ </a:t>
            </a:r>
          </a:p>
          <a:p>
            <a:r>
              <a:rPr lang="en-GB" b="1" i="1" dirty="0" smtClean="0"/>
              <a:t>Who remembers being praised for things like being on time, being polite, not talking back and doing as you are told? </a:t>
            </a:r>
            <a:r>
              <a:rPr lang="en-GB" dirty="0" smtClean="0"/>
              <a:t>Think CRITCALLY for a moment, who does that really benefit? </a:t>
            </a:r>
          </a:p>
          <a:p>
            <a:r>
              <a:rPr lang="en-GB" sz="6000" b="1" i="1" dirty="0" smtClean="0"/>
              <a:t>Your future employers, the rich!</a:t>
            </a:r>
            <a:endParaRPr lang="en-GB" sz="6000" b="1" i="1" dirty="0"/>
          </a:p>
        </p:txBody>
      </p:sp>
    </p:spTree>
    <p:extLst>
      <p:ext uri="{BB962C8B-B14F-4D97-AF65-F5344CB8AC3E}">
        <p14:creationId xmlns:p14="http://schemas.microsoft.com/office/powerpoint/2010/main" val="29840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67097" y="783771"/>
            <a:ext cx="9601200" cy="5212080"/>
          </a:xfrm>
          <a:prstGeom prst="cloudCallout">
            <a:avLst>
              <a:gd name="adj1" fmla="val -52806"/>
              <a:gd name="adj2" fmla="val 54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The poor are not the only exploited group in our society…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512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2327" y="3546764"/>
            <a:ext cx="145472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Quick Fire Questions… Thinking Sociologically…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‘rules’ govern our behaviour?</a:t>
            </a:r>
          </a:p>
          <a:p>
            <a:endParaRPr lang="en-GB" dirty="0"/>
          </a:p>
          <a:p>
            <a:r>
              <a:rPr lang="en-GB" dirty="0" smtClean="0"/>
              <a:t>What does the word ‘normal’ mean?</a:t>
            </a:r>
          </a:p>
          <a:p>
            <a:endParaRPr lang="en-GB" dirty="0"/>
          </a:p>
          <a:p>
            <a:r>
              <a:rPr lang="en-GB" dirty="0" smtClean="0"/>
              <a:t>Do you ever get told you are ‘just like your mum / dad / bother / sister / best friend’?</a:t>
            </a:r>
          </a:p>
          <a:p>
            <a:endParaRPr lang="en-GB" dirty="0"/>
          </a:p>
          <a:p>
            <a:r>
              <a:rPr lang="en-GB" dirty="0" smtClean="0"/>
              <a:t>Are we really unique, or deep down, are we all the same?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2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u="sng" dirty="0" smtClean="0"/>
              <a:t>TASK </a:t>
            </a:r>
            <a:r>
              <a:rPr lang="en-GB" sz="6000" b="1" u="sng" dirty="0" smtClean="0"/>
              <a:t>THREE </a:t>
            </a:r>
            <a:r>
              <a:rPr lang="en-GB" sz="6000" b="1" u="sng" dirty="0" smtClean="0"/>
              <a:t>– Equality?</a:t>
            </a:r>
            <a:endParaRPr lang="en-GB" sz="6000" b="1" u="sng" dirty="0"/>
          </a:p>
        </p:txBody>
      </p:sp>
      <p:sp>
        <p:nvSpPr>
          <p:cNvPr id="3" name="Cloud Callout 2"/>
          <p:cNvSpPr/>
          <p:nvPr/>
        </p:nvSpPr>
        <p:spPr>
          <a:xfrm>
            <a:off x="838201" y="1482436"/>
            <a:ext cx="10515600" cy="4793673"/>
          </a:xfrm>
          <a:prstGeom prst="cloudCallout">
            <a:avLst>
              <a:gd name="adj1" fmla="val -51136"/>
              <a:gd name="adj2" fmla="val 49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 stereotypical beliefs exist in society that might be seen as ‘holding women back’ and preventing equality?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Are men and women equal in society today?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The term feminism gets some bad press… Who benefits from this negative perception? Is this coincidence?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69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 descr="princessglass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8"/>
          <a:stretch>
            <a:fillRect/>
          </a:stretch>
        </p:blipFill>
        <p:spPr bwMode="auto">
          <a:xfrm>
            <a:off x="1992313" y="4149725"/>
            <a:ext cx="1511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24000" y="1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500"/>
              <a:t>Sociology</a:t>
            </a:r>
            <a:endParaRPr lang="en-US" altLang="en-US" sz="450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4295775" y="692150"/>
            <a:ext cx="647700" cy="649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248525" y="692150"/>
            <a:ext cx="503238" cy="6492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847851" y="1341438"/>
            <a:ext cx="4500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/>
              <a:t>Structural Theory</a:t>
            </a:r>
            <a:endParaRPr lang="en-US" altLang="en-US" sz="360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664201" y="1341438"/>
            <a:ext cx="4500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3600"/>
              <a:t>Action Theory</a:t>
            </a:r>
            <a:endParaRPr lang="en-US" altLang="en-US" sz="360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782888" y="1916114"/>
            <a:ext cx="0" cy="8651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943475" y="1916114"/>
            <a:ext cx="0" cy="8651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919289" y="27813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Consensus</a:t>
            </a:r>
            <a:endParaRPr lang="en-US" altLang="en-US" sz="240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935414" y="27813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Conflict</a:t>
            </a:r>
            <a:endParaRPr lang="en-US" altLang="en-US" sz="2400"/>
          </a:p>
        </p:txBody>
      </p:sp>
      <p:pic>
        <p:nvPicPr>
          <p:cNvPr id="2068" name="Picture 20" descr="madis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4"/>
          <a:stretch>
            <a:fillRect/>
          </a:stretch>
        </p:blipFill>
        <p:spPr bwMode="auto">
          <a:xfrm>
            <a:off x="5808663" y="4508500"/>
            <a:ext cx="17637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782888" y="3213100"/>
            <a:ext cx="0" cy="865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774825" y="407670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Functionalism</a:t>
            </a:r>
            <a:endParaRPr lang="en-US" altLang="en-US" sz="2400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943475" y="3213100"/>
            <a:ext cx="0" cy="865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rot="18939240">
            <a:off x="6096000" y="3429000"/>
            <a:ext cx="0" cy="865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863975" y="4076700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Marxism</a:t>
            </a:r>
            <a:endParaRPr lang="en-US" altLang="en-US" sz="2400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5664200" y="4149725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Feminism</a:t>
            </a:r>
            <a:endParaRPr lang="en-US" altLang="en-US" sz="2400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8688388" y="2276475"/>
            <a:ext cx="0" cy="793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7680326" y="2997201"/>
            <a:ext cx="2087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Symbolic interactionism</a:t>
            </a:r>
            <a:endParaRPr lang="en-US" altLang="en-US" sz="24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7319964" y="184467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(Interpretivism)</a:t>
            </a:r>
            <a:endParaRPr lang="en-US" altLang="en-US" sz="2400"/>
          </a:p>
        </p:txBody>
      </p:sp>
      <p:pic>
        <p:nvPicPr>
          <p:cNvPr id="2084" name="Picture 36" descr="b2_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4221164"/>
            <a:ext cx="1368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 descr="J112648_20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/>
          <a:stretch>
            <a:fillRect/>
          </a:stretch>
        </p:blipFill>
        <p:spPr bwMode="auto">
          <a:xfrm>
            <a:off x="7896226" y="3573464"/>
            <a:ext cx="1616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1703388" y="5084763"/>
            <a:ext cx="5472112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Theory can be said to be like looking at society through different lenses – each give it a different perspective or appearance.</a:t>
            </a:r>
            <a:endParaRPr lang="en-US" altLang="en-US" sz="24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10438" y="6211888"/>
            <a:ext cx="3357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9"/>
              </a:rPr>
              <a:t>http://www.youtube.com/watch?v=v48kAslT-cY&amp;feature=fvsr</a:t>
            </a:r>
            <a:r>
              <a:rPr lang="en-US" altLang="en-US" sz="18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62387"/>
      </p:ext>
    </p:extLst>
  </p:cSld>
  <p:clrMapOvr>
    <a:masterClrMapping/>
  </p:clrMapOvr>
  <p:transition advTm="68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5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1" grpId="0"/>
      <p:bldP spid="2062" grpId="0"/>
      <p:bldP spid="2066" grpId="0"/>
      <p:bldP spid="2067" grpId="0"/>
      <p:bldP spid="2070" grpId="0"/>
      <p:bldP spid="2070" grpId="1"/>
      <p:bldP spid="2073" grpId="0"/>
      <p:bldP spid="2074" grpId="0"/>
      <p:bldP spid="2078" grpId="0"/>
      <p:bldP spid="2080" grpId="0"/>
      <p:bldP spid="2092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b="1" u="sng" dirty="0" smtClean="0"/>
              <a:t>Functionalism</a:t>
            </a:r>
            <a:endParaRPr lang="en-GB" sz="8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Society is good and meets the needs of it members</a:t>
            </a:r>
          </a:p>
          <a:p>
            <a:r>
              <a:rPr lang="en-GB" dirty="0" smtClean="0"/>
              <a:t>Society controls us – we are like puppets</a:t>
            </a:r>
          </a:p>
          <a:p>
            <a:r>
              <a:rPr lang="en-GB" dirty="0" smtClean="0"/>
              <a:t>Society is the product of </a:t>
            </a:r>
            <a:r>
              <a:rPr lang="en-GB" b="1" u="sng" dirty="0" smtClean="0"/>
              <a:t>VALUE CONSENSUS</a:t>
            </a:r>
          </a:p>
          <a:p>
            <a:r>
              <a:rPr lang="en-GB" dirty="0" smtClean="0"/>
              <a:t>We co-operate and get along because we have the same core values, beliefs and ideas about how the world works</a:t>
            </a:r>
          </a:p>
          <a:p>
            <a:r>
              <a:rPr lang="en-GB" dirty="0" smtClean="0"/>
              <a:t>We are not EXACTLY the same, but we are </a:t>
            </a:r>
            <a:r>
              <a:rPr lang="en-GB" b="1" i="1" dirty="0" smtClean="0"/>
              <a:t>similar enough</a:t>
            </a:r>
            <a:r>
              <a:rPr lang="en-GB" dirty="0" smtClean="0"/>
              <a:t> to ensure that we can ‘get along’</a:t>
            </a:r>
            <a:endParaRPr lang="en-GB" b="1" dirty="0" smtClean="0"/>
          </a:p>
          <a:p>
            <a:r>
              <a:rPr lang="en-GB" dirty="0" smtClean="0"/>
              <a:t>Through </a:t>
            </a:r>
            <a:r>
              <a:rPr lang="en-GB" b="1" u="sng" dirty="0" smtClean="0"/>
              <a:t>SOCIALISATION</a:t>
            </a:r>
            <a:r>
              <a:rPr lang="en-GB" dirty="0" smtClean="0"/>
              <a:t> we pass our values and beliefs from one generation to the next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1223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8055" cy="1325563"/>
          </a:xfrm>
        </p:spPr>
        <p:txBody>
          <a:bodyPr>
            <a:noAutofit/>
          </a:bodyPr>
          <a:lstStyle/>
          <a:p>
            <a:r>
              <a:rPr lang="en-GB" sz="6000" b="1" u="sng" dirty="0" smtClean="0"/>
              <a:t>TASK ONE – Identifying our </a:t>
            </a:r>
            <a:r>
              <a:rPr lang="en-GB" sz="6000" b="1" u="sng" dirty="0" smtClean="0"/>
              <a:t>‘values’</a:t>
            </a:r>
            <a:endParaRPr lang="en-GB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8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33303" y="940526"/>
            <a:ext cx="8582297" cy="4767943"/>
          </a:xfrm>
          <a:prstGeom prst="cloudCallout">
            <a:avLst>
              <a:gd name="adj1" fmla="val -60559"/>
              <a:gd name="adj2" fmla="val 61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However, what if the world is not all sunshine, lollypops and rainbows?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831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587205" cy="53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657185" cy="5408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11" y="418011"/>
            <a:ext cx="6439989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212080" cy="2918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11" y="418011"/>
            <a:ext cx="6439989" cy="643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5|1.6|2|2.1|4.8|1.8|2.3|1.1|2.2|1.2|3.1|1|1.9|2.1|0.9|1.8|2.2|1.2|2|2.2|0.9|2|2.2|1.7|1.6|2.1|2.4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778</Words>
  <Application>Microsoft Office PowerPoint</Application>
  <PresentationFormat>Widescreen</PresentationFormat>
  <Paragraphs>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Welcome to Y12 Sociology</vt:lpstr>
      <vt:lpstr>Quick Fire Questions… Thinking Sociologically…</vt:lpstr>
      <vt:lpstr>PowerPoint Presentation</vt:lpstr>
      <vt:lpstr>Functionalism</vt:lpstr>
      <vt:lpstr>TASK ONE – Identifying our ‘values’</vt:lpstr>
      <vt:lpstr>PowerPoint Presentation</vt:lpstr>
      <vt:lpstr>PowerPoint Presentation</vt:lpstr>
      <vt:lpstr>PowerPoint Presentation</vt:lpstr>
      <vt:lpstr>PowerPoint Presentation</vt:lpstr>
      <vt:lpstr>TASK TWO – Identifying our values</vt:lpstr>
      <vt:lpstr>TASK TWO – Identifying our values</vt:lpstr>
      <vt:lpstr>TASK TWO – Identifying our values</vt:lpstr>
      <vt:lpstr>PowerPoint Presentation</vt:lpstr>
      <vt:lpstr>Marxism</vt:lpstr>
      <vt:lpstr>Marxism</vt:lpstr>
      <vt:lpstr>Marxism</vt:lpstr>
      <vt:lpstr>Marxism</vt:lpstr>
      <vt:lpstr>PowerPoint Presentation</vt:lpstr>
      <vt:lpstr>PowerPoint Presentation</vt:lpstr>
      <vt:lpstr>PowerPoint Presentation</vt:lpstr>
      <vt:lpstr>TASK THREE – Equality?</vt:lpstr>
    </vt:vector>
  </TitlesOfParts>
  <Company>JRN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Y12 Sociology</dc:title>
  <dc:creator>Mr M Lipton (rMLI)</dc:creator>
  <cp:lastModifiedBy>Mr M Lipton (rMLI)</cp:lastModifiedBy>
  <cp:revision>12</cp:revision>
  <dcterms:created xsi:type="dcterms:W3CDTF">2020-07-09T13:33:01Z</dcterms:created>
  <dcterms:modified xsi:type="dcterms:W3CDTF">2020-11-19T16:50:17Z</dcterms:modified>
</cp:coreProperties>
</file>