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8" r:id="rId2"/>
    <p:sldId id="276" r:id="rId3"/>
    <p:sldId id="277" r:id="rId4"/>
    <p:sldId id="281" r:id="rId5"/>
    <p:sldId id="294" r:id="rId6"/>
    <p:sldId id="279" r:id="rId7"/>
    <p:sldId id="256" r:id="rId8"/>
    <p:sldId id="261" r:id="rId9"/>
    <p:sldId id="257" r:id="rId10"/>
    <p:sldId id="260" r:id="rId11"/>
    <p:sldId id="259" r:id="rId12"/>
    <p:sldId id="258" r:id="rId13"/>
    <p:sldId id="262" r:id="rId14"/>
    <p:sldId id="263" r:id="rId15"/>
    <p:sldId id="264" r:id="rId16"/>
    <p:sldId id="283" r:id="rId17"/>
    <p:sldId id="284" r:id="rId18"/>
    <p:sldId id="285" r:id="rId19"/>
    <p:sldId id="286" r:id="rId20"/>
    <p:sldId id="287" r:id="rId21"/>
    <p:sldId id="288" r:id="rId22"/>
    <p:sldId id="289" r:id="rId23"/>
    <p:sldId id="290" r:id="rId24"/>
    <p:sldId id="291" r:id="rId25"/>
    <p:sldId id="292" r:id="rId26"/>
    <p:sldId id="293"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849" autoAdjust="0"/>
  </p:normalViewPr>
  <p:slideViewPr>
    <p:cSldViewPr snapToGrid="0">
      <p:cViewPr varScale="1">
        <p:scale>
          <a:sx n="68" d="100"/>
          <a:sy n="68" d="100"/>
        </p:scale>
        <p:origin x="816"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97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A101B2-7E3E-4C69-9B55-E13FDA8EE520}" type="datetimeFigureOut">
              <a:rPr lang="en-GB" smtClean="0"/>
              <a:t>04/07/2022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AE80F7-D843-49DF-95F8-85078A926380}" type="slidenum">
              <a:rPr lang="en-GB" smtClean="0"/>
              <a:t>‹#›</a:t>
            </a:fld>
            <a:endParaRPr lang="en-GB"/>
          </a:p>
        </p:txBody>
      </p:sp>
    </p:spTree>
    <p:extLst>
      <p:ext uri="{BB962C8B-B14F-4D97-AF65-F5344CB8AC3E}">
        <p14:creationId xmlns:p14="http://schemas.microsoft.com/office/powerpoint/2010/main" val="424834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DFM – </a:t>
            </a:r>
            <a:r>
              <a:rPr lang="en-GB" dirty="0" err="1"/>
              <a:t>atownend</a:t>
            </a:r>
            <a:r>
              <a:rPr lang="en-GB" dirty="0"/>
              <a:t> worksheets – Y12 induction</a:t>
            </a:r>
          </a:p>
          <a:p>
            <a:r>
              <a:rPr lang="en-GB" dirty="0"/>
              <a:t>This could be played on their phones.</a:t>
            </a:r>
          </a:p>
        </p:txBody>
      </p:sp>
      <p:sp>
        <p:nvSpPr>
          <p:cNvPr id="4" name="Slide Number Placeholder 3"/>
          <p:cNvSpPr>
            <a:spLocks noGrp="1"/>
          </p:cNvSpPr>
          <p:nvPr>
            <p:ph type="sldNum" sz="quarter" idx="5"/>
          </p:nvPr>
        </p:nvSpPr>
        <p:spPr/>
        <p:txBody>
          <a:bodyPr/>
          <a:lstStyle/>
          <a:p>
            <a:fld id="{BAAE80F7-D843-49DF-95F8-85078A926380}" type="slidenum">
              <a:rPr lang="en-GB" smtClean="0"/>
              <a:t>6</a:t>
            </a:fld>
            <a:endParaRPr lang="en-GB"/>
          </a:p>
        </p:txBody>
      </p:sp>
    </p:spTree>
    <p:extLst>
      <p:ext uri="{BB962C8B-B14F-4D97-AF65-F5344CB8AC3E}">
        <p14:creationId xmlns:p14="http://schemas.microsoft.com/office/powerpoint/2010/main" val="3733728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AAE80F7-D843-49DF-95F8-85078A926380}" type="slidenum">
              <a:rPr lang="en-GB" smtClean="0"/>
              <a:t>7</a:t>
            </a:fld>
            <a:endParaRPr lang="en-GB"/>
          </a:p>
        </p:txBody>
      </p:sp>
    </p:spTree>
    <p:extLst>
      <p:ext uri="{BB962C8B-B14F-4D97-AF65-F5344CB8AC3E}">
        <p14:creationId xmlns:p14="http://schemas.microsoft.com/office/powerpoint/2010/main" val="3544039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3D9D4AD-D4CD-47FA-B38F-713079FC1FB5}"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1776327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D9D4AD-D4CD-47FA-B38F-713079FC1FB5}"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2347765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D9D4AD-D4CD-47FA-B38F-713079FC1FB5}"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2643068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D9D4AD-D4CD-47FA-B38F-713079FC1FB5}"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2916514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D9D4AD-D4CD-47FA-B38F-713079FC1FB5}" type="datetimeFigureOut">
              <a:rPr lang="en-GB" smtClean="0"/>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168412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3D9D4AD-D4CD-47FA-B38F-713079FC1FB5}" type="datetimeFigureOut">
              <a:rPr lang="en-GB" smtClean="0"/>
              <a:t>04/07/2022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3604987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3D9D4AD-D4CD-47FA-B38F-713079FC1FB5}" type="datetimeFigureOut">
              <a:rPr lang="en-GB" smtClean="0"/>
              <a:t>04/07/2022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3687962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D9D4AD-D4CD-47FA-B38F-713079FC1FB5}" type="datetimeFigureOut">
              <a:rPr lang="en-GB" smtClean="0"/>
              <a:t>04/07/2022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2892917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9D4AD-D4CD-47FA-B38F-713079FC1FB5}" type="datetimeFigureOut">
              <a:rPr lang="en-GB" smtClean="0"/>
              <a:t>04/07/2022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22806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D9D4AD-D4CD-47FA-B38F-713079FC1FB5}" type="datetimeFigureOut">
              <a:rPr lang="en-GB" smtClean="0"/>
              <a:t>04/07/2022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4145794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D9D4AD-D4CD-47FA-B38F-713079FC1FB5}" type="datetimeFigureOut">
              <a:rPr lang="en-GB" smtClean="0"/>
              <a:t>04/07/2022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D4F568-B558-4F21-83E6-A498E865CF26}" type="slidenum">
              <a:rPr lang="en-GB" smtClean="0"/>
              <a:t>‹#›</a:t>
            </a:fld>
            <a:endParaRPr lang="en-GB"/>
          </a:p>
        </p:txBody>
      </p:sp>
    </p:spTree>
    <p:extLst>
      <p:ext uri="{BB962C8B-B14F-4D97-AF65-F5344CB8AC3E}">
        <p14:creationId xmlns:p14="http://schemas.microsoft.com/office/powerpoint/2010/main" val="1845841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9D4AD-D4CD-47FA-B38F-713079FC1FB5}" type="datetimeFigureOut">
              <a:rPr lang="en-GB" smtClean="0"/>
              <a:t>04/07/2022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4F568-B558-4F21-83E6-A498E865CF26}" type="slidenum">
              <a:rPr lang="en-GB" smtClean="0"/>
              <a:t>‹#›</a:t>
            </a:fld>
            <a:endParaRPr lang="en-GB"/>
          </a:p>
        </p:txBody>
      </p:sp>
    </p:spTree>
    <p:extLst>
      <p:ext uri="{BB962C8B-B14F-4D97-AF65-F5344CB8AC3E}">
        <p14:creationId xmlns:p14="http://schemas.microsoft.com/office/powerpoint/2010/main" val="3483895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prescott@ripleyacademy.org" TargetMode="External"/><Relationship Id="rId2" Type="http://schemas.openxmlformats.org/officeDocument/2006/relationships/hyperlink" Target="mailto:atownend@ripleyacademy.org"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0.png"/><Relationship Id="rId7"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70.png"/><Relationship Id="rId11" Type="http://schemas.openxmlformats.org/officeDocument/2006/relationships/image" Target="../media/image12.png"/><Relationship Id="rId5" Type="http://schemas.openxmlformats.org/officeDocument/2006/relationships/image" Target="../media/image62.png"/><Relationship Id="rId10" Type="http://schemas.openxmlformats.org/officeDocument/2006/relationships/image" Target="../media/image11.png"/><Relationship Id="rId4" Type="http://schemas.openxmlformats.org/officeDocument/2006/relationships/image" Target="../media/image50.png"/><Relationship Id="rId9" Type="http://schemas.openxmlformats.org/officeDocument/2006/relationships/image" Target="../media/image10.png"/></Relationships>
</file>

<file path=ppt/slides/_rels/slide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19.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0.png"/><Relationship Id="rId4" Type="http://schemas.openxmlformats.org/officeDocument/2006/relationships/image" Target="../media/image39.png"/></Relationships>
</file>

<file path=ppt/slides/_rels/slide2.xml.rels><?xml version="1.0" encoding="UTF-8" standalone="yes"?>
<Relationships xmlns="http://schemas.openxmlformats.org/package/2006/relationships"><Relationship Id="rId3" Type="http://schemas.openxmlformats.org/officeDocument/2006/relationships/hyperlink" Target="http://www.drfrostmaths.com/" TargetMode="External"/><Relationship Id="rId2" Type="http://schemas.openxmlformats.org/officeDocument/2006/relationships/hyperlink" Target="http://www.mymaths.com/"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22.xml.rels><?xml version="1.0" encoding="UTF-8" standalone="yes"?>
<Relationships xmlns="http://schemas.openxmlformats.org/package/2006/relationships"><Relationship Id="rId3" Type="http://schemas.openxmlformats.org/officeDocument/2006/relationships/image" Target="../media/image500.png"/><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2.xml"/><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s>
</file>

<file path=ppt/slides/_rels/slide24.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drfrost.com/join"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6305" y="1687354"/>
            <a:ext cx="10515600" cy="2585323"/>
          </a:xfrm>
          <a:prstGeom prst="rect">
            <a:avLst/>
          </a:prstGeom>
          <a:noFill/>
        </p:spPr>
        <p:txBody>
          <a:bodyPr wrap="square" rtlCol="0">
            <a:spAutoFit/>
          </a:bodyPr>
          <a:lstStyle/>
          <a:p>
            <a:pPr algn="ctr"/>
            <a:endParaRPr lang="en-GB" sz="2400" dirty="0"/>
          </a:p>
          <a:p>
            <a:pPr algn="ctr"/>
            <a:r>
              <a:rPr lang="en-GB" sz="2400" dirty="0"/>
              <a:t>If you have any questions after this session then please get in touch:</a:t>
            </a:r>
          </a:p>
          <a:p>
            <a:pPr algn="ctr"/>
            <a:endParaRPr lang="en-GB" sz="2400" dirty="0"/>
          </a:p>
          <a:p>
            <a:pPr algn="ctr"/>
            <a:r>
              <a:rPr lang="en-GB" sz="2400" dirty="0"/>
              <a:t>Ms. Townend – </a:t>
            </a:r>
            <a:r>
              <a:rPr lang="en-GB" sz="2400" dirty="0">
                <a:hlinkClick r:id="rId2"/>
              </a:rPr>
              <a:t>atownend@ripleyacademy.org</a:t>
            </a:r>
            <a:r>
              <a:rPr lang="en-GB" sz="2400" dirty="0"/>
              <a:t> </a:t>
            </a:r>
          </a:p>
          <a:p>
            <a:pPr algn="ctr"/>
            <a:r>
              <a:rPr lang="en-GB" sz="2400" dirty="0"/>
              <a:t>Mr. Prescott – </a:t>
            </a:r>
            <a:r>
              <a:rPr lang="en-GB" sz="2400" dirty="0">
                <a:hlinkClick r:id="rId3"/>
              </a:rPr>
              <a:t>mprescott@ripleyacademy.org</a:t>
            </a:r>
            <a:r>
              <a:rPr lang="en-GB" sz="2400" dirty="0"/>
              <a:t> </a:t>
            </a:r>
          </a:p>
          <a:p>
            <a:pPr algn="ctr"/>
            <a:endParaRPr lang="en-GB" sz="2400" dirty="0"/>
          </a:p>
          <a:p>
            <a:endParaRPr lang="en-GB"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8458" y="185738"/>
            <a:ext cx="3462336" cy="1355122"/>
          </a:xfrm>
          <a:prstGeom prst="rect">
            <a:avLst/>
          </a:prstGeom>
        </p:spPr>
      </p:pic>
    </p:spTree>
    <p:extLst>
      <p:ext uri="{BB962C8B-B14F-4D97-AF65-F5344CB8AC3E}">
        <p14:creationId xmlns:p14="http://schemas.microsoft.com/office/powerpoint/2010/main" val="272996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897141" y="180844"/>
            <a:ext cx="9278841" cy="6677156"/>
          </a:xfrm>
          <a:prstGeom prst="rect">
            <a:avLst/>
          </a:prstGeom>
        </p:spPr>
      </p:pic>
      <p:cxnSp>
        <p:nvCxnSpPr>
          <p:cNvPr id="5" name="Straight Connector 4"/>
          <p:cNvCxnSpPr/>
          <p:nvPr/>
        </p:nvCxnSpPr>
        <p:spPr>
          <a:xfrm flipV="1">
            <a:off x="9715860" y="2367468"/>
            <a:ext cx="512686" cy="1084237"/>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9564389" y="3220873"/>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cxnSp>
        <p:nvCxnSpPr>
          <p:cNvPr id="7" name="Straight Connector 6"/>
          <p:cNvCxnSpPr/>
          <p:nvPr/>
        </p:nvCxnSpPr>
        <p:spPr>
          <a:xfrm>
            <a:off x="10222178" y="2388933"/>
            <a:ext cx="924" cy="1062772"/>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9684144" y="3492126"/>
            <a:ext cx="540000" cy="0"/>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545899" y="3150091"/>
            <a:ext cx="1321432" cy="369332"/>
          </a:xfrm>
          <a:prstGeom prst="rect">
            <a:avLst/>
          </a:prstGeom>
          <a:noFill/>
        </p:spPr>
        <p:txBody>
          <a:bodyPr wrap="square" rtlCol="0">
            <a:spAutoFit/>
          </a:bodyPr>
          <a:lstStyle/>
          <a:p>
            <a:r>
              <a:rPr lang="en-GB" b="1" dirty="0">
                <a:solidFill>
                  <a:srgbClr val="0000FF"/>
                </a:solidFill>
              </a:rPr>
              <a:t>(2.5, 6.25)</a:t>
            </a:r>
          </a:p>
        </p:txBody>
      </p:sp>
      <p:sp>
        <p:nvSpPr>
          <p:cNvPr id="13" name="TextBox 12"/>
          <p:cNvSpPr txBox="1"/>
          <p:nvPr/>
        </p:nvSpPr>
        <p:spPr>
          <a:xfrm>
            <a:off x="10071631" y="2104031"/>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sp>
        <p:nvSpPr>
          <p:cNvPr id="14" name="TextBox 13"/>
          <p:cNvSpPr txBox="1"/>
          <p:nvPr/>
        </p:nvSpPr>
        <p:spPr>
          <a:xfrm>
            <a:off x="9530817" y="2033249"/>
            <a:ext cx="677713" cy="369332"/>
          </a:xfrm>
          <a:prstGeom prst="rect">
            <a:avLst/>
          </a:prstGeom>
          <a:noFill/>
        </p:spPr>
        <p:txBody>
          <a:bodyPr wrap="square" rtlCol="0">
            <a:spAutoFit/>
          </a:bodyPr>
          <a:lstStyle/>
          <a:p>
            <a:r>
              <a:rPr lang="en-GB" b="1" dirty="0">
                <a:solidFill>
                  <a:srgbClr val="0000FF"/>
                </a:solidFill>
              </a:rPr>
              <a:t>(3, 9)</a:t>
            </a:r>
          </a:p>
        </p:txBody>
      </p:sp>
      <p:sp>
        <p:nvSpPr>
          <p:cNvPr id="12" name="TextBox 11"/>
          <p:cNvSpPr txBox="1"/>
          <p:nvPr/>
        </p:nvSpPr>
        <p:spPr>
          <a:xfrm>
            <a:off x="177421" y="245660"/>
            <a:ext cx="2552131" cy="646331"/>
          </a:xfrm>
          <a:prstGeom prst="rect">
            <a:avLst/>
          </a:prstGeom>
          <a:noFill/>
        </p:spPr>
        <p:txBody>
          <a:bodyPr wrap="square" rtlCol="0">
            <a:spAutoFit/>
          </a:bodyPr>
          <a:lstStyle/>
          <a:p>
            <a:r>
              <a:rPr lang="en-GB" dirty="0"/>
              <a:t>Lets look at smaller and smaller tangents…</a:t>
            </a:r>
          </a:p>
        </p:txBody>
      </p:sp>
      <p:sp>
        <p:nvSpPr>
          <p:cNvPr id="15" name="TextBox 14"/>
          <p:cNvSpPr txBox="1"/>
          <p:nvPr/>
        </p:nvSpPr>
        <p:spPr>
          <a:xfrm>
            <a:off x="127280" y="2249202"/>
            <a:ext cx="2456597" cy="646331"/>
          </a:xfrm>
          <a:prstGeom prst="rect">
            <a:avLst/>
          </a:prstGeom>
          <a:noFill/>
        </p:spPr>
        <p:txBody>
          <a:bodyPr wrap="square" rtlCol="0">
            <a:spAutoFit/>
          </a:bodyPr>
          <a:lstStyle/>
          <a:p>
            <a:r>
              <a:rPr lang="en-GB" dirty="0"/>
              <a:t>Gradient = </a:t>
            </a:r>
            <a:r>
              <a:rPr lang="en-GB" u="sng" dirty="0"/>
              <a:t>change in y</a:t>
            </a:r>
          </a:p>
          <a:p>
            <a:r>
              <a:rPr lang="en-GB" dirty="0"/>
              <a:t>	  change in x</a:t>
            </a:r>
          </a:p>
        </p:txBody>
      </p:sp>
      <p:sp>
        <p:nvSpPr>
          <p:cNvPr id="16" name="TextBox 15"/>
          <p:cNvSpPr txBox="1"/>
          <p:nvPr/>
        </p:nvSpPr>
        <p:spPr>
          <a:xfrm>
            <a:off x="127278" y="3128539"/>
            <a:ext cx="2602274" cy="646331"/>
          </a:xfrm>
          <a:prstGeom prst="rect">
            <a:avLst/>
          </a:prstGeom>
          <a:noFill/>
        </p:spPr>
        <p:txBody>
          <a:bodyPr wrap="square" rtlCol="0">
            <a:spAutoFit/>
          </a:bodyPr>
          <a:lstStyle/>
          <a:p>
            <a:r>
              <a:rPr lang="en-GB" dirty="0">
                <a:solidFill>
                  <a:schemeClr val="bg1"/>
                </a:solidFill>
              </a:rPr>
              <a:t>Gradient </a:t>
            </a:r>
            <a:r>
              <a:rPr lang="en-GB" dirty="0"/>
              <a:t>= </a:t>
            </a:r>
            <a:r>
              <a:rPr lang="en-GB" u="sng" dirty="0"/>
              <a:t> 9 – 6.25</a:t>
            </a:r>
            <a:r>
              <a:rPr lang="en-GB" dirty="0"/>
              <a:t> </a:t>
            </a:r>
            <a:r>
              <a:rPr lang="en-GB" u="sng" dirty="0"/>
              <a:t> </a:t>
            </a:r>
          </a:p>
          <a:p>
            <a:r>
              <a:rPr lang="en-GB" dirty="0"/>
              <a:t>	    3 – 2.5</a:t>
            </a:r>
          </a:p>
        </p:txBody>
      </p:sp>
      <p:sp>
        <p:nvSpPr>
          <p:cNvPr id="17" name="TextBox 16"/>
          <p:cNvSpPr txBox="1"/>
          <p:nvPr/>
        </p:nvSpPr>
        <p:spPr>
          <a:xfrm>
            <a:off x="127278" y="4007876"/>
            <a:ext cx="2456597" cy="646331"/>
          </a:xfrm>
          <a:prstGeom prst="rect">
            <a:avLst/>
          </a:prstGeom>
          <a:noFill/>
        </p:spPr>
        <p:txBody>
          <a:bodyPr wrap="square" rtlCol="0">
            <a:spAutoFit/>
          </a:bodyPr>
          <a:lstStyle/>
          <a:p>
            <a:r>
              <a:rPr lang="en-GB" dirty="0">
                <a:solidFill>
                  <a:schemeClr val="bg1"/>
                </a:solidFill>
              </a:rPr>
              <a:t>Gradient</a:t>
            </a:r>
            <a:r>
              <a:rPr lang="en-GB" dirty="0"/>
              <a:t> = </a:t>
            </a:r>
            <a:r>
              <a:rPr lang="en-GB" u="sng" dirty="0"/>
              <a:t>2.75</a:t>
            </a:r>
            <a:r>
              <a:rPr lang="en-GB" dirty="0"/>
              <a:t> </a:t>
            </a:r>
            <a:r>
              <a:rPr lang="en-GB" u="sng" dirty="0"/>
              <a:t> </a:t>
            </a:r>
          </a:p>
          <a:p>
            <a:r>
              <a:rPr lang="en-GB" dirty="0"/>
              <a:t>	   0.5</a:t>
            </a:r>
          </a:p>
        </p:txBody>
      </p:sp>
      <p:sp>
        <p:nvSpPr>
          <p:cNvPr id="18" name="TextBox 17"/>
          <p:cNvSpPr txBox="1"/>
          <p:nvPr/>
        </p:nvSpPr>
        <p:spPr>
          <a:xfrm>
            <a:off x="127278" y="4887213"/>
            <a:ext cx="2456597" cy="369332"/>
          </a:xfrm>
          <a:prstGeom prst="rect">
            <a:avLst/>
          </a:prstGeom>
          <a:noFill/>
        </p:spPr>
        <p:txBody>
          <a:bodyPr wrap="square" rtlCol="0">
            <a:spAutoFit/>
          </a:bodyPr>
          <a:lstStyle/>
          <a:p>
            <a:r>
              <a:rPr lang="en-GB" dirty="0">
                <a:solidFill>
                  <a:schemeClr val="bg1"/>
                </a:solidFill>
              </a:rPr>
              <a:t>Gradient</a:t>
            </a:r>
            <a:r>
              <a:rPr lang="en-GB" dirty="0"/>
              <a:t> = 5.5</a:t>
            </a:r>
            <a:endParaRPr lang="en-GB" u="sng" dirty="0"/>
          </a:p>
        </p:txBody>
      </p:sp>
      <p:sp>
        <p:nvSpPr>
          <p:cNvPr id="19" name="TextBox 18"/>
          <p:cNvSpPr txBox="1"/>
          <p:nvPr/>
        </p:nvSpPr>
        <p:spPr>
          <a:xfrm>
            <a:off x="127278" y="1646864"/>
            <a:ext cx="2019869" cy="369332"/>
          </a:xfrm>
          <a:prstGeom prst="rect">
            <a:avLst/>
          </a:prstGeom>
          <a:noFill/>
        </p:spPr>
        <p:txBody>
          <a:bodyPr wrap="square" rtlCol="0">
            <a:spAutoFit/>
          </a:bodyPr>
          <a:lstStyle/>
          <a:p>
            <a:r>
              <a:rPr lang="en-GB" dirty="0"/>
              <a:t>TANGENT 2…</a:t>
            </a:r>
          </a:p>
        </p:txBody>
      </p:sp>
    </p:spTree>
    <p:extLst>
      <p:ext uri="{BB962C8B-B14F-4D97-AF65-F5344CB8AC3E}">
        <p14:creationId xmlns:p14="http://schemas.microsoft.com/office/powerpoint/2010/main" val="55099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3" grpId="0"/>
      <p:bldP spid="14" grpId="0"/>
      <p:bldP spid="16" grpId="0"/>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897141" y="180844"/>
            <a:ext cx="9278841" cy="6677156"/>
          </a:xfrm>
          <a:prstGeom prst="rect">
            <a:avLst/>
          </a:prstGeom>
        </p:spPr>
      </p:pic>
      <p:cxnSp>
        <p:nvCxnSpPr>
          <p:cNvPr id="5" name="Straight Connector 4"/>
          <p:cNvCxnSpPr/>
          <p:nvPr/>
        </p:nvCxnSpPr>
        <p:spPr>
          <a:xfrm flipV="1">
            <a:off x="9698240" y="3042926"/>
            <a:ext cx="216143" cy="4492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9564323" y="3220872"/>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cxnSp>
        <p:nvCxnSpPr>
          <p:cNvPr id="7" name="Straight Connector 6"/>
          <p:cNvCxnSpPr/>
          <p:nvPr/>
        </p:nvCxnSpPr>
        <p:spPr>
          <a:xfrm>
            <a:off x="9925615" y="3069924"/>
            <a:ext cx="924" cy="432000"/>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9684144" y="3492126"/>
            <a:ext cx="216000" cy="0"/>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559481" y="3253804"/>
            <a:ext cx="1321432" cy="369332"/>
          </a:xfrm>
          <a:prstGeom prst="rect">
            <a:avLst/>
          </a:prstGeom>
          <a:noFill/>
        </p:spPr>
        <p:txBody>
          <a:bodyPr wrap="square" rtlCol="0">
            <a:spAutoFit/>
          </a:bodyPr>
          <a:lstStyle/>
          <a:p>
            <a:r>
              <a:rPr lang="en-GB" b="1" dirty="0">
                <a:solidFill>
                  <a:srgbClr val="0000FF"/>
                </a:solidFill>
              </a:rPr>
              <a:t>(2.5, 6.25)</a:t>
            </a:r>
          </a:p>
        </p:txBody>
      </p:sp>
      <p:sp>
        <p:nvSpPr>
          <p:cNvPr id="13" name="TextBox 12"/>
          <p:cNvSpPr txBox="1"/>
          <p:nvPr/>
        </p:nvSpPr>
        <p:spPr>
          <a:xfrm>
            <a:off x="9762912" y="2805787"/>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sp>
        <p:nvSpPr>
          <p:cNvPr id="14" name="TextBox 13"/>
          <p:cNvSpPr txBox="1"/>
          <p:nvPr/>
        </p:nvSpPr>
        <p:spPr>
          <a:xfrm>
            <a:off x="8780907" y="2715915"/>
            <a:ext cx="1205688" cy="369332"/>
          </a:xfrm>
          <a:prstGeom prst="rect">
            <a:avLst/>
          </a:prstGeom>
          <a:noFill/>
        </p:spPr>
        <p:txBody>
          <a:bodyPr wrap="square" rtlCol="0">
            <a:spAutoFit/>
          </a:bodyPr>
          <a:lstStyle/>
          <a:p>
            <a:r>
              <a:rPr lang="en-GB" b="1" dirty="0">
                <a:solidFill>
                  <a:srgbClr val="0000FF"/>
                </a:solidFill>
              </a:rPr>
              <a:t>(2.7, 7.29)</a:t>
            </a:r>
          </a:p>
        </p:txBody>
      </p:sp>
      <p:sp>
        <p:nvSpPr>
          <p:cNvPr id="15" name="TextBox 14"/>
          <p:cNvSpPr txBox="1"/>
          <p:nvPr/>
        </p:nvSpPr>
        <p:spPr>
          <a:xfrm>
            <a:off x="177421" y="245660"/>
            <a:ext cx="2552131" cy="646331"/>
          </a:xfrm>
          <a:prstGeom prst="rect">
            <a:avLst/>
          </a:prstGeom>
          <a:noFill/>
        </p:spPr>
        <p:txBody>
          <a:bodyPr wrap="square" rtlCol="0">
            <a:spAutoFit/>
          </a:bodyPr>
          <a:lstStyle/>
          <a:p>
            <a:r>
              <a:rPr lang="en-GB" dirty="0"/>
              <a:t>Lets look at smaller and smaller tangents…</a:t>
            </a:r>
          </a:p>
        </p:txBody>
      </p:sp>
      <p:sp>
        <p:nvSpPr>
          <p:cNvPr id="16" name="TextBox 15"/>
          <p:cNvSpPr txBox="1"/>
          <p:nvPr/>
        </p:nvSpPr>
        <p:spPr>
          <a:xfrm>
            <a:off x="127280" y="2249202"/>
            <a:ext cx="2456597" cy="646331"/>
          </a:xfrm>
          <a:prstGeom prst="rect">
            <a:avLst/>
          </a:prstGeom>
          <a:noFill/>
        </p:spPr>
        <p:txBody>
          <a:bodyPr wrap="square" rtlCol="0">
            <a:spAutoFit/>
          </a:bodyPr>
          <a:lstStyle/>
          <a:p>
            <a:r>
              <a:rPr lang="en-GB" dirty="0"/>
              <a:t>Gradient = </a:t>
            </a:r>
            <a:r>
              <a:rPr lang="en-GB" u="sng" dirty="0"/>
              <a:t>change in y</a:t>
            </a:r>
          </a:p>
          <a:p>
            <a:r>
              <a:rPr lang="en-GB" dirty="0"/>
              <a:t>	  change in x</a:t>
            </a:r>
          </a:p>
        </p:txBody>
      </p:sp>
      <p:sp>
        <p:nvSpPr>
          <p:cNvPr id="17" name="TextBox 16"/>
          <p:cNvSpPr txBox="1"/>
          <p:nvPr/>
        </p:nvSpPr>
        <p:spPr>
          <a:xfrm>
            <a:off x="127278" y="3128539"/>
            <a:ext cx="2602274" cy="646331"/>
          </a:xfrm>
          <a:prstGeom prst="rect">
            <a:avLst/>
          </a:prstGeom>
          <a:noFill/>
        </p:spPr>
        <p:txBody>
          <a:bodyPr wrap="square" rtlCol="0">
            <a:spAutoFit/>
          </a:bodyPr>
          <a:lstStyle/>
          <a:p>
            <a:r>
              <a:rPr lang="en-GB" dirty="0">
                <a:solidFill>
                  <a:schemeClr val="bg1"/>
                </a:solidFill>
              </a:rPr>
              <a:t>Gradient </a:t>
            </a:r>
            <a:r>
              <a:rPr lang="en-GB" dirty="0"/>
              <a:t>= </a:t>
            </a:r>
            <a:r>
              <a:rPr lang="en-GB" u="sng" dirty="0"/>
              <a:t> 7.29 – 6.25</a:t>
            </a:r>
            <a:r>
              <a:rPr lang="en-GB" dirty="0"/>
              <a:t> </a:t>
            </a:r>
            <a:r>
              <a:rPr lang="en-GB" u="sng" dirty="0"/>
              <a:t> </a:t>
            </a:r>
          </a:p>
          <a:p>
            <a:r>
              <a:rPr lang="en-GB" dirty="0"/>
              <a:t>	    2.7 – 2.5</a:t>
            </a:r>
          </a:p>
        </p:txBody>
      </p:sp>
      <p:sp>
        <p:nvSpPr>
          <p:cNvPr id="18" name="TextBox 17"/>
          <p:cNvSpPr txBox="1"/>
          <p:nvPr/>
        </p:nvSpPr>
        <p:spPr>
          <a:xfrm>
            <a:off x="127278" y="4007876"/>
            <a:ext cx="2456597" cy="646331"/>
          </a:xfrm>
          <a:prstGeom prst="rect">
            <a:avLst/>
          </a:prstGeom>
          <a:noFill/>
        </p:spPr>
        <p:txBody>
          <a:bodyPr wrap="square" rtlCol="0">
            <a:spAutoFit/>
          </a:bodyPr>
          <a:lstStyle/>
          <a:p>
            <a:r>
              <a:rPr lang="en-GB" dirty="0">
                <a:solidFill>
                  <a:schemeClr val="bg1"/>
                </a:solidFill>
              </a:rPr>
              <a:t>Gradient</a:t>
            </a:r>
            <a:r>
              <a:rPr lang="en-GB" dirty="0"/>
              <a:t> = </a:t>
            </a:r>
            <a:r>
              <a:rPr lang="en-GB" u="sng" dirty="0"/>
              <a:t>1.04</a:t>
            </a:r>
          </a:p>
          <a:p>
            <a:r>
              <a:rPr lang="en-GB" dirty="0"/>
              <a:t>	   0.2</a:t>
            </a:r>
          </a:p>
        </p:txBody>
      </p:sp>
      <p:sp>
        <p:nvSpPr>
          <p:cNvPr id="19" name="TextBox 18"/>
          <p:cNvSpPr txBox="1"/>
          <p:nvPr/>
        </p:nvSpPr>
        <p:spPr>
          <a:xfrm>
            <a:off x="127278" y="4887213"/>
            <a:ext cx="2456597" cy="369332"/>
          </a:xfrm>
          <a:prstGeom prst="rect">
            <a:avLst/>
          </a:prstGeom>
          <a:noFill/>
        </p:spPr>
        <p:txBody>
          <a:bodyPr wrap="square" rtlCol="0">
            <a:spAutoFit/>
          </a:bodyPr>
          <a:lstStyle/>
          <a:p>
            <a:r>
              <a:rPr lang="en-GB" dirty="0">
                <a:solidFill>
                  <a:schemeClr val="bg1"/>
                </a:solidFill>
              </a:rPr>
              <a:t>Gradient</a:t>
            </a:r>
            <a:r>
              <a:rPr lang="en-GB" dirty="0"/>
              <a:t> = 5.2</a:t>
            </a:r>
            <a:endParaRPr lang="en-GB" u="sng" dirty="0"/>
          </a:p>
        </p:txBody>
      </p:sp>
      <p:sp>
        <p:nvSpPr>
          <p:cNvPr id="20" name="TextBox 19"/>
          <p:cNvSpPr txBox="1"/>
          <p:nvPr/>
        </p:nvSpPr>
        <p:spPr>
          <a:xfrm>
            <a:off x="127278" y="1646864"/>
            <a:ext cx="2019869" cy="369332"/>
          </a:xfrm>
          <a:prstGeom prst="rect">
            <a:avLst/>
          </a:prstGeom>
          <a:noFill/>
        </p:spPr>
        <p:txBody>
          <a:bodyPr wrap="square" rtlCol="0">
            <a:spAutoFit/>
          </a:bodyPr>
          <a:lstStyle/>
          <a:p>
            <a:r>
              <a:rPr lang="en-GB" dirty="0"/>
              <a:t>TANGENT 3…</a:t>
            </a:r>
          </a:p>
        </p:txBody>
      </p:sp>
    </p:spTree>
    <p:extLst>
      <p:ext uri="{BB962C8B-B14F-4D97-AF65-F5344CB8AC3E}">
        <p14:creationId xmlns:p14="http://schemas.microsoft.com/office/powerpoint/2010/main" val="17318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3" grpId="0"/>
      <p:bldP spid="14" grpId="0"/>
      <p:bldP spid="17" grpId="0"/>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505792912"/>
                  </p:ext>
                </p:extLst>
              </p:nvPr>
            </p:nvGraphicFramePr>
            <p:xfrm>
              <a:off x="1909169" y="1006269"/>
              <a:ext cx="8280000" cy="2580831"/>
            </p:xfrm>
            <a:graphic>
              <a:graphicData uri="http://schemas.openxmlformats.org/drawingml/2006/table">
                <a:tbl>
                  <a:tblPr firstRow="1" bandRow="1">
                    <a:tableStyleId>{5940675A-B579-460E-94D1-54222C63F5DA}</a:tableStyleId>
                  </a:tblPr>
                  <a:tblGrid>
                    <a:gridCol w="1656000">
                      <a:extLst>
                        <a:ext uri="{9D8B030D-6E8A-4147-A177-3AD203B41FA5}">
                          <a16:colId xmlns:a16="http://schemas.microsoft.com/office/drawing/2014/main" val="3113203876"/>
                        </a:ext>
                      </a:extLst>
                    </a:gridCol>
                    <a:gridCol w="1656000">
                      <a:extLst>
                        <a:ext uri="{9D8B030D-6E8A-4147-A177-3AD203B41FA5}">
                          <a16:colId xmlns:a16="http://schemas.microsoft.com/office/drawing/2014/main" val="180618681"/>
                        </a:ext>
                      </a:extLst>
                    </a:gridCol>
                    <a:gridCol w="1656000">
                      <a:extLst>
                        <a:ext uri="{9D8B030D-6E8A-4147-A177-3AD203B41FA5}">
                          <a16:colId xmlns:a16="http://schemas.microsoft.com/office/drawing/2014/main" val="2794547188"/>
                        </a:ext>
                      </a:extLst>
                    </a:gridCol>
                    <a:gridCol w="2137974">
                      <a:extLst>
                        <a:ext uri="{9D8B030D-6E8A-4147-A177-3AD203B41FA5}">
                          <a16:colId xmlns:a16="http://schemas.microsoft.com/office/drawing/2014/main" val="2111210405"/>
                        </a:ext>
                      </a:extLst>
                    </a:gridCol>
                    <a:gridCol w="1174026">
                      <a:extLst>
                        <a:ext uri="{9D8B030D-6E8A-4147-A177-3AD203B41FA5}">
                          <a16:colId xmlns:a16="http://schemas.microsoft.com/office/drawing/2014/main" val="3315288190"/>
                        </a:ext>
                      </a:extLst>
                    </a:gridCol>
                  </a:tblGrid>
                  <a:tr h="370840">
                    <a:tc>
                      <a:txBody>
                        <a:bodyPr/>
                        <a:lstStyle/>
                        <a:p>
                          <a:pPr algn="ctr"/>
                          <a:r>
                            <a:rPr lang="en-GB" b="1" dirty="0"/>
                            <a:t>By</a:t>
                          </a:r>
                          <a:r>
                            <a:rPr lang="en-GB" b="1" baseline="0" dirty="0"/>
                            <a:t> drawing tangents…</a:t>
                          </a:r>
                          <a:endParaRPr lang="en-GB" b="1" dirty="0"/>
                        </a:p>
                      </a:txBody>
                      <a:tcPr anchor="ctr"/>
                    </a:tc>
                    <a:tc>
                      <a:txBody>
                        <a:bodyPr/>
                        <a:lstStyle/>
                        <a:p>
                          <a:pPr algn="ctr"/>
                          <a:r>
                            <a:rPr lang="en-GB" b="1" dirty="0"/>
                            <a:t>First Coordinate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b="1" dirty="0"/>
                            <a:t>Second</a:t>
                          </a:r>
                          <a:r>
                            <a:rPr lang="en-GB" b="1" baseline="0" dirty="0"/>
                            <a:t> </a:t>
                          </a:r>
                          <a:r>
                            <a:rPr lang="en-GB" b="1" dirty="0"/>
                            <a:t>Coordinate</a:t>
                          </a:r>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𝑪𝒉𝒂𝒏𝒈𝒆</m:t>
                                    </m:r>
                                    <m:r>
                                      <a:rPr lang="en-GB" b="1" i="1" smtClean="0">
                                        <a:latin typeface="Cambria Math" panose="02040503050406030204" pitchFamily="18" charset="0"/>
                                      </a:rPr>
                                      <m:t> </m:t>
                                    </m:r>
                                    <m:r>
                                      <a:rPr lang="en-GB" b="1" i="1" smtClean="0">
                                        <a:latin typeface="Cambria Math" panose="02040503050406030204" pitchFamily="18" charset="0"/>
                                      </a:rPr>
                                      <m:t>𝒊𝒏</m:t>
                                    </m:r>
                                    <m:r>
                                      <a:rPr lang="en-GB" b="1" i="1" smtClean="0">
                                        <a:latin typeface="Cambria Math" panose="02040503050406030204" pitchFamily="18" charset="0"/>
                                      </a:rPr>
                                      <m:t> </m:t>
                                    </m:r>
                                    <m:r>
                                      <a:rPr lang="en-GB" b="1" i="1" smtClean="0">
                                        <a:latin typeface="Cambria Math" panose="02040503050406030204" pitchFamily="18" charset="0"/>
                                      </a:rPr>
                                      <m:t>𝒚</m:t>
                                    </m:r>
                                  </m:num>
                                  <m:den>
                                    <m:r>
                                      <a:rPr lang="en-GB" b="1" i="1" smtClean="0">
                                        <a:latin typeface="Cambria Math" panose="02040503050406030204" pitchFamily="18" charset="0"/>
                                      </a:rPr>
                                      <m:t>𝑪𝒉𝒂𝒏𝒈𝒆</m:t>
                                    </m:r>
                                    <m:r>
                                      <a:rPr lang="en-GB" b="1" i="1" smtClean="0">
                                        <a:latin typeface="Cambria Math" panose="02040503050406030204" pitchFamily="18" charset="0"/>
                                      </a:rPr>
                                      <m:t> </m:t>
                                    </m:r>
                                    <m:r>
                                      <a:rPr lang="en-GB" b="1" i="1" smtClean="0">
                                        <a:latin typeface="Cambria Math" panose="02040503050406030204" pitchFamily="18" charset="0"/>
                                      </a:rPr>
                                      <m:t>𝒊𝒏</m:t>
                                    </m:r>
                                    <m:r>
                                      <a:rPr lang="en-GB" b="1" i="1" smtClean="0">
                                        <a:latin typeface="Cambria Math" panose="02040503050406030204" pitchFamily="18" charset="0"/>
                                      </a:rPr>
                                      <m:t> </m:t>
                                    </m:r>
                                    <m:r>
                                      <a:rPr lang="en-GB" b="1" i="1" smtClean="0">
                                        <a:latin typeface="Cambria Math" panose="02040503050406030204" pitchFamily="18" charset="0"/>
                                      </a:rPr>
                                      <m:t>𝒙</m:t>
                                    </m:r>
                                  </m:den>
                                </m:f>
                                <m:r>
                                  <a:rPr lang="en-GB" b="1" i="1" smtClean="0">
                                    <a:latin typeface="Cambria Math" panose="02040503050406030204" pitchFamily="18" charset="0"/>
                                  </a:rPr>
                                  <m:t>=</m:t>
                                </m:r>
                                <m:f>
                                  <m:fPr>
                                    <m:ctrlPr>
                                      <a:rPr lang="en-GB" b="1" i="1" smtClean="0">
                                        <a:latin typeface="Cambria Math" panose="02040503050406030204" pitchFamily="18" charset="0"/>
                                      </a:rPr>
                                    </m:ctrlPr>
                                  </m:fPr>
                                  <m:num>
                                    <m:r>
                                      <a:rPr lang="el-GR" b="1" i="0" smtClean="0">
                                        <a:latin typeface="Cambria Math" panose="02040503050406030204" pitchFamily="18" charset="0"/>
                                      </a:rPr>
                                      <m:t>𝚫</m:t>
                                    </m:r>
                                    <m:r>
                                      <a:rPr lang="en-GB" b="1" i="1" smtClean="0">
                                        <a:latin typeface="Cambria Math" panose="02040503050406030204" pitchFamily="18" charset="0"/>
                                      </a:rPr>
                                      <m:t>𝒚</m:t>
                                    </m:r>
                                  </m:num>
                                  <m:den>
                                    <m:r>
                                      <a:rPr lang="el-GR" b="1" i="0" smtClean="0">
                                        <a:latin typeface="Cambria Math" panose="02040503050406030204" pitchFamily="18" charset="0"/>
                                      </a:rPr>
                                      <m:t>𝚫</m:t>
                                    </m:r>
                                    <m:r>
                                      <a:rPr lang="en-GB" b="1" i="1" smtClean="0">
                                        <a:latin typeface="Cambria Math" panose="02040503050406030204" pitchFamily="18" charset="0"/>
                                      </a:rPr>
                                      <m:t>𝒙</m:t>
                                    </m:r>
                                  </m:den>
                                </m:f>
                              </m:oMath>
                            </m:oMathPara>
                          </a14:m>
                          <a:endParaRPr lang="en-GB" b="1" dirty="0"/>
                        </a:p>
                      </a:txBody>
                      <a:tcPr anchor="ctr"/>
                    </a:tc>
                    <a:tc>
                      <a:txBody>
                        <a:bodyPr/>
                        <a:lstStyle/>
                        <a:p>
                          <a:pPr algn="ctr"/>
                          <a:r>
                            <a:rPr lang="en-GB" b="1" dirty="0"/>
                            <a:t>Gradient</a:t>
                          </a:r>
                        </a:p>
                      </a:txBody>
                      <a:tcPr anchor="ctr">
                        <a:solidFill>
                          <a:srgbClr val="FFC000"/>
                        </a:solidFill>
                      </a:tcPr>
                    </a:tc>
                    <a:extLst>
                      <a:ext uri="{0D108BD9-81ED-4DB2-BD59-A6C34878D82A}">
                        <a16:rowId xmlns:a16="http://schemas.microsoft.com/office/drawing/2014/main" val="164525535"/>
                      </a:ext>
                    </a:extLst>
                  </a:tr>
                  <a:tr h="370840">
                    <a:tc>
                      <a:txBody>
                        <a:bodyPr/>
                        <a:lstStyle/>
                        <a:p>
                          <a:pPr algn="ctr"/>
                          <a:r>
                            <a:rPr lang="en-GB" dirty="0"/>
                            <a:t>Tangent 1</a:t>
                          </a:r>
                        </a:p>
                      </a:txBody>
                      <a:tcPr anchor="ctr"/>
                    </a:tc>
                    <a:tc>
                      <a:txBody>
                        <a:bodyPr/>
                        <a:lstStyle/>
                        <a:p>
                          <a:pPr algn="ctr"/>
                          <a:r>
                            <a:rPr lang="en-GB" dirty="0"/>
                            <a:t>x</a:t>
                          </a:r>
                          <a:r>
                            <a:rPr lang="en-GB" baseline="-25000" dirty="0"/>
                            <a:t>1</a:t>
                          </a:r>
                          <a:r>
                            <a:rPr lang="en-GB" baseline="0" dirty="0"/>
                            <a:t> = 2.5</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a:t>y</a:t>
                          </a:r>
                          <a:r>
                            <a:rPr lang="en-GB" baseline="-25000" dirty="0"/>
                            <a:t>1</a:t>
                          </a:r>
                          <a:r>
                            <a:rPr lang="en-GB" baseline="0" dirty="0"/>
                            <a:t> = 6.25</a:t>
                          </a:r>
                        </a:p>
                      </a:txBody>
                      <a:tcPr anchor="ctr"/>
                    </a:tc>
                    <a:tc>
                      <a:txBody>
                        <a:bodyPr/>
                        <a:lstStyle/>
                        <a:p>
                          <a:pPr algn="ctr"/>
                          <a:r>
                            <a:rPr lang="en-GB" dirty="0"/>
                            <a:t>x</a:t>
                          </a:r>
                          <a:r>
                            <a:rPr lang="en-GB" baseline="-25000" dirty="0"/>
                            <a:t>2</a:t>
                          </a:r>
                          <a:r>
                            <a:rPr lang="en-GB" baseline="0" dirty="0"/>
                            <a:t> = 3.5</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a:t>y</a:t>
                          </a:r>
                          <a:r>
                            <a:rPr lang="en-GB" baseline="-25000" dirty="0"/>
                            <a:t>2</a:t>
                          </a:r>
                          <a:r>
                            <a:rPr lang="en-GB" baseline="0" dirty="0"/>
                            <a:t> = 12.25</a:t>
                          </a:r>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12.25−6.25</m:t>
                                    </m:r>
                                  </m:num>
                                  <m:den>
                                    <m:r>
                                      <a:rPr lang="en-GB" b="0" i="1" smtClean="0">
                                        <a:latin typeface="Cambria Math" panose="02040503050406030204" pitchFamily="18" charset="0"/>
                                      </a:rPr>
                                      <m:t>3.5−2.5</m:t>
                                    </m:r>
                                  </m:den>
                                </m:f>
                              </m:oMath>
                            </m:oMathPara>
                          </a14:m>
                          <a:endParaRPr lang="en-GB" dirty="0"/>
                        </a:p>
                      </a:txBody>
                      <a:tcPr anchor="ctr"/>
                    </a:tc>
                    <a:tc>
                      <a:txBody>
                        <a:bodyPr/>
                        <a:lstStyle/>
                        <a:p>
                          <a:pPr algn="ctr"/>
                          <a:r>
                            <a:rPr lang="en-GB" dirty="0"/>
                            <a:t>6</a:t>
                          </a:r>
                        </a:p>
                      </a:txBody>
                      <a:tcPr anchor="ctr">
                        <a:solidFill>
                          <a:srgbClr val="FFC000"/>
                        </a:solidFill>
                      </a:tcPr>
                    </a:tc>
                    <a:extLst>
                      <a:ext uri="{0D108BD9-81ED-4DB2-BD59-A6C34878D82A}">
                        <a16:rowId xmlns:a16="http://schemas.microsoft.com/office/drawing/2014/main" val="591874221"/>
                      </a:ext>
                    </a:extLst>
                  </a:tr>
                  <a:tr h="370840">
                    <a:tc>
                      <a:txBody>
                        <a:bodyPr/>
                        <a:lstStyle/>
                        <a:p>
                          <a:pPr algn="ctr"/>
                          <a:r>
                            <a:rPr lang="en-GB" baseline="0" dirty="0"/>
                            <a:t>Tangent 2</a:t>
                          </a:r>
                          <a:endParaRPr lang="en-GB" dirty="0"/>
                        </a:p>
                      </a:txBody>
                      <a:tcPr anchor="ctr"/>
                    </a:tc>
                    <a:tc>
                      <a:txBody>
                        <a:bodyPr/>
                        <a:lstStyle/>
                        <a:p>
                          <a:pPr algn="ctr"/>
                          <a:r>
                            <a:rPr lang="en-GB" dirty="0"/>
                            <a:t>x</a:t>
                          </a:r>
                          <a:r>
                            <a:rPr lang="en-GB" baseline="-25000" dirty="0"/>
                            <a:t>1</a:t>
                          </a:r>
                          <a:r>
                            <a:rPr lang="en-GB" baseline="0" dirty="0"/>
                            <a:t> = 2.5</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a:t>y</a:t>
                          </a:r>
                          <a:r>
                            <a:rPr lang="en-GB" baseline="-25000" dirty="0"/>
                            <a:t>1</a:t>
                          </a:r>
                          <a:r>
                            <a:rPr lang="en-GB" baseline="0" dirty="0"/>
                            <a:t> = 6.25</a:t>
                          </a:r>
                        </a:p>
                      </a:txBody>
                      <a:tcPr anchor="ctr"/>
                    </a:tc>
                    <a:tc>
                      <a:txBody>
                        <a:bodyPr/>
                        <a:lstStyle/>
                        <a:p>
                          <a:pPr algn="ctr"/>
                          <a:r>
                            <a:rPr lang="en-GB" dirty="0"/>
                            <a:t>x</a:t>
                          </a:r>
                          <a:r>
                            <a:rPr lang="en-GB" baseline="-25000" dirty="0"/>
                            <a:t>2</a:t>
                          </a:r>
                          <a:r>
                            <a:rPr lang="en-GB" baseline="0" dirty="0"/>
                            <a:t> = 3</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a:t>y</a:t>
                          </a:r>
                          <a:r>
                            <a:rPr lang="en-GB" baseline="-25000" dirty="0"/>
                            <a:t>2</a:t>
                          </a:r>
                          <a:r>
                            <a:rPr lang="en-GB" baseline="0" dirty="0"/>
                            <a:t> = 9</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9−6.25</m:t>
                                    </m:r>
                                  </m:num>
                                  <m:den>
                                    <m:r>
                                      <a:rPr lang="en-GB" b="0" i="1" smtClean="0">
                                        <a:latin typeface="Cambria Math" panose="02040503050406030204" pitchFamily="18" charset="0"/>
                                      </a:rPr>
                                      <m:t>3−2.5</m:t>
                                    </m:r>
                                  </m:den>
                                </m:f>
                              </m:oMath>
                            </m:oMathPara>
                          </a14:m>
                          <a:endParaRPr lang="en-GB" dirty="0"/>
                        </a:p>
                      </a:txBody>
                      <a:tcPr anchor="ctr"/>
                    </a:tc>
                    <a:tc>
                      <a:txBody>
                        <a:bodyPr/>
                        <a:lstStyle/>
                        <a:p>
                          <a:pPr algn="ctr"/>
                          <a:r>
                            <a:rPr lang="en-GB" dirty="0"/>
                            <a:t>5.5</a:t>
                          </a:r>
                        </a:p>
                      </a:txBody>
                      <a:tcPr anchor="ctr">
                        <a:solidFill>
                          <a:srgbClr val="FFC000"/>
                        </a:solidFill>
                      </a:tcPr>
                    </a:tc>
                    <a:extLst>
                      <a:ext uri="{0D108BD9-81ED-4DB2-BD59-A6C34878D82A}">
                        <a16:rowId xmlns:a16="http://schemas.microsoft.com/office/drawing/2014/main" val="2070618841"/>
                      </a:ext>
                    </a:extLst>
                  </a:tr>
                  <a:tr h="370840">
                    <a:tc>
                      <a:txBody>
                        <a:bodyPr/>
                        <a:lstStyle/>
                        <a:p>
                          <a:pPr algn="ctr"/>
                          <a:r>
                            <a:rPr lang="en-GB" dirty="0"/>
                            <a:t>Tangent</a:t>
                          </a:r>
                          <a:r>
                            <a:rPr lang="en-GB" baseline="0" dirty="0"/>
                            <a:t> </a:t>
                          </a:r>
                          <a:r>
                            <a:rPr lang="en-GB" dirty="0"/>
                            <a:t>3</a:t>
                          </a:r>
                        </a:p>
                      </a:txBody>
                      <a:tcPr anchor="ctr"/>
                    </a:tc>
                    <a:tc>
                      <a:txBody>
                        <a:bodyPr/>
                        <a:lstStyle/>
                        <a:p>
                          <a:pPr algn="ctr"/>
                          <a:r>
                            <a:rPr lang="en-GB" dirty="0"/>
                            <a:t>x</a:t>
                          </a:r>
                          <a:r>
                            <a:rPr lang="en-GB" baseline="-25000" dirty="0"/>
                            <a:t>1</a:t>
                          </a:r>
                          <a:r>
                            <a:rPr lang="en-GB" baseline="0" dirty="0"/>
                            <a:t> = 2.5</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a:t>y</a:t>
                          </a:r>
                          <a:r>
                            <a:rPr lang="en-GB" baseline="-25000" dirty="0"/>
                            <a:t>1</a:t>
                          </a:r>
                          <a:r>
                            <a:rPr lang="en-GB" baseline="0" dirty="0"/>
                            <a:t> = 6.25</a:t>
                          </a:r>
                        </a:p>
                      </a:txBody>
                      <a:tcPr anchor="ctr"/>
                    </a:tc>
                    <a:tc>
                      <a:txBody>
                        <a:bodyPr/>
                        <a:lstStyle/>
                        <a:p>
                          <a:pPr algn="ctr"/>
                          <a:r>
                            <a:rPr lang="en-GB" dirty="0"/>
                            <a:t>x</a:t>
                          </a:r>
                          <a:r>
                            <a:rPr lang="en-GB" baseline="-25000" dirty="0"/>
                            <a:t>2</a:t>
                          </a:r>
                          <a:r>
                            <a:rPr lang="en-GB" baseline="0" dirty="0"/>
                            <a:t> = 2.7</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a:t>y</a:t>
                          </a:r>
                          <a:r>
                            <a:rPr lang="en-GB" baseline="-25000" dirty="0"/>
                            <a:t>2</a:t>
                          </a:r>
                          <a:r>
                            <a:rPr lang="en-GB" baseline="0" dirty="0"/>
                            <a:t> = 7.29</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7.29−6.25</m:t>
                                    </m:r>
                                  </m:num>
                                  <m:den>
                                    <m:r>
                                      <a:rPr lang="en-GB" b="0" i="1" smtClean="0">
                                        <a:latin typeface="Cambria Math" panose="02040503050406030204" pitchFamily="18" charset="0"/>
                                      </a:rPr>
                                      <m:t>2.7−2.5</m:t>
                                    </m:r>
                                  </m:den>
                                </m:f>
                              </m:oMath>
                            </m:oMathPara>
                          </a14:m>
                          <a:endParaRPr lang="en-GB" dirty="0"/>
                        </a:p>
                      </a:txBody>
                      <a:tcPr anchor="ctr"/>
                    </a:tc>
                    <a:tc>
                      <a:txBody>
                        <a:bodyPr/>
                        <a:lstStyle/>
                        <a:p>
                          <a:pPr algn="ctr"/>
                          <a:r>
                            <a:rPr lang="en-GB" dirty="0"/>
                            <a:t>5.2</a:t>
                          </a:r>
                        </a:p>
                      </a:txBody>
                      <a:tcPr anchor="ctr">
                        <a:solidFill>
                          <a:srgbClr val="FFC000"/>
                        </a:solidFill>
                      </a:tcPr>
                    </a:tc>
                    <a:extLst>
                      <a:ext uri="{0D108BD9-81ED-4DB2-BD59-A6C34878D82A}">
                        <a16:rowId xmlns:a16="http://schemas.microsoft.com/office/drawing/2014/main" val="3125852673"/>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505792912"/>
                  </p:ext>
                </p:extLst>
              </p:nvPr>
            </p:nvGraphicFramePr>
            <p:xfrm>
              <a:off x="1909169" y="1006269"/>
              <a:ext cx="8280000" cy="2580831"/>
            </p:xfrm>
            <a:graphic>
              <a:graphicData uri="http://schemas.openxmlformats.org/drawingml/2006/table">
                <a:tbl>
                  <a:tblPr firstRow="1" bandRow="1">
                    <a:tableStyleId>{5940675A-B579-460E-94D1-54222C63F5DA}</a:tableStyleId>
                  </a:tblPr>
                  <a:tblGrid>
                    <a:gridCol w="1656000">
                      <a:extLst>
                        <a:ext uri="{9D8B030D-6E8A-4147-A177-3AD203B41FA5}">
                          <a16:colId xmlns:a16="http://schemas.microsoft.com/office/drawing/2014/main" val="3113203876"/>
                        </a:ext>
                      </a:extLst>
                    </a:gridCol>
                    <a:gridCol w="1656000">
                      <a:extLst>
                        <a:ext uri="{9D8B030D-6E8A-4147-A177-3AD203B41FA5}">
                          <a16:colId xmlns:a16="http://schemas.microsoft.com/office/drawing/2014/main" val="180618681"/>
                        </a:ext>
                      </a:extLst>
                    </a:gridCol>
                    <a:gridCol w="1656000">
                      <a:extLst>
                        <a:ext uri="{9D8B030D-6E8A-4147-A177-3AD203B41FA5}">
                          <a16:colId xmlns:a16="http://schemas.microsoft.com/office/drawing/2014/main" val="2794547188"/>
                        </a:ext>
                      </a:extLst>
                    </a:gridCol>
                    <a:gridCol w="2137974">
                      <a:extLst>
                        <a:ext uri="{9D8B030D-6E8A-4147-A177-3AD203B41FA5}">
                          <a16:colId xmlns:a16="http://schemas.microsoft.com/office/drawing/2014/main" val="2111210405"/>
                        </a:ext>
                      </a:extLst>
                    </a:gridCol>
                    <a:gridCol w="1174026">
                      <a:extLst>
                        <a:ext uri="{9D8B030D-6E8A-4147-A177-3AD203B41FA5}">
                          <a16:colId xmlns:a16="http://schemas.microsoft.com/office/drawing/2014/main" val="3315288190"/>
                        </a:ext>
                      </a:extLst>
                    </a:gridCol>
                  </a:tblGrid>
                  <a:tr h="660591">
                    <a:tc>
                      <a:txBody>
                        <a:bodyPr/>
                        <a:lstStyle/>
                        <a:p>
                          <a:pPr algn="ctr"/>
                          <a:r>
                            <a:rPr lang="en-GB" b="1" dirty="0" smtClean="0"/>
                            <a:t>By</a:t>
                          </a:r>
                          <a:r>
                            <a:rPr lang="en-GB" b="1" baseline="0" dirty="0" smtClean="0"/>
                            <a:t> drawing tangents…</a:t>
                          </a:r>
                          <a:endParaRPr lang="en-GB" b="1" dirty="0"/>
                        </a:p>
                      </a:txBody>
                      <a:tcPr anchor="ctr"/>
                    </a:tc>
                    <a:tc>
                      <a:txBody>
                        <a:bodyPr/>
                        <a:lstStyle/>
                        <a:p>
                          <a:pPr algn="ctr"/>
                          <a:r>
                            <a:rPr lang="en-GB" b="1" dirty="0" smtClean="0"/>
                            <a:t>First Coordinate</a:t>
                          </a:r>
                          <a:endParaRPr lang="en-GB"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b="1" dirty="0" smtClean="0"/>
                            <a:t>Second</a:t>
                          </a:r>
                          <a:r>
                            <a:rPr lang="en-GB" b="1" baseline="0" dirty="0" smtClean="0"/>
                            <a:t> </a:t>
                          </a:r>
                          <a:r>
                            <a:rPr lang="en-GB" b="1" dirty="0" smtClean="0"/>
                            <a:t>Coordinate</a:t>
                          </a:r>
                        </a:p>
                      </a:txBody>
                      <a:tcPr anchor="ctr"/>
                    </a:tc>
                    <a:tc>
                      <a:txBody>
                        <a:bodyPr/>
                        <a:lstStyle/>
                        <a:p>
                          <a:endParaRPr lang="en-US"/>
                        </a:p>
                      </a:txBody>
                      <a:tcPr anchor="ctr">
                        <a:blipFill>
                          <a:blip r:embed="rId2"/>
                          <a:stretch>
                            <a:fillRect l="-232479" t="-3670" r="-55556" b="-302752"/>
                          </a:stretch>
                        </a:blipFill>
                      </a:tcPr>
                    </a:tc>
                    <a:tc>
                      <a:txBody>
                        <a:bodyPr/>
                        <a:lstStyle/>
                        <a:p>
                          <a:pPr algn="ctr"/>
                          <a:r>
                            <a:rPr lang="en-GB" b="1" dirty="0" smtClean="0"/>
                            <a:t>Gradient</a:t>
                          </a:r>
                          <a:endParaRPr lang="en-GB" b="1" dirty="0"/>
                        </a:p>
                      </a:txBody>
                      <a:tcPr anchor="ctr">
                        <a:solidFill>
                          <a:srgbClr val="FFC000"/>
                        </a:solidFill>
                      </a:tcPr>
                    </a:tc>
                    <a:extLst>
                      <a:ext uri="{0D108BD9-81ED-4DB2-BD59-A6C34878D82A}">
                        <a16:rowId xmlns:a16="http://schemas.microsoft.com/office/drawing/2014/main" val="164525535"/>
                      </a:ext>
                    </a:extLst>
                  </a:tr>
                  <a:tr h="640080">
                    <a:tc>
                      <a:txBody>
                        <a:bodyPr/>
                        <a:lstStyle/>
                        <a:p>
                          <a:pPr algn="ctr"/>
                          <a:r>
                            <a:rPr lang="en-GB" dirty="0" smtClean="0"/>
                            <a:t>Tangent 1</a:t>
                          </a:r>
                          <a:endParaRPr lang="en-GB" dirty="0"/>
                        </a:p>
                      </a:txBody>
                      <a:tcPr anchor="ctr"/>
                    </a:tc>
                    <a:tc>
                      <a:txBody>
                        <a:bodyPr/>
                        <a:lstStyle/>
                        <a:p>
                          <a:pPr algn="ctr"/>
                          <a:r>
                            <a:rPr lang="en-GB" dirty="0" smtClean="0"/>
                            <a:t>x</a:t>
                          </a:r>
                          <a:r>
                            <a:rPr lang="en-GB" baseline="-25000" dirty="0" smtClean="0"/>
                            <a:t>1</a:t>
                          </a:r>
                          <a:r>
                            <a:rPr lang="en-GB" baseline="0" dirty="0" smtClean="0"/>
                            <a:t> = 2.5</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smtClean="0"/>
                            <a:t>y</a:t>
                          </a:r>
                          <a:r>
                            <a:rPr lang="en-GB" baseline="-25000" dirty="0" smtClean="0"/>
                            <a:t>1</a:t>
                          </a:r>
                          <a:r>
                            <a:rPr lang="en-GB" baseline="0" dirty="0" smtClean="0"/>
                            <a:t> = 6.25</a:t>
                          </a:r>
                        </a:p>
                      </a:txBody>
                      <a:tcPr anchor="ctr"/>
                    </a:tc>
                    <a:tc>
                      <a:txBody>
                        <a:bodyPr/>
                        <a:lstStyle/>
                        <a:p>
                          <a:pPr algn="ctr"/>
                          <a:r>
                            <a:rPr lang="en-GB" dirty="0" smtClean="0"/>
                            <a:t>x</a:t>
                          </a:r>
                          <a:r>
                            <a:rPr lang="en-GB" baseline="-25000" dirty="0" smtClean="0"/>
                            <a:t>2</a:t>
                          </a:r>
                          <a:r>
                            <a:rPr lang="en-GB" baseline="0" dirty="0" smtClean="0"/>
                            <a:t> = 3.5</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smtClean="0"/>
                            <a:t>y</a:t>
                          </a:r>
                          <a:r>
                            <a:rPr lang="en-GB" baseline="-25000" dirty="0" smtClean="0"/>
                            <a:t>2</a:t>
                          </a:r>
                          <a:r>
                            <a:rPr lang="en-GB" baseline="0" dirty="0" smtClean="0"/>
                            <a:t> = 12.25</a:t>
                          </a:r>
                        </a:p>
                      </a:txBody>
                      <a:tcPr anchor="ctr"/>
                    </a:tc>
                    <a:tc>
                      <a:txBody>
                        <a:bodyPr/>
                        <a:lstStyle/>
                        <a:p>
                          <a:endParaRPr lang="en-US"/>
                        </a:p>
                      </a:txBody>
                      <a:tcPr anchor="ctr">
                        <a:blipFill>
                          <a:blip r:embed="rId2"/>
                          <a:stretch>
                            <a:fillRect l="-232479" t="-107619" r="-55556" b="-214286"/>
                          </a:stretch>
                        </a:blipFill>
                      </a:tcPr>
                    </a:tc>
                    <a:tc>
                      <a:txBody>
                        <a:bodyPr/>
                        <a:lstStyle/>
                        <a:p>
                          <a:pPr algn="ctr"/>
                          <a:r>
                            <a:rPr lang="en-GB" dirty="0" smtClean="0"/>
                            <a:t>6</a:t>
                          </a:r>
                          <a:endParaRPr lang="en-GB" dirty="0"/>
                        </a:p>
                      </a:txBody>
                      <a:tcPr anchor="ctr">
                        <a:solidFill>
                          <a:srgbClr val="FFC000"/>
                        </a:solidFill>
                      </a:tcPr>
                    </a:tc>
                    <a:extLst>
                      <a:ext uri="{0D108BD9-81ED-4DB2-BD59-A6C34878D82A}">
                        <a16:rowId xmlns:a16="http://schemas.microsoft.com/office/drawing/2014/main" val="591874221"/>
                      </a:ext>
                    </a:extLst>
                  </a:tr>
                  <a:tr h="640080">
                    <a:tc>
                      <a:txBody>
                        <a:bodyPr/>
                        <a:lstStyle/>
                        <a:p>
                          <a:pPr algn="ctr"/>
                          <a:r>
                            <a:rPr lang="en-GB" baseline="0" dirty="0" smtClean="0"/>
                            <a:t>Tangent 2</a:t>
                          </a:r>
                          <a:endParaRPr lang="en-GB" dirty="0"/>
                        </a:p>
                      </a:txBody>
                      <a:tcPr anchor="ctr"/>
                    </a:tc>
                    <a:tc>
                      <a:txBody>
                        <a:bodyPr/>
                        <a:lstStyle/>
                        <a:p>
                          <a:pPr algn="ctr"/>
                          <a:r>
                            <a:rPr lang="en-GB" dirty="0" smtClean="0"/>
                            <a:t>x</a:t>
                          </a:r>
                          <a:r>
                            <a:rPr lang="en-GB" baseline="-25000" dirty="0" smtClean="0"/>
                            <a:t>1</a:t>
                          </a:r>
                          <a:r>
                            <a:rPr lang="en-GB" baseline="0" dirty="0" smtClean="0"/>
                            <a:t> = 2.5</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smtClean="0"/>
                            <a:t>y</a:t>
                          </a:r>
                          <a:r>
                            <a:rPr lang="en-GB" baseline="-25000" dirty="0" smtClean="0"/>
                            <a:t>1</a:t>
                          </a:r>
                          <a:r>
                            <a:rPr lang="en-GB" baseline="0" dirty="0" smtClean="0"/>
                            <a:t> = 6.25</a:t>
                          </a:r>
                        </a:p>
                      </a:txBody>
                      <a:tcPr anchor="ctr"/>
                    </a:tc>
                    <a:tc>
                      <a:txBody>
                        <a:bodyPr/>
                        <a:lstStyle/>
                        <a:p>
                          <a:pPr algn="ctr"/>
                          <a:r>
                            <a:rPr lang="en-GB" dirty="0" smtClean="0"/>
                            <a:t>x</a:t>
                          </a:r>
                          <a:r>
                            <a:rPr lang="en-GB" baseline="-25000" dirty="0" smtClean="0"/>
                            <a:t>2</a:t>
                          </a:r>
                          <a:r>
                            <a:rPr lang="en-GB" baseline="0" dirty="0" smtClean="0"/>
                            <a:t> = 3</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smtClean="0"/>
                            <a:t>y</a:t>
                          </a:r>
                          <a:r>
                            <a:rPr lang="en-GB" baseline="-25000" dirty="0" smtClean="0"/>
                            <a:t>2</a:t>
                          </a:r>
                          <a:r>
                            <a:rPr lang="en-GB" baseline="0" dirty="0" smtClean="0"/>
                            <a:t> = 9</a:t>
                          </a:r>
                        </a:p>
                      </a:txBody>
                      <a:tcPr anchor="ctr"/>
                    </a:tc>
                    <a:tc>
                      <a:txBody>
                        <a:bodyPr/>
                        <a:lstStyle/>
                        <a:p>
                          <a:endParaRPr lang="en-US"/>
                        </a:p>
                      </a:txBody>
                      <a:tcPr anchor="ctr">
                        <a:blipFill>
                          <a:blip r:embed="rId2"/>
                          <a:stretch>
                            <a:fillRect l="-232479" t="-207619" r="-55556" b="-114286"/>
                          </a:stretch>
                        </a:blipFill>
                      </a:tcPr>
                    </a:tc>
                    <a:tc>
                      <a:txBody>
                        <a:bodyPr/>
                        <a:lstStyle/>
                        <a:p>
                          <a:pPr algn="ctr"/>
                          <a:r>
                            <a:rPr lang="en-GB" dirty="0" smtClean="0"/>
                            <a:t>5.5</a:t>
                          </a:r>
                          <a:endParaRPr lang="en-GB" dirty="0"/>
                        </a:p>
                      </a:txBody>
                      <a:tcPr anchor="ctr">
                        <a:solidFill>
                          <a:srgbClr val="FFC000"/>
                        </a:solidFill>
                      </a:tcPr>
                    </a:tc>
                    <a:extLst>
                      <a:ext uri="{0D108BD9-81ED-4DB2-BD59-A6C34878D82A}">
                        <a16:rowId xmlns:a16="http://schemas.microsoft.com/office/drawing/2014/main" val="2070618841"/>
                      </a:ext>
                    </a:extLst>
                  </a:tr>
                  <a:tr h="640080">
                    <a:tc>
                      <a:txBody>
                        <a:bodyPr/>
                        <a:lstStyle/>
                        <a:p>
                          <a:pPr algn="ctr"/>
                          <a:r>
                            <a:rPr lang="en-GB" dirty="0" smtClean="0"/>
                            <a:t>Tangent</a:t>
                          </a:r>
                          <a:r>
                            <a:rPr lang="en-GB" baseline="0" dirty="0" smtClean="0"/>
                            <a:t> </a:t>
                          </a:r>
                          <a:r>
                            <a:rPr lang="en-GB" dirty="0" smtClean="0"/>
                            <a:t>3</a:t>
                          </a:r>
                          <a:endParaRPr lang="en-GB" dirty="0"/>
                        </a:p>
                      </a:txBody>
                      <a:tcPr anchor="ctr"/>
                    </a:tc>
                    <a:tc>
                      <a:txBody>
                        <a:bodyPr/>
                        <a:lstStyle/>
                        <a:p>
                          <a:pPr algn="ctr"/>
                          <a:r>
                            <a:rPr lang="en-GB" dirty="0" smtClean="0"/>
                            <a:t>x</a:t>
                          </a:r>
                          <a:r>
                            <a:rPr lang="en-GB" baseline="-25000" dirty="0" smtClean="0"/>
                            <a:t>1</a:t>
                          </a:r>
                          <a:r>
                            <a:rPr lang="en-GB" baseline="0" dirty="0" smtClean="0"/>
                            <a:t> = 2.5</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smtClean="0"/>
                            <a:t>y</a:t>
                          </a:r>
                          <a:r>
                            <a:rPr lang="en-GB" baseline="-25000" dirty="0" smtClean="0"/>
                            <a:t>1</a:t>
                          </a:r>
                          <a:r>
                            <a:rPr lang="en-GB" baseline="0" dirty="0" smtClean="0"/>
                            <a:t> = 6.25</a:t>
                          </a:r>
                        </a:p>
                      </a:txBody>
                      <a:tcPr anchor="ctr"/>
                    </a:tc>
                    <a:tc>
                      <a:txBody>
                        <a:bodyPr/>
                        <a:lstStyle/>
                        <a:p>
                          <a:pPr algn="ctr"/>
                          <a:r>
                            <a:rPr lang="en-GB" dirty="0" smtClean="0"/>
                            <a:t>x</a:t>
                          </a:r>
                          <a:r>
                            <a:rPr lang="en-GB" baseline="-25000" dirty="0" smtClean="0"/>
                            <a:t>2</a:t>
                          </a:r>
                          <a:r>
                            <a:rPr lang="en-GB" baseline="0" dirty="0" smtClean="0"/>
                            <a:t> = 2.7</a:t>
                          </a:r>
                        </a:p>
                        <a:p>
                          <a:pPr marL="0" marR="0" indent="0" algn="ctr" defTabSz="914400" rtl="0" eaLnBrk="1" fontAlgn="auto" latinLnBrk="0" hangingPunct="1">
                            <a:lnSpc>
                              <a:spcPct val="100000"/>
                            </a:lnSpc>
                            <a:spcBef>
                              <a:spcPts val="0"/>
                            </a:spcBef>
                            <a:spcAft>
                              <a:spcPts val="0"/>
                            </a:spcAft>
                            <a:buClrTx/>
                            <a:buSzTx/>
                            <a:buFontTx/>
                            <a:buNone/>
                            <a:tabLst/>
                            <a:defRPr/>
                          </a:pPr>
                          <a:r>
                            <a:rPr lang="en-GB" baseline="0" dirty="0" smtClean="0"/>
                            <a:t>y</a:t>
                          </a:r>
                          <a:r>
                            <a:rPr lang="en-GB" baseline="-25000" dirty="0" smtClean="0"/>
                            <a:t>2</a:t>
                          </a:r>
                          <a:r>
                            <a:rPr lang="en-GB" baseline="0" dirty="0" smtClean="0"/>
                            <a:t> = 7.29</a:t>
                          </a:r>
                        </a:p>
                      </a:txBody>
                      <a:tcPr anchor="ctr"/>
                    </a:tc>
                    <a:tc>
                      <a:txBody>
                        <a:bodyPr/>
                        <a:lstStyle/>
                        <a:p>
                          <a:endParaRPr lang="en-US"/>
                        </a:p>
                      </a:txBody>
                      <a:tcPr anchor="ctr">
                        <a:blipFill>
                          <a:blip r:embed="rId2"/>
                          <a:stretch>
                            <a:fillRect l="-232479" t="-307619" r="-55556" b="-14286"/>
                          </a:stretch>
                        </a:blipFill>
                      </a:tcPr>
                    </a:tc>
                    <a:tc>
                      <a:txBody>
                        <a:bodyPr/>
                        <a:lstStyle/>
                        <a:p>
                          <a:pPr algn="ctr"/>
                          <a:r>
                            <a:rPr lang="en-GB" dirty="0" smtClean="0"/>
                            <a:t>5.2</a:t>
                          </a:r>
                          <a:endParaRPr lang="en-GB" dirty="0"/>
                        </a:p>
                      </a:txBody>
                      <a:tcPr anchor="ctr">
                        <a:solidFill>
                          <a:srgbClr val="FFC000"/>
                        </a:solidFill>
                      </a:tcPr>
                    </a:tc>
                    <a:extLst>
                      <a:ext uri="{0D108BD9-81ED-4DB2-BD59-A6C34878D82A}">
                        <a16:rowId xmlns:a16="http://schemas.microsoft.com/office/drawing/2014/main" val="3125852673"/>
                      </a:ext>
                    </a:extLst>
                  </a:tr>
                </a:tbl>
              </a:graphicData>
            </a:graphic>
          </p:graphicFrame>
        </mc:Fallback>
      </mc:AlternateContent>
      <p:sp>
        <p:nvSpPr>
          <p:cNvPr id="5" name="TextBox 4"/>
          <p:cNvSpPr txBox="1"/>
          <p:nvPr/>
        </p:nvSpPr>
        <p:spPr>
          <a:xfrm>
            <a:off x="177421" y="245660"/>
            <a:ext cx="2552131" cy="369332"/>
          </a:xfrm>
          <a:prstGeom prst="rect">
            <a:avLst/>
          </a:prstGeom>
          <a:noFill/>
        </p:spPr>
        <p:txBody>
          <a:bodyPr wrap="square" rtlCol="0">
            <a:spAutoFit/>
          </a:bodyPr>
          <a:lstStyle/>
          <a:p>
            <a:r>
              <a:rPr lang="en-GB" dirty="0"/>
              <a:t>To summarise so far…</a:t>
            </a:r>
          </a:p>
        </p:txBody>
      </p:sp>
      <p:cxnSp>
        <p:nvCxnSpPr>
          <p:cNvPr id="7" name="Straight Arrow Connector 6"/>
          <p:cNvCxnSpPr/>
          <p:nvPr/>
        </p:nvCxnSpPr>
        <p:spPr>
          <a:xfrm flipV="1">
            <a:off x="9526137" y="3725840"/>
            <a:ext cx="1" cy="805217"/>
          </a:xfrm>
          <a:prstGeom prst="straightConnector1">
            <a:avLst/>
          </a:prstGeom>
          <a:ln>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15200" y="4531057"/>
            <a:ext cx="4421874" cy="369332"/>
          </a:xfrm>
          <a:prstGeom prst="rect">
            <a:avLst/>
          </a:prstGeom>
          <a:noFill/>
          <a:ln>
            <a:solidFill>
              <a:srgbClr val="0000FF"/>
            </a:solidFill>
          </a:ln>
        </p:spPr>
        <p:txBody>
          <a:bodyPr wrap="square" rtlCol="0">
            <a:spAutoFit/>
          </a:bodyPr>
          <a:lstStyle/>
          <a:p>
            <a:pPr algn="ctr"/>
            <a:r>
              <a:rPr lang="en-GB" b="1" dirty="0">
                <a:solidFill>
                  <a:srgbClr val="0000FF"/>
                </a:solidFill>
              </a:rPr>
              <a:t>The gradient is getting closer and closer to 5</a:t>
            </a:r>
          </a:p>
        </p:txBody>
      </p:sp>
      <p:sp>
        <p:nvSpPr>
          <p:cNvPr id="11" name="TextBox 10"/>
          <p:cNvSpPr txBox="1"/>
          <p:nvPr/>
        </p:nvSpPr>
        <p:spPr>
          <a:xfrm>
            <a:off x="341194" y="5459104"/>
            <a:ext cx="5691116" cy="369332"/>
          </a:xfrm>
          <a:prstGeom prst="rect">
            <a:avLst/>
          </a:prstGeom>
          <a:noFill/>
        </p:spPr>
        <p:txBody>
          <a:bodyPr wrap="square" rtlCol="0">
            <a:spAutoFit/>
          </a:bodyPr>
          <a:lstStyle/>
          <a:p>
            <a:r>
              <a:rPr lang="en-GB" dirty="0"/>
              <a:t>Now lets think more generally…</a:t>
            </a:r>
          </a:p>
        </p:txBody>
      </p:sp>
    </p:spTree>
    <p:extLst>
      <p:ext uri="{BB962C8B-B14F-4D97-AF65-F5344CB8AC3E}">
        <p14:creationId xmlns:p14="http://schemas.microsoft.com/office/powerpoint/2010/main" val="218609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898" y="368490"/>
            <a:ext cx="5691116" cy="369332"/>
          </a:xfrm>
          <a:prstGeom prst="rect">
            <a:avLst/>
          </a:prstGeom>
          <a:noFill/>
        </p:spPr>
        <p:txBody>
          <a:bodyPr wrap="square" rtlCol="0">
            <a:spAutoFit/>
          </a:bodyPr>
          <a:lstStyle/>
          <a:p>
            <a:r>
              <a:rPr lang="en-GB" dirty="0"/>
              <a:t>Now lets think more generally…</a:t>
            </a:r>
          </a:p>
        </p:txBody>
      </p:sp>
      <p:pic>
        <p:nvPicPr>
          <p:cNvPr id="3" name="Picture 2" descr="C:\Users\ssavagea\Downloads\desmos-graph (4).png"/>
          <p:cNvPicPr/>
          <p:nvPr/>
        </p:nvPicPr>
        <p:blipFill>
          <a:blip r:embed="rId2">
            <a:extLst>
              <a:ext uri="{28A0092B-C50C-407E-A947-70E740481C1C}">
                <a14:useLocalDpi xmlns:a14="http://schemas.microsoft.com/office/drawing/2010/main" val="0"/>
              </a:ext>
            </a:extLst>
          </a:blip>
          <a:srcRect/>
          <a:stretch>
            <a:fillRect/>
          </a:stretch>
        </p:blipFill>
        <p:spPr bwMode="auto">
          <a:xfrm>
            <a:off x="7110484" y="368490"/>
            <a:ext cx="4244453" cy="4940489"/>
          </a:xfrm>
          <a:prstGeom prst="rect">
            <a:avLst/>
          </a:prstGeom>
          <a:noFill/>
          <a:ln>
            <a:noFill/>
          </a:ln>
        </p:spPr>
      </p:pic>
      <p:sp>
        <p:nvSpPr>
          <p:cNvPr id="4" name="Rectangle 3"/>
          <p:cNvSpPr/>
          <p:nvPr/>
        </p:nvSpPr>
        <p:spPr>
          <a:xfrm>
            <a:off x="313898" y="866888"/>
            <a:ext cx="6096000" cy="2782428"/>
          </a:xfrm>
          <a:prstGeom prst="rect">
            <a:avLst/>
          </a:prstGeom>
        </p:spPr>
        <p:txBody>
          <a:bodyPr>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Pick any point the curve y = x</a:t>
            </a:r>
            <a:r>
              <a:rPr lang="en-GB" baseline="30000" dirty="0">
                <a:latin typeface="Calibri" panose="020F0502020204030204" pitchFamily="34" charset="0"/>
                <a:ea typeface="Calibri" panose="020F0502020204030204" pitchFamily="34" charset="0"/>
                <a:cs typeface="Times New Roman" panose="02020603050405020304" pitchFamily="18" charset="0"/>
              </a:rPr>
              <a:t>2</a:t>
            </a:r>
            <a:r>
              <a:rPr lang="en-GB"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It will have coordinates (       ,       )</a:t>
            </a:r>
          </a:p>
          <a:p>
            <a:pPr>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Go a bit further along the curve and plot a second point.</a:t>
            </a: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It will have the coordinates (            ,                 )</a:t>
            </a:r>
          </a:p>
          <a:p>
            <a:pPr>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So the gradient will be:</a:t>
            </a:r>
          </a:p>
        </p:txBody>
      </p:sp>
      <p:cxnSp>
        <p:nvCxnSpPr>
          <p:cNvPr id="5" name="Straight Connector 4"/>
          <p:cNvCxnSpPr/>
          <p:nvPr/>
        </p:nvCxnSpPr>
        <p:spPr>
          <a:xfrm flipV="1">
            <a:off x="9921040" y="1419367"/>
            <a:ext cx="879081" cy="2373534"/>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9232710" y="3423569"/>
            <a:ext cx="1321432" cy="369332"/>
          </a:xfrm>
          <a:prstGeom prst="rect">
            <a:avLst/>
          </a:prstGeom>
          <a:noFill/>
        </p:spPr>
        <p:txBody>
          <a:bodyPr wrap="square" rtlCol="0">
            <a:spAutoFit/>
          </a:bodyPr>
          <a:lstStyle/>
          <a:p>
            <a:r>
              <a:rPr lang="en-GB" b="1" dirty="0">
                <a:solidFill>
                  <a:srgbClr val="0000FF"/>
                </a:solidFill>
              </a:rPr>
              <a:t>(x, x</a:t>
            </a:r>
            <a:r>
              <a:rPr lang="en-GB" b="1" baseline="30000" dirty="0">
                <a:solidFill>
                  <a:srgbClr val="0000FF"/>
                </a:solidFill>
              </a:rPr>
              <a:t>2</a:t>
            </a:r>
            <a:r>
              <a:rPr lang="en-GB" b="1" dirty="0">
                <a:solidFill>
                  <a:srgbClr val="0000FF"/>
                </a:solidFill>
              </a:rPr>
              <a:t>)</a:t>
            </a:r>
          </a:p>
        </p:txBody>
      </p:sp>
      <p:sp>
        <p:nvSpPr>
          <p:cNvPr id="7" name="TextBox 6"/>
          <p:cNvSpPr txBox="1"/>
          <p:nvPr/>
        </p:nvSpPr>
        <p:spPr>
          <a:xfrm>
            <a:off x="9457898" y="1131921"/>
            <a:ext cx="1560587" cy="369332"/>
          </a:xfrm>
          <a:prstGeom prst="rect">
            <a:avLst/>
          </a:prstGeom>
          <a:noFill/>
        </p:spPr>
        <p:txBody>
          <a:bodyPr wrap="square" rtlCol="0">
            <a:spAutoFit/>
          </a:bodyPr>
          <a:lstStyle/>
          <a:p>
            <a:r>
              <a:rPr lang="en-GB" b="1" dirty="0">
                <a:solidFill>
                  <a:srgbClr val="0000FF"/>
                </a:solidFill>
              </a:rPr>
              <a:t>(</a:t>
            </a:r>
            <a:r>
              <a:rPr lang="en-GB" b="1" dirty="0" err="1">
                <a:solidFill>
                  <a:srgbClr val="0000FF"/>
                </a:solidFill>
              </a:rPr>
              <a:t>x+h</a:t>
            </a:r>
            <a:r>
              <a:rPr lang="en-GB" b="1" dirty="0">
                <a:solidFill>
                  <a:srgbClr val="0000FF"/>
                </a:solidFill>
              </a:rPr>
              <a:t>, (</a:t>
            </a:r>
            <a:r>
              <a:rPr lang="en-GB" b="1" dirty="0" err="1">
                <a:solidFill>
                  <a:srgbClr val="0000FF"/>
                </a:solidFill>
              </a:rPr>
              <a:t>x+h</a:t>
            </a:r>
            <a:r>
              <a:rPr lang="en-GB" b="1" dirty="0">
                <a:solidFill>
                  <a:srgbClr val="0000FF"/>
                </a:solidFill>
              </a:rPr>
              <a:t>)</a:t>
            </a:r>
            <a:r>
              <a:rPr lang="en-GB" b="1" baseline="30000" dirty="0">
                <a:solidFill>
                  <a:srgbClr val="0000FF"/>
                </a:solidFill>
              </a:rPr>
              <a:t>2</a:t>
            </a:r>
            <a:r>
              <a:rPr lang="en-GB" b="1" dirty="0">
                <a:solidFill>
                  <a:srgbClr val="0000FF"/>
                </a:solidFill>
              </a:rPr>
              <a:t>)</a:t>
            </a:r>
          </a:p>
        </p:txBody>
      </p:sp>
      <p:sp>
        <p:nvSpPr>
          <p:cNvPr id="9" name="TextBox 8"/>
          <p:cNvSpPr txBox="1"/>
          <p:nvPr/>
        </p:nvSpPr>
        <p:spPr>
          <a:xfrm>
            <a:off x="10648650" y="1188534"/>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sp>
        <p:nvSpPr>
          <p:cNvPr id="10" name="TextBox 9"/>
          <p:cNvSpPr txBox="1"/>
          <p:nvPr/>
        </p:nvSpPr>
        <p:spPr>
          <a:xfrm>
            <a:off x="9783217" y="3491809"/>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cxnSp>
        <p:nvCxnSpPr>
          <p:cNvPr id="11" name="Straight Connector 10"/>
          <p:cNvCxnSpPr/>
          <p:nvPr/>
        </p:nvCxnSpPr>
        <p:spPr>
          <a:xfrm>
            <a:off x="10811496" y="1542198"/>
            <a:ext cx="924" cy="2196000"/>
          </a:xfrm>
          <a:prstGeom prst="line">
            <a:avLst/>
          </a:prstGeom>
          <a:ln w="28575">
            <a:solidFill>
              <a:srgbClr val="0000FF"/>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10000656" y="3740685"/>
            <a:ext cx="792000" cy="0"/>
          </a:xfrm>
          <a:prstGeom prst="line">
            <a:avLst/>
          </a:prstGeom>
          <a:ln w="28575">
            <a:solidFill>
              <a:srgbClr val="0000FF"/>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0223615" y="3688522"/>
            <a:ext cx="404884" cy="369332"/>
          </a:xfrm>
          <a:prstGeom prst="rect">
            <a:avLst/>
          </a:prstGeom>
          <a:noFill/>
        </p:spPr>
        <p:txBody>
          <a:bodyPr wrap="square" rtlCol="0">
            <a:spAutoFit/>
          </a:bodyPr>
          <a:lstStyle/>
          <a:p>
            <a:r>
              <a:rPr lang="en-GB" b="1" dirty="0">
                <a:solidFill>
                  <a:srgbClr val="0000FF"/>
                </a:solidFill>
              </a:rPr>
              <a:t>h</a:t>
            </a:r>
          </a:p>
        </p:txBody>
      </p:sp>
      <mc:AlternateContent xmlns:mc="http://schemas.openxmlformats.org/markup-compatibility/2006" xmlns:a14="http://schemas.microsoft.com/office/drawing/2010/main">
        <mc:Choice Requires="a14">
          <p:sp>
            <p:nvSpPr>
              <p:cNvPr id="15" name="Rectangle 14"/>
              <p:cNvSpPr/>
              <p:nvPr/>
            </p:nvSpPr>
            <p:spPr>
              <a:xfrm>
                <a:off x="3525276" y="3108266"/>
                <a:ext cx="1492139" cy="6527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h</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e>
                            <m:sup>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sup>
                          </m:sSup>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e>
                            <m:sup>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sup>
                          </m:sSup>
                        </m:num>
                        <m:den>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h</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den>
                      </m:f>
                    </m:oMath>
                  </m:oMathPara>
                </a14:m>
                <a:endParaRPr lang="en-GB" dirty="0"/>
              </a:p>
            </p:txBody>
          </p:sp>
        </mc:Choice>
        <mc:Fallback xmlns="">
          <p:sp>
            <p:nvSpPr>
              <p:cNvPr id="15" name="Rectangle 14"/>
              <p:cNvSpPr>
                <a:spLocks noRot="1" noChangeAspect="1" noMove="1" noResize="1" noEditPoints="1" noAdjustHandles="1" noChangeArrowheads="1" noChangeShapeType="1" noTextEdit="1"/>
              </p:cNvSpPr>
              <p:nvPr/>
            </p:nvSpPr>
            <p:spPr>
              <a:xfrm>
                <a:off x="3525276" y="3108266"/>
                <a:ext cx="1492139" cy="652743"/>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2621520" y="1267219"/>
                <a:ext cx="48334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i="1" dirty="0" smtClean="0">
                          <a:solidFill>
                            <a:srgbClr val="FF0000"/>
                          </a:solidFill>
                          <a:latin typeface="Cambria Math" panose="02040503050406030204" pitchFamily="18" charset="0"/>
                        </a:rPr>
                        <m:t>𝑥</m:t>
                      </m:r>
                    </m:oMath>
                  </m:oMathPara>
                </a14:m>
                <a:endParaRPr lang="en-GB" dirty="0"/>
              </a:p>
            </p:txBody>
          </p:sp>
        </mc:Choice>
        <mc:Fallback xmlns="">
          <p:sp>
            <p:nvSpPr>
              <p:cNvPr id="16" name="TextBox 15"/>
              <p:cNvSpPr txBox="1">
                <a:spLocks noRot="1" noChangeAspect="1" noMove="1" noResize="1" noEditPoints="1" noAdjustHandles="1" noChangeArrowheads="1" noChangeShapeType="1" noTextEdit="1"/>
              </p:cNvSpPr>
              <p:nvPr/>
            </p:nvSpPr>
            <p:spPr>
              <a:xfrm>
                <a:off x="2621520" y="1267219"/>
                <a:ext cx="483344"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3046682" y="1258627"/>
                <a:ext cx="48334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rgbClr val="FF0000"/>
                              </a:solidFill>
                              <a:latin typeface="Cambria Math" panose="02040503050406030204" pitchFamily="18" charset="0"/>
                            </a:rPr>
                          </m:ctrlPr>
                        </m:sSupPr>
                        <m:e>
                          <m:r>
                            <a:rPr lang="en-GB" b="0" i="1" dirty="0" smtClean="0">
                              <a:solidFill>
                                <a:srgbClr val="FF0000"/>
                              </a:solidFill>
                              <a:latin typeface="Cambria Math" panose="02040503050406030204" pitchFamily="18" charset="0"/>
                            </a:rPr>
                            <m:t>𝑥</m:t>
                          </m:r>
                        </m:e>
                        <m:sup>
                          <m:r>
                            <a:rPr lang="en-GB" b="0" i="1" dirty="0" smtClean="0">
                              <a:solidFill>
                                <a:srgbClr val="FF0000"/>
                              </a:solidFill>
                              <a:latin typeface="Cambria Math" panose="02040503050406030204" pitchFamily="18" charset="0"/>
                            </a:rPr>
                            <m:t>2</m:t>
                          </m:r>
                        </m:sup>
                      </m:sSup>
                    </m:oMath>
                  </m:oMathPara>
                </a14:m>
                <a:endParaRPr lang="en-GB" dirty="0"/>
              </a:p>
            </p:txBody>
          </p:sp>
        </mc:Choice>
        <mc:Fallback xmlns="">
          <p:sp>
            <p:nvSpPr>
              <p:cNvPr id="17" name="TextBox 16"/>
              <p:cNvSpPr txBox="1">
                <a:spLocks noRot="1" noChangeAspect="1" noMove="1" noResize="1" noEditPoints="1" noAdjustHandles="1" noChangeArrowheads="1" noChangeShapeType="1" noTextEdit="1"/>
              </p:cNvSpPr>
              <p:nvPr/>
            </p:nvSpPr>
            <p:spPr>
              <a:xfrm>
                <a:off x="3046682" y="1258627"/>
                <a:ext cx="483344"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2920628" y="2455532"/>
                <a:ext cx="77413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i="1" dirty="0" smtClean="0">
                          <a:solidFill>
                            <a:srgbClr val="FF0000"/>
                          </a:solidFill>
                          <a:latin typeface="Cambria Math" panose="02040503050406030204" pitchFamily="18" charset="0"/>
                        </a:rPr>
                        <m:t>𝑥</m:t>
                      </m:r>
                      <m:r>
                        <a:rPr lang="en-GB" b="0" i="1" dirty="0" smtClean="0">
                          <a:solidFill>
                            <a:srgbClr val="FF0000"/>
                          </a:solidFill>
                          <a:latin typeface="Cambria Math" panose="02040503050406030204" pitchFamily="18" charset="0"/>
                        </a:rPr>
                        <m:t>+</m:t>
                      </m:r>
                      <m:r>
                        <a:rPr lang="en-GB" b="0" i="1" dirty="0" smtClean="0">
                          <a:solidFill>
                            <a:srgbClr val="FF0000"/>
                          </a:solidFill>
                          <a:latin typeface="Cambria Math" panose="02040503050406030204" pitchFamily="18" charset="0"/>
                        </a:rPr>
                        <m:t>h</m:t>
                      </m:r>
                    </m:oMath>
                  </m:oMathPara>
                </a14:m>
                <a:endParaRPr lang="en-GB" dirty="0"/>
              </a:p>
            </p:txBody>
          </p:sp>
        </mc:Choice>
        <mc:Fallback xmlns="">
          <p:sp>
            <p:nvSpPr>
              <p:cNvPr id="18" name="TextBox 17"/>
              <p:cNvSpPr txBox="1">
                <a:spLocks noRot="1" noChangeAspect="1" noMove="1" noResize="1" noEditPoints="1" noAdjustHandles="1" noChangeArrowheads="1" noChangeShapeType="1" noTextEdit="1"/>
              </p:cNvSpPr>
              <p:nvPr/>
            </p:nvSpPr>
            <p:spPr>
              <a:xfrm>
                <a:off x="2920628" y="2455532"/>
                <a:ext cx="774130" cy="369332"/>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3658989" y="2421468"/>
                <a:ext cx="105220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rgbClr val="FF0000"/>
                              </a:solidFill>
                              <a:latin typeface="Cambria Math" panose="02040503050406030204" pitchFamily="18" charset="0"/>
                            </a:rPr>
                          </m:ctrlPr>
                        </m:sSupPr>
                        <m:e>
                          <m:r>
                            <a:rPr lang="en-GB" b="0" i="1" dirty="0" smtClean="0">
                              <a:solidFill>
                                <a:srgbClr val="FF0000"/>
                              </a:solidFill>
                              <a:latin typeface="Cambria Math" panose="02040503050406030204" pitchFamily="18" charset="0"/>
                            </a:rPr>
                            <m:t>(</m:t>
                          </m:r>
                          <m:r>
                            <a:rPr lang="en-GB" b="0" i="1" dirty="0" smtClean="0">
                              <a:solidFill>
                                <a:srgbClr val="FF0000"/>
                              </a:solidFill>
                              <a:latin typeface="Cambria Math" panose="02040503050406030204" pitchFamily="18" charset="0"/>
                            </a:rPr>
                            <m:t>𝑥</m:t>
                          </m:r>
                          <m:r>
                            <a:rPr lang="en-GB" b="0" i="1" dirty="0" smtClean="0">
                              <a:solidFill>
                                <a:srgbClr val="FF0000"/>
                              </a:solidFill>
                              <a:latin typeface="Cambria Math" panose="02040503050406030204" pitchFamily="18" charset="0"/>
                            </a:rPr>
                            <m:t>+</m:t>
                          </m:r>
                          <m:r>
                            <a:rPr lang="en-GB" b="0" i="1" dirty="0" smtClean="0">
                              <a:solidFill>
                                <a:srgbClr val="FF0000"/>
                              </a:solidFill>
                              <a:latin typeface="Cambria Math" panose="02040503050406030204" pitchFamily="18" charset="0"/>
                            </a:rPr>
                            <m:t>h</m:t>
                          </m:r>
                          <m:r>
                            <a:rPr lang="en-GB" b="0" i="1" dirty="0" smtClean="0">
                              <a:solidFill>
                                <a:srgbClr val="FF0000"/>
                              </a:solidFill>
                              <a:latin typeface="Cambria Math" panose="02040503050406030204" pitchFamily="18" charset="0"/>
                            </a:rPr>
                            <m:t>)</m:t>
                          </m:r>
                        </m:e>
                        <m:sup>
                          <m:r>
                            <a:rPr lang="en-GB" b="0" i="1" dirty="0" smtClean="0">
                              <a:solidFill>
                                <a:srgbClr val="FF0000"/>
                              </a:solidFill>
                              <a:latin typeface="Cambria Math" panose="02040503050406030204" pitchFamily="18" charset="0"/>
                            </a:rPr>
                            <m:t>2</m:t>
                          </m:r>
                        </m:sup>
                      </m:sSup>
                    </m:oMath>
                  </m:oMathPara>
                </a14:m>
                <a:endParaRPr lang="en-GB" dirty="0"/>
              </a:p>
            </p:txBody>
          </p:sp>
        </mc:Choice>
        <mc:Fallback xmlns="">
          <p:sp>
            <p:nvSpPr>
              <p:cNvPr id="19" name="TextBox 18"/>
              <p:cNvSpPr txBox="1">
                <a:spLocks noRot="1" noChangeAspect="1" noMove="1" noResize="1" noEditPoints="1" noAdjustHandles="1" noChangeArrowheads="1" noChangeShapeType="1" noTextEdit="1"/>
              </p:cNvSpPr>
              <p:nvPr/>
            </p:nvSpPr>
            <p:spPr>
              <a:xfrm>
                <a:off x="3658989" y="2421468"/>
                <a:ext cx="1052204" cy="369332"/>
              </a:xfrm>
              <a:prstGeom prst="rect">
                <a:avLst/>
              </a:prstGeom>
              <a:blipFill>
                <a:blip r:embed="rId7"/>
                <a:stretch>
                  <a:fillRect b="-1311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2778790" y="3128272"/>
                <a:ext cx="746486"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l-GR" i="0"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Δ</m:t>
                          </m:r>
                          <m:r>
                            <a:rPr lang="en-GB"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𝑦</m:t>
                          </m:r>
                        </m:num>
                        <m:den>
                          <m:r>
                            <m:rPr>
                              <m:sty m:val="p"/>
                            </m:rPr>
                            <a:rPr lang="el-GR" i="0"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Δ</m:t>
                          </m:r>
                          <m:r>
                            <a:rPr lang="en-GB"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den>
                      </m:f>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oMath>
                  </m:oMathPara>
                </a14:m>
                <a:endParaRPr lang="en-GB" dirty="0"/>
              </a:p>
            </p:txBody>
          </p:sp>
        </mc:Choice>
        <mc:Fallback xmlns="">
          <p:sp>
            <p:nvSpPr>
              <p:cNvPr id="20" name="Rectangle 19"/>
              <p:cNvSpPr>
                <a:spLocks noRot="1" noChangeAspect="1" noMove="1" noResize="1" noEditPoints="1" noAdjustHandles="1" noChangeArrowheads="1" noChangeShapeType="1" noTextEdit="1"/>
              </p:cNvSpPr>
              <p:nvPr/>
            </p:nvSpPr>
            <p:spPr>
              <a:xfrm>
                <a:off x="2778790" y="3128272"/>
                <a:ext cx="746486" cy="612732"/>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3055331" y="4006761"/>
                <a:ext cx="2469907" cy="67723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f>
                        <m:fPr>
                          <m:ctrlPr>
                            <a:rPr lang="en-GB"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e>
                            <m:sup>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sup>
                          </m:sSup>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𝑥h</m:t>
                          </m:r>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GB" b="0" i="1" smtClean="0">
                                  <a:solidFill>
                                    <a:srgbClr val="FF0000"/>
                                  </a:solidFill>
                                  <a:latin typeface="Cambria Math" panose="02040503050406030204" pitchFamily="18" charset="0"/>
                                  <a:cs typeface="Times New Roman" panose="02020603050405020304" pitchFamily="18" charset="0"/>
                                </a:rPr>
                              </m:ctrlPr>
                            </m:sSupPr>
                            <m:e>
                              <m:r>
                                <a:rPr lang="en-GB" b="0" i="1" smtClean="0">
                                  <a:solidFill>
                                    <a:srgbClr val="FF0000"/>
                                  </a:solidFill>
                                  <a:latin typeface="Cambria Math" panose="02040503050406030204" pitchFamily="18" charset="0"/>
                                  <a:cs typeface="Times New Roman" panose="02020603050405020304" pitchFamily="18" charset="0"/>
                                </a:rPr>
                                <m:t>h</m:t>
                              </m:r>
                            </m:e>
                            <m:sup>
                              <m:r>
                                <a:rPr lang="en-GB" b="0" i="1" smtClean="0">
                                  <a:solidFill>
                                    <a:srgbClr val="FF0000"/>
                                  </a:solidFill>
                                  <a:latin typeface="Cambria Math" panose="02040503050406030204" pitchFamily="18" charset="0"/>
                                  <a:cs typeface="Times New Roman" panose="02020603050405020304" pitchFamily="18" charset="0"/>
                                </a:rPr>
                                <m:t>2</m:t>
                              </m:r>
                            </m:sup>
                          </m:sSup>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sSupPr>
                            <m:e>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e>
                            <m:sup>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sup>
                          </m:sSup>
                        </m:num>
                        <m:den>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h</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den>
                      </m:f>
                    </m:oMath>
                  </m:oMathPara>
                </a14:m>
                <a:endParaRPr lang="en-GB" dirty="0"/>
              </a:p>
            </p:txBody>
          </p:sp>
        </mc:Choice>
        <mc:Fallback xmlns="">
          <p:sp>
            <p:nvSpPr>
              <p:cNvPr id="21" name="Rectangle 20"/>
              <p:cNvSpPr>
                <a:spLocks noRot="1" noChangeAspect="1" noMove="1" noResize="1" noEditPoints="1" noAdjustHandles="1" noChangeArrowheads="1" noChangeShapeType="1" noTextEdit="1"/>
              </p:cNvSpPr>
              <p:nvPr/>
            </p:nvSpPr>
            <p:spPr>
              <a:xfrm>
                <a:off x="3055331" y="4006761"/>
                <a:ext cx="2469907" cy="67723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3055331" y="5041443"/>
                <a:ext cx="1419299" cy="6527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f>
                        <m:fPr>
                          <m:ctrlPr>
                            <a:rPr lang="en-GB"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fPr>
                        <m:num>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𝑥h</m:t>
                          </m:r>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sSup>
                            <m:sSupPr>
                              <m:ctrlPr>
                                <a:rPr lang="en-GB" b="0" i="1" smtClean="0">
                                  <a:solidFill>
                                    <a:srgbClr val="FF0000"/>
                                  </a:solidFill>
                                  <a:latin typeface="Cambria Math" panose="02040503050406030204" pitchFamily="18" charset="0"/>
                                  <a:cs typeface="Times New Roman" panose="02020603050405020304" pitchFamily="18" charset="0"/>
                                </a:rPr>
                              </m:ctrlPr>
                            </m:sSupPr>
                            <m:e>
                              <m:r>
                                <a:rPr lang="en-GB" b="0" i="1" smtClean="0">
                                  <a:solidFill>
                                    <a:srgbClr val="FF0000"/>
                                  </a:solidFill>
                                  <a:latin typeface="Cambria Math" panose="02040503050406030204" pitchFamily="18" charset="0"/>
                                  <a:cs typeface="Times New Roman" panose="02020603050405020304" pitchFamily="18" charset="0"/>
                                </a:rPr>
                                <m:t>h</m:t>
                              </m:r>
                            </m:e>
                            <m:sup>
                              <m:r>
                                <a:rPr lang="en-GB" b="0" i="1" smtClean="0">
                                  <a:solidFill>
                                    <a:srgbClr val="FF0000"/>
                                  </a:solidFill>
                                  <a:latin typeface="Cambria Math" panose="02040503050406030204" pitchFamily="18" charset="0"/>
                                  <a:cs typeface="Times New Roman" panose="02020603050405020304" pitchFamily="18" charset="0"/>
                                </a:rPr>
                                <m:t>2</m:t>
                              </m:r>
                            </m:sup>
                          </m:sSup>
                        </m:num>
                        <m:den>
                          <m:r>
                            <a:rPr lang="en-GB" i="1">
                              <a:solidFill>
                                <a:srgbClr val="FF0000"/>
                              </a:solidFill>
                              <a:latin typeface="Cambria Math" panose="02040503050406030204" pitchFamily="18" charset="0"/>
                              <a:ea typeface="Calibri" panose="020F0502020204030204" pitchFamily="34" charset="0"/>
                              <a:cs typeface="Times New Roman" panose="02020603050405020304" pitchFamily="18" charset="0"/>
                            </a:rPr>
                            <m:t>h</m:t>
                          </m:r>
                        </m:den>
                      </m:f>
                    </m:oMath>
                  </m:oMathPara>
                </a14:m>
                <a:endParaRPr lang="en-GB" dirty="0"/>
              </a:p>
            </p:txBody>
          </p:sp>
        </mc:Choice>
        <mc:Fallback xmlns="">
          <p:sp>
            <p:nvSpPr>
              <p:cNvPr id="22" name="Rectangle 21"/>
              <p:cNvSpPr>
                <a:spLocks noRot="1" noChangeAspect="1" noMove="1" noResize="1" noEditPoints="1" noAdjustHandles="1" noChangeArrowheads="1" noChangeShapeType="1" noTextEdit="1"/>
              </p:cNvSpPr>
              <p:nvPr/>
            </p:nvSpPr>
            <p:spPr>
              <a:xfrm>
                <a:off x="3055331" y="5041443"/>
                <a:ext cx="1419299" cy="652743"/>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3104864" y="6051631"/>
                <a:ext cx="114140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r>
                        <a:rPr lang="en-GB"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r>
                        <a:rPr lang="en-GB"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h</m:t>
                      </m:r>
                    </m:oMath>
                  </m:oMathPara>
                </a14:m>
                <a:endParaRPr lang="en-GB" dirty="0"/>
              </a:p>
            </p:txBody>
          </p:sp>
        </mc:Choice>
        <mc:Fallback xmlns="">
          <p:sp>
            <p:nvSpPr>
              <p:cNvPr id="23" name="Rectangle 22"/>
              <p:cNvSpPr>
                <a:spLocks noRot="1" noChangeAspect="1" noMove="1" noResize="1" noEditPoints="1" noAdjustHandles="1" noChangeArrowheads="1" noChangeShapeType="1" noTextEdit="1"/>
              </p:cNvSpPr>
              <p:nvPr/>
            </p:nvSpPr>
            <p:spPr>
              <a:xfrm>
                <a:off x="3104864" y="6051631"/>
                <a:ext cx="1141403" cy="369332"/>
              </a:xfrm>
              <a:prstGeom prst="rect">
                <a:avLst/>
              </a:prstGeom>
              <a:blipFill>
                <a:blip r:embed="rId11"/>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70189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500"/>
                                        <p:tgtEl>
                                          <p:spTgt spid="14"/>
                                        </p:tgtEl>
                                      </p:cBhvr>
                                    </p:animEffect>
                                  </p:childTnLst>
                                </p:cTn>
                              </p:par>
                              <p:par>
                                <p:cTn id="22" presetID="22" presetClass="entr" presetSubtype="8"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down)">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wipe(down)">
                                      <p:cBhvr>
                                        <p:cTn id="48" dur="500"/>
                                        <p:tgtEl>
                                          <p:spTgt spid="5"/>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4" grpId="0"/>
      <p:bldP spid="15" grpId="0"/>
      <p:bldP spid="16" grpId="0"/>
      <p:bldP spid="17" grpId="0"/>
      <p:bldP spid="18" grpId="0"/>
      <p:bldP spid="19" grpId="0"/>
      <p:bldP spid="20" grpId="0"/>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898" y="368490"/>
            <a:ext cx="5691116" cy="369332"/>
          </a:xfrm>
          <a:prstGeom prst="rect">
            <a:avLst/>
          </a:prstGeom>
          <a:noFill/>
        </p:spPr>
        <p:txBody>
          <a:bodyPr wrap="square" rtlCol="0">
            <a:spAutoFit/>
          </a:bodyPr>
          <a:lstStyle/>
          <a:p>
            <a:r>
              <a:rPr lang="en-GB" dirty="0"/>
              <a:t>Now lets think more generally…</a:t>
            </a:r>
          </a:p>
        </p:txBody>
      </p:sp>
      <p:pic>
        <p:nvPicPr>
          <p:cNvPr id="3" name="Picture 2" descr="C:\Users\ssavagea\Downloads\desmos-graph (4).png"/>
          <p:cNvPicPr/>
          <p:nvPr/>
        </p:nvPicPr>
        <p:blipFill>
          <a:blip r:embed="rId2">
            <a:extLst>
              <a:ext uri="{28A0092B-C50C-407E-A947-70E740481C1C}">
                <a14:useLocalDpi xmlns:a14="http://schemas.microsoft.com/office/drawing/2010/main" val="0"/>
              </a:ext>
            </a:extLst>
          </a:blip>
          <a:srcRect/>
          <a:stretch>
            <a:fillRect/>
          </a:stretch>
        </p:blipFill>
        <p:spPr bwMode="auto">
          <a:xfrm>
            <a:off x="7110484" y="368490"/>
            <a:ext cx="4244453" cy="4940489"/>
          </a:xfrm>
          <a:prstGeom prst="rect">
            <a:avLst/>
          </a:prstGeom>
          <a:noFill/>
          <a:ln>
            <a:noFill/>
          </a:ln>
        </p:spPr>
      </p:pic>
      <mc:AlternateContent xmlns:mc="http://schemas.openxmlformats.org/markup-compatibility/2006" xmlns:a14="http://schemas.microsoft.com/office/drawing/2010/main">
        <mc:Choice Requires="a14">
          <p:sp>
            <p:nvSpPr>
              <p:cNvPr id="4" name="Rectangle 3"/>
              <p:cNvSpPr/>
              <p:nvPr/>
            </p:nvSpPr>
            <p:spPr>
              <a:xfrm>
                <a:off x="313898" y="1131921"/>
                <a:ext cx="6096000" cy="4469429"/>
              </a:xfrm>
              <a:prstGeom prst="rect">
                <a:avLst/>
              </a:prstGeom>
            </p:spPr>
            <p:txBody>
              <a:bodyPr>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But you could choose a point that was closer and closer to your original one.</a:t>
                </a:r>
              </a:p>
              <a:p>
                <a:pPr>
                  <a:lnSpc>
                    <a:spcPct val="107000"/>
                  </a:lnSpc>
                  <a:spcAft>
                    <a:spcPts val="800"/>
                  </a:spcAft>
                </a:pPr>
                <a:r>
                  <a:rPr lang="en-GB" dirty="0">
                    <a:ea typeface="Calibri" panose="020F0502020204030204" pitchFamily="34" charset="0"/>
                    <a:cs typeface="Times New Roman" panose="02020603050405020304" pitchFamily="18" charset="0"/>
                  </a:rPr>
                  <a:t>So </a:t>
                </a:r>
                <a14:m>
                  <m:oMath xmlns:m="http://schemas.openxmlformats.org/officeDocument/2006/math">
                    <m:r>
                      <a:rPr lang="en-GB" i="1" dirty="0" smtClean="0">
                        <a:latin typeface="Cambria Math" panose="02040503050406030204" pitchFamily="18" charset="0"/>
                        <a:ea typeface="Calibri" panose="020F0502020204030204" pitchFamily="34" charset="0"/>
                        <a:cs typeface="Times New Roman" panose="02020603050405020304" pitchFamily="18" charset="0"/>
                      </a:rPr>
                      <m:t>h</m:t>
                    </m:r>
                  </m:oMath>
                </a14:m>
                <a:r>
                  <a:rPr lang="en-GB" dirty="0">
                    <a:latin typeface="Calibri" panose="020F0502020204030204" pitchFamily="34" charset="0"/>
                    <a:ea typeface="Calibri" panose="020F0502020204030204" pitchFamily="34" charset="0"/>
                    <a:cs typeface="Times New Roman" panose="02020603050405020304" pitchFamily="18" charset="0"/>
                  </a:rPr>
                  <a:t> would be getting smaller and smaller (so small that it can be considered negligible!)</a:t>
                </a:r>
              </a:p>
              <a:p>
                <a:pPr>
                  <a:lnSpc>
                    <a:spcPct val="107000"/>
                  </a:lnSpc>
                  <a:spcAft>
                    <a:spcPts val="800"/>
                  </a:spcAft>
                </a:pP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Therefore, the gradient of the curve y = x</a:t>
                </a:r>
                <a:r>
                  <a:rPr lang="en-GB" baseline="30000" dirty="0">
                    <a:latin typeface="Calibri" panose="020F0502020204030204" pitchFamily="34" charset="0"/>
                    <a:ea typeface="Calibri" panose="020F0502020204030204" pitchFamily="34" charset="0"/>
                    <a:cs typeface="Times New Roman" panose="02020603050405020304" pitchFamily="18" charset="0"/>
                  </a:rPr>
                  <a:t>2</a:t>
                </a:r>
                <a:r>
                  <a:rPr lang="en-GB" dirty="0">
                    <a:latin typeface="Calibri" panose="020F0502020204030204" pitchFamily="34" charset="0"/>
                    <a:ea typeface="Calibri" panose="020F0502020204030204" pitchFamily="34" charset="0"/>
                    <a:cs typeface="Times New Roman" panose="02020603050405020304" pitchFamily="18" charset="0"/>
                  </a:rPr>
                  <a:t> at any point is given by:</a:t>
                </a:r>
              </a:p>
              <a:p>
                <a:pPr>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…and so the gradient when </a:t>
                </a:r>
                <a14:m>
                  <m:oMath xmlns:m="http://schemas.openxmlformats.org/officeDocument/2006/math">
                    <m:r>
                      <a:rPr lang="en-GB" i="1" dirty="0" smtClean="0">
                        <a:latin typeface="Cambria Math" panose="02040503050406030204" pitchFamily="18" charset="0"/>
                        <a:ea typeface="Calibri" panose="020F0502020204030204" pitchFamily="34" charset="0"/>
                        <a:cs typeface="Times New Roman" panose="02020603050405020304" pitchFamily="18" charset="0"/>
                      </a:rPr>
                      <m:t>𝑥</m:t>
                    </m:r>
                    <m:r>
                      <a:rPr lang="en-GB" i="1" dirty="0" smtClean="0">
                        <a:latin typeface="Cambria Math" panose="02040503050406030204" pitchFamily="18" charset="0"/>
                        <a:ea typeface="Calibri" panose="020F0502020204030204" pitchFamily="34" charset="0"/>
                        <a:cs typeface="Times New Roman" panose="02020603050405020304" pitchFamily="18" charset="0"/>
                      </a:rPr>
                      <m:t>=2.5</m:t>
                    </m:r>
                  </m:oMath>
                </a14:m>
                <a:r>
                  <a:rPr lang="en-GB" dirty="0">
                    <a:latin typeface="Calibri" panose="020F0502020204030204" pitchFamily="34" charset="0"/>
                    <a:ea typeface="Calibri" panose="020F0502020204030204" pitchFamily="34" charset="0"/>
                    <a:cs typeface="Times New Roman" panose="02020603050405020304" pitchFamily="18" charset="0"/>
                  </a:rPr>
                  <a:t> will be:</a:t>
                </a:r>
              </a:p>
            </p:txBody>
          </p:sp>
        </mc:Choice>
        <mc:Fallback xmlns="">
          <p:sp>
            <p:nvSpPr>
              <p:cNvPr id="4" name="Rectangle 3"/>
              <p:cNvSpPr>
                <a:spLocks noRot="1" noChangeAspect="1" noMove="1" noResize="1" noEditPoints="1" noAdjustHandles="1" noChangeArrowheads="1" noChangeShapeType="1" noTextEdit="1"/>
              </p:cNvSpPr>
              <p:nvPr/>
            </p:nvSpPr>
            <p:spPr>
              <a:xfrm>
                <a:off x="313898" y="1131921"/>
                <a:ext cx="6096000" cy="4469429"/>
              </a:xfrm>
              <a:prstGeom prst="rect">
                <a:avLst/>
              </a:prstGeom>
              <a:blipFill>
                <a:blip r:embed="rId3"/>
                <a:stretch>
                  <a:fillRect l="-800" t="-682" r="-1100" b="-955"/>
                </a:stretch>
              </a:blipFill>
            </p:spPr>
            <p:txBody>
              <a:bodyPr/>
              <a:lstStyle/>
              <a:p>
                <a:r>
                  <a:rPr lang="en-GB">
                    <a:noFill/>
                  </a:rPr>
                  <a:t> </a:t>
                </a:r>
              </a:p>
            </p:txBody>
          </p:sp>
        </mc:Fallback>
      </mc:AlternateContent>
      <p:cxnSp>
        <p:nvCxnSpPr>
          <p:cNvPr id="5" name="Straight Connector 4"/>
          <p:cNvCxnSpPr/>
          <p:nvPr/>
        </p:nvCxnSpPr>
        <p:spPr>
          <a:xfrm flipV="1">
            <a:off x="9921040" y="1419367"/>
            <a:ext cx="879081" cy="2373534"/>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9232710" y="3423569"/>
            <a:ext cx="1321432" cy="369332"/>
          </a:xfrm>
          <a:prstGeom prst="rect">
            <a:avLst/>
          </a:prstGeom>
          <a:noFill/>
        </p:spPr>
        <p:txBody>
          <a:bodyPr wrap="square" rtlCol="0">
            <a:spAutoFit/>
          </a:bodyPr>
          <a:lstStyle/>
          <a:p>
            <a:r>
              <a:rPr lang="en-GB" b="1" dirty="0">
                <a:solidFill>
                  <a:srgbClr val="0000FF"/>
                </a:solidFill>
              </a:rPr>
              <a:t>(x, x</a:t>
            </a:r>
            <a:r>
              <a:rPr lang="en-GB" b="1" baseline="30000" dirty="0">
                <a:solidFill>
                  <a:srgbClr val="0000FF"/>
                </a:solidFill>
              </a:rPr>
              <a:t>2</a:t>
            </a:r>
            <a:r>
              <a:rPr lang="en-GB" b="1" dirty="0">
                <a:solidFill>
                  <a:srgbClr val="0000FF"/>
                </a:solidFill>
              </a:rPr>
              <a:t>)</a:t>
            </a:r>
          </a:p>
        </p:txBody>
      </p:sp>
      <p:sp>
        <p:nvSpPr>
          <p:cNvPr id="7" name="TextBox 6"/>
          <p:cNvSpPr txBox="1"/>
          <p:nvPr/>
        </p:nvSpPr>
        <p:spPr>
          <a:xfrm>
            <a:off x="9457898" y="1131921"/>
            <a:ext cx="1560587" cy="369332"/>
          </a:xfrm>
          <a:prstGeom prst="rect">
            <a:avLst/>
          </a:prstGeom>
          <a:noFill/>
        </p:spPr>
        <p:txBody>
          <a:bodyPr wrap="square" rtlCol="0">
            <a:spAutoFit/>
          </a:bodyPr>
          <a:lstStyle/>
          <a:p>
            <a:r>
              <a:rPr lang="en-GB" b="1" dirty="0">
                <a:solidFill>
                  <a:srgbClr val="0000FF"/>
                </a:solidFill>
              </a:rPr>
              <a:t>(</a:t>
            </a:r>
            <a:r>
              <a:rPr lang="en-GB" b="1" dirty="0" err="1">
                <a:solidFill>
                  <a:srgbClr val="0000FF"/>
                </a:solidFill>
              </a:rPr>
              <a:t>x+h</a:t>
            </a:r>
            <a:r>
              <a:rPr lang="en-GB" b="1" dirty="0">
                <a:solidFill>
                  <a:srgbClr val="0000FF"/>
                </a:solidFill>
              </a:rPr>
              <a:t>, (</a:t>
            </a:r>
            <a:r>
              <a:rPr lang="en-GB" b="1" dirty="0" err="1">
                <a:solidFill>
                  <a:srgbClr val="0000FF"/>
                </a:solidFill>
              </a:rPr>
              <a:t>x+h</a:t>
            </a:r>
            <a:r>
              <a:rPr lang="en-GB" b="1" dirty="0">
                <a:solidFill>
                  <a:srgbClr val="0000FF"/>
                </a:solidFill>
              </a:rPr>
              <a:t>)</a:t>
            </a:r>
            <a:r>
              <a:rPr lang="en-GB" b="1" baseline="30000" dirty="0">
                <a:solidFill>
                  <a:srgbClr val="0000FF"/>
                </a:solidFill>
              </a:rPr>
              <a:t>2</a:t>
            </a:r>
            <a:r>
              <a:rPr lang="en-GB" b="1" dirty="0">
                <a:solidFill>
                  <a:srgbClr val="0000FF"/>
                </a:solidFill>
              </a:rPr>
              <a:t>)</a:t>
            </a:r>
          </a:p>
        </p:txBody>
      </p:sp>
      <p:sp>
        <p:nvSpPr>
          <p:cNvPr id="9" name="TextBox 8"/>
          <p:cNvSpPr txBox="1"/>
          <p:nvPr/>
        </p:nvSpPr>
        <p:spPr>
          <a:xfrm>
            <a:off x="10648650" y="1188534"/>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sp>
        <p:nvSpPr>
          <p:cNvPr id="10" name="TextBox 9"/>
          <p:cNvSpPr txBox="1"/>
          <p:nvPr/>
        </p:nvSpPr>
        <p:spPr>
          <a:xfrm>
            <a:off x="9783217" y="3491809"/>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cxnSp>
        <p:nvCxnSpPr>
          <p:cNvPr id="11" name="Straight Connector 10"/>
          <p:cNvCxnSpPr/>
          <p:nvPr/>
        </p:nvCxnSpPr>
        <p:spPr>
          <a:xfrm>
            <a:off x="10811496" y="1542198"/>
            <a:ext cx="924" cy="2196000"/>
          </a:xfrm>
          <a:prstGeom prst="line">
            <a:avLst/>
          </a:prstGeom>
          <a:ln w="28575">
            <a:solidFill>
              <a:srgbClr val="0000FF"/>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10000656" y="3740685"/>
            <a:ext cx="792000" cy="0"/>
          </a:xfrm>
          <a:prstGeom prst="line">
            <a:avLst/>
          </a:prstGeom>
          <a:ln w="28575">
            <a:solidFill>
              <a:srgbClr val="0000FF"/>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0223615" y="3688522"/>
            <a:ext cx="404884" cy="369332"/>
          </a:xfrm>
          <a:prstGeom prst="rect">
            <a:avLst/>
          </a:prstGeom>
          <a:noFill/>
        </p:spPr>
        <p:txBody>
          <a:bodyPr wrap="square" rtlCol="0">
            <a:spAutoFit/>
          </a:bodyPr>
          <a:lstStyle/>
          <a:p>
            <a:r>
              <a:rPr lang="en-GB" b="1" dirty="0">
                <a:solidFill>
                  <a:srgbClr val="0000FF"/>
                </a:solidFill>
              </a:rPr>
              <a:t>h</a:t>
            </a:r>
          </a:p>
        </p:txBody>
      </p:sp>
      <mc:AlternateContent xmlns:mc="http://schemas.openxmlformats.org/markup-compatibility/2006" xmlns:a14="http://schemas.microsoft.com/office/drawing/2010/main">
        <mc:Choice Requires="a14">
          <p:sp>
            <p:nvSpPr>
              <p:cNvPr id="8" name="Rectangle 7"/>
              <p:cNvSpPr/>
              <p:nvPr/>
            </p:nvSpPr>
            <p:spPr>
              <a:xfrm>
                <a:off x="313898" y="2817053"/>
                <a:ext cx="4216924" cy="573427"/>
              </a:xfrm>
              <a:prstGeom prst="rect">
                <a:avLst/>
              </a:prstGeom>
            </p:spPr>
            <p:txBody>
              <a:bodyPr wrap="none">
                <a:spAutoFit/>
              </a:bodyPr>
              <a:lstStyle/>
              <a:p>
                <a:r>
                  <a:rPr lang="en-GB" dirty="0">
                    <a:latin typeface="Calibri" panose="020F0502020204030204" pitchFamily="34" charset="0"/>
                    <a:ea typeface="Calibri" panose="020F0502020204030204" pitchFamily="34" charset="0"/>
                    <a:cs typeface="Times New Roman" panose="02020603050405020304" pitchFamily="18" charset="0"/>
                  </a:rPr>
                  <a:t>So…</a:t>
                </a:r>
                <a:r>
                  <a:rPr lang="en-GB"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14:m>
                  <m:oMath xmlns:m="http://schemas.openxmlformats.org/officeDocument/2006/math">
                    <m:func>
                      <m:funcPr>
                        <m:ctrlP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funcPr>
                      <m:fName>
                        <m:limLow>
                          <m:limLowPr>
                            <m:ctrlP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limLowPr>
                          <m:e>
                            <m:r>
                              <m:rPr>
                                <m:sty m:val="p"/>
                              </m:rPr>
                              <a:rPr lang="en-GB" sz="2400">
                                <a:solidFill>
                                  <a:srgbClr val="FF0000"/>
                                </a:solidFill>
                                <a:latin typeface="Cambria Math" panose="02040503050406030204" pitchFamily="18" charset="0"/>
                                <a:ea typeface="Calibri" panose="020F0502020204030204" pitchFamily="34" charset="0"/>
                                <a:cs typeface="Times New Roman" panose="02020603050405020304" pitchFamily="18" charset="0"/>
                              </a:rPr>
                              <m:t>lim</m:t>
                            </m:r>
                          </m:e>
                          <m:lim>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h</m:t>
                            </m:r>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→0</m:t>
                            </m:r>
                          </m:lim>
                        </m:limLow>
                      </m:fName>
                      <m:e>
                        <m:r>
                          <a:rPr lang="en-GB" sz="2400" b="0" i="1"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   </m:t>
                        </m:r>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m:t>
                        </m:r>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h</m:t>
                        </m:r>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e>
                    </m:func>
                  </m:oMath>
                </a14:m>
                <a:endParaRPr lang="en-GB" sz="2400" dirty="0"/>
              </a:p>
            </p:txBody>
          </p:sp>
        </mc:Choice>
        <mc:Fallback xmlns="">
          <p:sp>
            <p:nvSpPr>
              <p:cNvPr id="8" name="Rectangle 7"/>
              <p:cNvSpPr>
                <a:spLocks noRot="1" noChangeAspect="1" noMove="1" noResize="1" noEditPoints="1" noAdjustHandles="1" noChangeArrowheads="1" noChangeShapeType="1" noTextEdit="1"/>
              </p:cNvSpPr>
              <p:nvPr/>
            </p:nvSpPr>
            <p:spPr>
              <a:xfrm>
                <a:off x="313898" y="2817053"/>
                <a:ext cx="4216924" cy="573427"/>
              </a:xfrm>
              <a:prstGeom prst="rect">
                <a:avLst/>
              </a:prstGeom>
              <a:blipFill>
                <a:blip r:embed="rId4"/>
                <a:stretch>
                  <a:fillRect l="-1156" b="-531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2678057" y="5514419"/>
                <a:ext cx="136768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i="1" dirty="0"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r>
                        <a:rPr lang="en-GB" i="1" dirty="0" smtClean="0">
                          <a:solidFill>
                            <a:srgbClr val="FF0000"/>
                          </a:solidFill>
                          <a:latin typeface="Cambria Math" panose="02040503050406030204" pitchFamily="18" charset="0"/>
                          <a:ea typeface="Cambria Math" panose="02040503050406030204" pitchFamily="18" charset="0"/>
                          <a:cs typeface="Times New Roman" panose="02020603050405020304" pitchFamily="18" charset="0"/>
                        </a:rPr>
                        <m:t>×</m:t>
                      </m:r>
                      <m:r>
                        <a:rPr lang="en-GB" i="1" dirty="0"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2.5=</m:t>
                      </m:r>
                      <m:r>
                        <a:rPr lang="en-GB" b="1" i="1" dirty="0" smtClean="0">
                          <a:solidFill>
                            <a:srgbClr val="FF0000"/>
                          </a:solidFill>
                          <a:latin typeface="Cambria Math" panose="02040503050406030204" pitchFamily="18" charset="0"/>
                          <a:ea typeface="Calibri" panose="020F0502020204030204" pitchFamily="34" charset="0"/>
                          <a:cs typeface="Times New Roman" panose="02020603050405020304" pitchFamily="18" charset="0"/>
                        </a:rPr>
                        <m:t>𝟓</m:t>
                      </m:r>
                    </m:oMath>
                  </m:oMathPara>
                </a14:m>
                <a:endParaRPr lang="en-GB" b="1" dirty="0"/>
              </a:p>
            </p:txBody>
          </p:sp>
        </mc:Choice>
        <mc:Fallback xmlns="">
          <p:sp>
            <p:nvSpPr>
              <p:cNvPr id="13" name="Rectangle 12"/>
              <p:cNvSpPr>
                <a:spLocks noRot="1" noChangeAspect="1" noMove="1" noResize="1" noEditPoints="1" noAdjustHandles="1" noChangeArrowheads="1" noChangeShapeType="1" noTextEdit="1"/>
              </p:cNvSpPr>
              <p:nvPr/>
            </p:nvSpPr>
            <p:spPr>
              <a:xfrm>
                <a:off x="2678057" y="5514419"/>
                <a:ext cx="1367682"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2861297" y="4613947"/>
                <a:ext cx="59631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r>
                        <a:rPr lang="en-GB" sz="2400"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𝑥</m:t>
                      </m:r>
                    </m:oMath>
                  </m:oMathPara>
                </a14:m>
                <a:endParaRPr lang="en-GB" sz="2400" dirty="0"/>
              </a:p>
            </p:txBody>
          </p:sp>
        </mc:Choice>
        <mc:Fallback xmlns="">
          <p:sp>
            <p:nvSpPr>
              <p:cNvPr id="21" name="Rectangle 20"/>
              <p:cNvSpPr>
                <a:spLocks noRot="1" noChangeAspect="1" noMove="1" noResize="1" noEditPoints="1" noAdjustHandles="1" noChangeArrowheads="1" noChangeShapeType="1" noTextEdit="1"/>
              </p:cNvSpPr>
              <p:nvPr/>
            </p:nvSpPr>
            <p:spPr>
              <a:xfrm>
                <a:off x="2861297" y="4613947"/>
                <a:ext cx="596317" cy="461665"/>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313898" y="6059606"/>
                <a:ext cx="11436824" cy="369332"/>
              </a:xfrm>
              <a:prstGeom prst="rect">
                <a:avLst/>
              </a:prstGeom>
              <a:noFill/>
            </p:spPr>
            <p:txBody>
              <a:bodyPr wrap="square" rtlCol="0">
                <a:spAutoFit/>
              </a:bodyPr>
              <a:lstStyle/>
              <a:p>
                <a:r>
                  <a:rPr lang="en-GB" dirty="0"/>
                  <a:t>What would the gradient be if:	 </a:t>
                </a:r>
                <a14:m>
                  <m:oMath xmlns:m="http://schemas.openxmlformats.org/officeDocument/2006/math">
                    <m:r>
                      <a:rPr lang="en-GB" i="1" dirty="0" smtClean="0">
                        <a:latin typeface="Cambria Math" panose="02040503050406030204" pitchFamily="18" charset="0"/>
                      </a:rPr>
                      <m:t>𝑥</m:t>
                    </m:r>
                    <m:r>
                      <a:rPr lang="en-GB" i="1" dirty="0" smtClean="0">
                        <a:latin typeface="Cambria Math" panose="02040503050406030204" pitchFamily="18" charset="0"/>
                      </a:rPr>
                      <m:t>=3</m:t>
                    </m:r>
                  </m:oMath>
                </a14:m>
                <a:r>
                  <a:rPr lang="en-GB" dirty="0"/>
                  <a:t>?		</a:t>
                </a:r>
                <a14:m>
                  <m:oMath xmlns:m="http://schemas.openxmlformats.org/officeDocument/2006/math">
                    <m:r>
                      <a:rPr lang="en-GB" i="1" dirty="0" smtClean="0">
                        <a:latin typeface="Cambria Math" panose="02040503050406030204" pitchFamily="18" charset="0"/>
                      </a:rPr>
                      <m:t>𝑥</m:t>
                    </m:r>
                    <m:r>
                      <a:rPr lang="en-GB" i="1" dirty="0" smtClean="0">
                        <a:latin typeface="Cambria Math" panose="02040503050406030204" pitchFamily="18" charset="0"/>
                      </a:rPr>
                      <m:t>=−4</m:t>
                    </m:r>
                  </m:oMath>
                </a14:m>
                <a:r>
                  <a:rPr lang="en-GB" dirty="0"/>
                  <a:t>?		</a:t>
                </a:r>
                <a14:m>
                  <m:oMath xmlns:m="http://schemas.openxmlformats.org/officeDocument/2006/math">
                    <m:r>
                      <a:rPr lang="en-GB" i="1" dirty="0" smtClean="0">
                        <a:latin typeface="Cambria Math" panose="02040503050406030204" pitchFamily="18" charset="0"/>
                      </a:rPr>
                      <m:t>𝑥</m:t>
                    </m:r>
                    <m:r>
                      <a:rPr lang="en-GB" i="1" dirty="0" smtClean="0">
                        <a:latin typeface="Cambria Math" panose="02040503050406030204" pitchFamily="18" charset="0"/>
                      </a:rPr>
                      <m:t>=5.2</m:t>
                    </m:r>
                  </m:oMath>
                </a14:m>
                <a:r>
                  <a:rPr lang="en-GB" dirty="0"/>
                  <a:t>?</a:t>
                </a:r>
              </a:p>
            </p:txBody>
          </p:sp>
        </mc:Choice>
        <mc:Fallback xmlns="">
          <p:sp>
            <p:nvSpPr>
              <p:cNvPr id="22" name="TextBox 21"/>
              <p:cNvSpPr txBox="1">
                <a:spLocks noRot="1" noChangeAspect="1" noMove="1" noResize="1" noEditPoints="1" noAdjustHandles="1" noChangeArrowheads="1" noChangeShapeType="1" noTextEdit="1"/>
              </p:cNvSpPr>
              <p:nvPr/>
            </p:nvSpPr>
            <p:spPr>
              <a:xfrm>
                <a:off x="313898" y="6059606"/>
                <a:ext cx="11436824" cy="369332"/>
              </a:xfrm>
              <a:prstGeom prst="rect">
                <a:avLst/>
              </a:prstGeom>
              <a:blipFill>
                <a:blip r:embed="rId7"/>
                <a:stretch>
                  <a:fillRect l="-426" t="-8197" b="-245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4889515" y="6059606"/>
                <a:ext cx="36580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6</m:t>
                      </m:r>
                    </m:oMath>
                  </m:oMathPara>
                </a14:m>
                <a:endParaRPr lang="en-GB" dirty="0">
                  <a:solidFill>
                    <a:srgbClr val="FF0000"/>
                  </a:solidFill>
                </a:endParaRPr>
              </a:p>
            </p:txBody>
          </p:sp>
        </mc:Choice>
        <mc:Fallback xmlns="">
          <p:sp>
            <p:nvSpPr>
              <p:cNvPr id="23" name="Rectangle 22"/>
              <p:cNvSpPr>
                <a:spLocks noRot="1" noChangeAspect="1" noMove="1" noResize="1" noEditPoints="1" noAdjustHandles="1" noChangeArrowheads="1" noChangeShapeType="1" noTextEdit="1"/>
              </p:cNvSpPr>
              <p:nvPr/>
            </p:nvSpPr>
            <p:spPr>
              <a:xfrm>
                <a:off x="4889515" y="6059606"/>
                <a:ext cx="365805" cy="369332"/>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6736512" y="6059606"/>
                <a:ext cx="53893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−8</m:t>
                      </m:r>
                    </m:oMath>
                  </m:oMathPara>
                </a14:m>
                <a:endParaRPr lang="en-GB" dirty="0">
                  <a:solidFill>
                    <a:srgbClr val="FF0000"/>
                  </a:solidFill>
                </a:endParaRPr>
              </a:p>
            </p:txBody>
          </p:sp>
        </mc:Choice>
        <mc:Fallback xmlns="">
          <p:sp>
            <p:nvSpPr>
              <p:cNvPr id="24" name="Rectangle 23"/>
              <p:cNvSpPr>
                <a:spLocks noRot="1" noChangeAspect="1" noMove="1" noResize="1" noEditPoints="1" noAdjustHandles="1" noChangeArrowheads="1" noChangeShapeType="1" noTextEdit="1"/>
              </p:cNvSpPr>
              <p:nvPr/>
            </p:nvSpPr>
            <p:spPr>
              <a:xfrm>
                <a:off x="6736512" y="6059606"/>
                <a:ext cx="538930" cy="369332"/>
              </a:xfrm>
              <a:prstGeom prst="rect">
                <a:avLst/>
              </a:prstGeom>
              <a:blipFill>
                <a:blip r:embed="rId9"/>
                <a:stretch>
                  <a:fillRect/>
                </a:stretch>
              </a:blipFill>
            </p:spPr>
            <p:txBody>
              <a:bodyPr/>
              <a:lstStyle/>
              <a:p>
                <a:r>
                  <a:rPr lang="en-GB">
                    <a:noFill/>
                  </a:rPr>
                  <a:t> </a:t>
                </a:r>
              </a:p>
            </p:txBody>
          </p:sp>
        </mc:Fallback>
      </mc:AlternateContent>
      <p:sp>
        <p:nvSpPr>
          <p:cNvPr id="25" name="Rectangle 24"/>
          <p:cNvSpPr/>
          <p:nvPr/>
        </p:nvSpPr>
        <p:spPr>
          <a:xfrm>
            <a:off x="8681318" y="6059606"/>
            <a:ext cx="593432" cy="369332"/>
          </a:xfrm>
          <a:prstGeom prst="rect">
            <a:avLst/>
          </a:prstGeom>
        </p:spPr>
        <p:txBody>
          <a:bodyPr wrap="none">
            <a:spAutoFit/>
          </a:bodyPr>
          <a:lstStyle/>
          <a:p>
            <a:r>
              <a:rPr lang="en-GB" dirty="0">
                <a:solidFill>
                  <a:srgbClr val="FF0000"/>
                </a:solidFill>
              </a:rPr>
              <a:t>10.4</a:t>
            </a:r>
          </a:p>
        </p:txBody>
      </p:sp>
      <p:sp>
        <p:nvSpPr>
          <p:cNvPr id="15" name="TextBox 14">
            <a:extLst>
              <a:ext uri="{FF2B5EF4-FFF2-40B4-BE49-F238E27FC236}">
                <a16:creationId xmlns:a16="http://schemas.microsoft.com/office/drawing/2014/main" id="{F961B303-BF6D-49A8-A723-89275E9ED990}"/>
              </a:ext>
            </a:extLst>
          </p:cNvPr>
          <p:cNvSpPr txBox="1"/>
          <p:nvPr/>
        </p:nvSpPr>
        <p:spPr>
          <a:xfrm>
            <a:off x="661182" y="3491809"/>
            <a:ext cx="4216924" cy="369332"/>
          </a:xfrm>
          <a:prstGeom prst="rect">
            <a:avLst/>
          </a:prstGeom>
          <a:noFill/>
        </p:spPr>
        <p:txBody>
          <a:bodyPr wrap="square" rtlCol="0">
            <a:spAutoFit/>
          </a:bodyPr>
          <a:lstStyle/>
          <a:p>
            <a:r>
              <a:rPr lang="en-GB" i="1" dirty="0"/>
              <a:t>This means “the limit as h approaches 0”</a:t>
            </a:r>
          </a:p>
        </p:txBody>
      </p:sp>
    </p:spTree>
    <p:extLst>
      <p:ext uri="{BB962C8B-B14F-4D97-AF65-F5344CB8AC3E}">
        <p14:creationId xmlns:p14="http://schemas.microsoft.com/office/powerpoint/2010/main" val="332976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21" grpId="0"/>
      <p:bldP spid="23" grpId="0"/>
      <p:bldP spid="24" grpId="0"/>
      <p:bldP spid="25"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95116" y="220831"/>
            <a:ext cx="30685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0" i="0" u="none" strike="noStrike" cap="none" normalizeH="0" baseline="0" dirty="0">
                <a:ln>
                  <a:noFill/>
                </a:ln>
                <a:solidFill>
                  <a:schemeClr val="tx1"/>
                </a:solidFill>
                <a:effectLst/>
              </a:rPr>
              <a:t>Now lets generalise further…</a:t>
            </a:r>
          </a:p>
        </p:txBody>
      </p:sp>
      <p:sp>
        <p:nvSpPr>
          <p:cNvPr id="4" name="Rectangle 3"/>
          <p:cNvSpPr/>
          <p:nvPr/>
        </p:nvSpPr>
        <p:spPr>
          <a:xfrm>
            <a:off x="195116" y="4678395"/>
            <a:ext cx="3590470" cy="369332"/>
          </a:xfrm>
          <a:prstGeom prst="rect">
            <a:avLst/>
          </a:prstGeom>
        </p:spPr>
        <p:txBody>
          <a:bodyPr wrap="none">
            <a:spAutoFit/>
          </a:bodyPr>
          <a:lstStyle/>
          <a:p>
            <a:pPr lvl="0" eaLnBrk="0" fontAlgn="base" hangingPunct="0">
              <a:spcBef>
                <a:spcPct val="0"/>
              </a:spcBef>
              <a:spcAft>
                <a:spcPct val="0"/>
              </a:spcAft>
            </a:pPr>
            <a:r>
              <a:rPr lang="en-GB" altLang="en-US" dirty="0">
                <a:latin typeface="Calibri" panose="020F0502020204030204" pitchFamily="34" charset="0"/>
                <a:ea typeface="Calibri" panose="020F0502020204030204" pitchFamily="34" charset="0"/>
                <a:cs typeface="Times New Roman" panose="02020603050405020304" pitchFamily="18" charset="0"/>
              </a:rPr>
              <a:t>So to find a gradient function you…</a:t>
            </a:r>
            <a:endParaRPr kumimoji="0" lang="en-GB" altLang="en-US" sz="32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2012584001"/>
                  </p:ext>
                </p:extLst>
              </p:nvPr>
            </p:nvGraphicFramePr>
            <p:xfrm>
              <a:off x="3368431" y="818140"/>
              <a:ext cx="5418666" cy="2688126"/>
            </p:xfrm>
            <a:graphic>
              <a:graphicData uri="http://schemas.openxmlformats.org/drawingml/2006/table">
                <a:tbl>
                  <a:tblPr firstRow="1" bandRow="1">
                    <a:tableStyleId>{5940675A-B579-460E-94D1-54222C63F5DA}</a:tableStyleId>
                  </a:tblPr>
                  <a:tblGrid>
                    <a:gridCol w="2709333">
                      <a:extLst>
                        <a:ext uri="{9D8B030D-6E8A-4147-A177-3AD203B41FA5}">
                          <a16:colId xmlns:a16="http://schemas.microsoft.com/office/drawing/2014/main" val="464404254"/>
                        </a:ext>
                      </a:extLst>
                    </a:gridCol>
                    <a:gridCol w="2709333">
                      <a:extLst>
                        <a:ext uri="{9D8B030D-6E8A-4147-A177-3AD203B41FA5}">
                          <a16:colId xmlns:a16="http://schemas.microsoft.com/office/drawing/2014/main" val="2934289262"/>
                        </a:ext>
                      </a:extLst>
                    </a:gridCol>
                  </a:tblGrid>
                  <a:tr h="448021">
                    <a:tc>
                      <a:txBody>
                        <a:bodyPr/>
                        <a:lstStyle/>
                        <a:p>
                          <a:pPr algn="ctr"/>
                          <a:r>
                            <a:rPr lang="en-GB" dirty="0"/>
                            <a:t>Function</a:t>
                          </a:r>
                        </a:p>
                      </a:txBody>
                      <a:tcPr anchor="ctr"/>
                    </a:tc>
                    <a:tc>
                      <a:txBody>
                        <a:bodyPr/>
                        <a:lstStyle/>
                        <a:p>
                          <a:pPr algn="ctr"/>
                          <a:r>
                            <a:rPr lang="en-GB" dirty="0"/>
                            <a:t>Gradient Function</a:t>
                          </a:r>
                        </a:p>
                      </a:txBody>
                      <a:tcPr anchor="ctr"/>
                    </a:tc>
                    <a:extLst>
                      <a:ext uri="{0D108BD9-81ED-4DB2-BD59-A6C34878D82A}">
                        <a16:rowId xmlns:a16="http://schemas.microsoft.com/office/drawing/2014/main" val="2197462769"/>
                      </a:ext>
                    </a:extLst>
                  </a:tr>
                  <a:tr h="448021">
                    <a:tc>
                      <a:txBody>
                        <a:bodyPr/>
                        <a:lstStyle/>
                        <a:p>
                          <a:pPr algn="ct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𝑥</m:t>
                                    </m:r>
                                  </m:e>
                                  <m:sup>
                                    <m:r>
                                      <a:rPr lang="en-GB" b="0" i="1" smtClean="0">
                                        <a:latin typeface="Cambria Math" panose="02040503050406030204" pitchFamily="18" charset="0"/>
                                      </a:rPr>
                                      <m:t>3</m:t>
                                    </m:r>
                                  </m:sup>
                                </m:sSup>
                              </m:oMath>
                            </m:oMathPara>
                          </a14:m>
                          <a:endParaRPr lang="en-GB" dirty="0"/>
                        </a:p>
                      </a:txBody>
                      <a:tcPr anchor="ctr"/>
                    </a:tc>
                    <a:tc>
                      <a:txBody>
                        <a:bodyPr/>
                        <a:lstStyle/>
                        <a:p>
                          <a:pPr algn="ctr"/>
                          <a:endParaRPr lang="en-GB" dirty="0"/>
                        </a:p>
                      </a:txBody>
                      <a:tcPr anchor="ctr"/>
                    </a:tc>
                    <a:extLst>
                      <a:ext uri="{0D108BD9-81ED-4DB2-BD59-A6C34878D82A}">
                        <a16:rowId xmlns:a16="http://schemas.microsoft.com/office/drawing/2014/main" val="2724304425"/>
                      </a:ext>
                    </a:extLst>
                  </a:tr>
                  <a:tr h="448021">
                    <a:tc>
                      <a:txBody>
                        <a:bodyPr/>
                        <a:lstStyle/>
                        <a:p>
                          <a:pPr algn="ct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𝑥</m:t>
                                    </m:r>
                                  </m:e>
                                  <m:sup>
                                    <m:r>
                                      <a:rPr lang="en-GB" b="0" i="1" smtClean="0">
                                        <a:latin typeface="Cambria Math" panose="02040503050406030204" pitchFamily="18" charset="0"/>
                                      </a:rPr>
                                      <m:t>4</m:t>
                                    </m:r>
                                  </m:sup>
                                </m:sSup>
                                <m:r>
                                  <a:rPr lang="en-GB" b="0" i="1" smtClean="0">
                                    <a:latin typeface="Cambria Math" panose="02040503050406030204" pitchFamily="18" charset="0"/>
                                  </a:rPr>
                                  <m:t>+</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𝑥</m:t>
                                    </m:r>
                                  </m:e>
                                  <m:sup>
                                    <m:r>
                                      <a:rPr lang="en-GB" b="0" i="1" smtClean="0">
                                        <a:latin typeface="Cambria Math" panose="02040503050406030204" pitchFamily="18" charset="0"/>
                                      </a:rPr>
                                      <m:t>3</m:t>
                                    </m:r>
                                  </m:sup>
                                </m:sSup>
                              </m:oMath>
                            </m:oMathPara>
                          </a14:m>
                          <a:endParaRPr lang="en-GB" dirty="0"/>
                        </a:p>
                      </a:txBody>
                      <a:tcPr anchor="ctr"/>
                    </a:tc>
                    <a:tc>
                      <a:txBody>
                        <a:bodyPr/>
                        <a:lstStyle/>
                        <a:p>
                          <a:pPr algn="ctr"/>
                          <a:endParaRPr lang="en-GB"/>
                        </a:p>
                      </a:txBody>
                      <a:tcPr anchor="ctr"/>
                    </a:tc>
                    <a:extLst>
                      <a:ext uri="{0D108BD9-81ED-4DB2-BD59-A6C34878D82A}">
                        <a16:rowId xmlns:a16="http://schemas.microsoft.com/office/drawing/2014/main" val="1958413477"/>
                      </a:ext>
                    </a:extLst>
                  </a:tr>
                  <a:tr h="44802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sSup>
                                  <m:sSupPr>
                                    <m:ctrlPr>
                                      <a:rPr lang="en-GB" b="0" i="1" smtClean="0">
                                        <a:latin typeface="Cambria Math" panose="02040503050406030204" pitchFamily="18" charset="0"/>
                                      </a:rPr>
                                    </m:ctrlPr>
                                  </m:sSupPr>
                                  <m:e>
                                    <m:r>
                                      <a:rPr lang="en-GB" b="0" i="1" smtClean="0">
                                        <a:latin typeface="Cambria Math" panose="02040503050406030204" pitchFamily="18" charset="0"/>
                                      </a:rPr>
                                      <m:t>4</m:t>
                                    </m:r>
                                    <m:r>
                                      <a:rPr lang="en-GB" b="0" i="1" smtClean="0">
                                        <a:latin typeface="Cambria Math" panose="02040503050406030204" pitchFamily="18" charset="0"/>
                                      </a:rPr>
                                      <m:t>𝑥</m:t>
                                    </m:r>
                                  </m:e>
                                  <m:sup>
                                    <m:r>
                                      <a:rPr lang="en-GB" b="0" i="1" smtClean="0">
                                        <a:latin typeface="Cambria Math" panose="02040503050406030204" pitchFamily="18" charset="0"/>
                                      </a:rPr>
                                      <m:t>3</m:t>
                                    </m:r>
                                  </m:sup>
                                </m:sSup>
                              </m:oMath>
                            </m:oMathPara>
                          </a14:m>
                          <a:endParaRPr lang="en-GB" dirty="0"/>
                        </a:p>
                      </a:txBody>
                      <a:tcPr anchor="ctr"/>
                    </a:tc>
                    <a:tc>
                      <a:txBody>
                        <a:bodyPr/>
                        <a:lstStyle/>
                        <a:p>
                          <a:pPr algn="ctr"/>
                          <a:endParaRPr lang="en-GB"/>
                        </a:p>
                      </a:txBody>
                      <a:tcPr anchor="ctr"/>
                    </a:tc>
                    <a:extLst>
                      <a:ext uri="{0D108BD9-81ED-4DB2-BD59-A6C34878D82A}">
                        <a16:rowId xmlns:a16="http://schemas.microsoft.com/office/drawing/2014/main" val="297152157"/>
                      </a:ext>
                    </a:extLst>
                  </a:tr>
                  <a:tr h="44802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sSup>
                                  <m:sSupPr>
                                    <m:ctrlPr>
                                      <a:rPr lang="en-GB" b="0" i="1" smtClean="0">
                                        <a:latin typeface="Cambria Math" panose="02040503050406030204" pitchFamily="18" charset="0"/>
                                      </a:rPr>
                                    </m:ctrlPr>
                                  </m:sSupPr>
                                  <m:e>
                                    <m:r>
                                      <a:rPr lang="en-GB" b="0" i="1" smtClean="0">
                                        <a:latin typeface="Cambria Math" panose="02040503050406030204" pitchFamily="18" charset="0"/>
                                      </a:rPr>
                                      <m:t>2</m:t>
                                    </m:r>
                                    <m:r>
                                      <a:rPr lang="en-GB" b="0" i="1" smtClean="0">
                                        <a:latin typeface="Cambria Math" panose="02040503050406030204" pitchFamily="18" charset="0"/>
                                      </a:rPr>
                                      <m:t>𝑥</m:t>
                                    </m:r>
                                  </m:e>
                                  <m:sup>
                                    <m:r>
                                      <a:rPr lang="en-GB" b="0" i="1" smtClean="0">
                                        <a:latin typeface="Cambria Math" panose="02040503050406030204" pitchFamily="18" charset="0"/>
                                      </a:rPr>
                                      <m:t>−4</m:t>
                                    </m:r>
                                  </m:sup>
                                </m:sSup>
                              </m:oMath>
                            </m:oMathPara>
                          </a14:m>
                          <a:endParaRPr lang="en-GB" dirty="0"/>
                        </a:p>
                      </a:txBody>
                      <a:tcPr anchor="ctr"/>
                    </a:tc>
                    <a:tc>
                      <a:txBody>
                        <a:bodyPr/>
                        <a:lstStyle/>
                        <a:p>
                          <a:pPr algn="ctr"/>
                          <a:endParaRPr lang="en-GB"/>
                        </a:p>
                      </a:txBody>
                      <a:tcPr anchor="ctr"/>
                    </a:tc>
                    <a:extLst>
                      <a:ext uri="{0D108BD9-81ED-4DB2-BD59-A6C34878D82A}">
                        <a16:rowId xmlns:a16="http://schemas.microsoft.com/office/drawing/2014/main" val="2513730566"/>
                      </a:ext>
                    </a:extLst>
                  </a:tr>
                  <a:tr h="44802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sSup>
                                  <m:sSupPr>
                                    <m:ctrlPr>
                                      <a:rPr lang="en-GB" b="0" i="1" smtClean="0">
                                        <a:latin typeface="Cambria Math" panose="02040503050406030204" pitchFamily="18" charset="0"/>
                                      </a:rPr>
                                    </m:ctrlPr>
                                  </m:sSupPr>
                                  <m:e>
                                    <m:r>
                                      <a:rPr lang="en-GB" b="0" i="1" smtClean="0">
                                        <a:latin typeface="Cambria Math" panose="02040503050406030204" pitchFamily="18" charset="0"/>
                                      </a:rPr>
                                      <m:t>3</m:t>
                                    </m:r>
                                    <m:r>
                                      <a:rPr lang="en-GB" b="0" i="1" smtClean="0">
                                        <a:latin typeface="Cambria Math" panose="02040503050406030204" pitchFamily="18" charset="0"/>
                                      </a:rPr>
                                      <m:t>𝑥</m:t>
                                    </m:r>
                                  </m:e>
                                  <m:sup>
                                    <m:r>
                                      <a:rPr lang="en-GB" b="0" i="1" smtClean="0">
                                        <a:latin typeface="Cambria Math" panose="02040503050406030204" pitchFamily="18" charset="0"/>
                                      </a:rPr>
                                      <m:t>5</m:t>
                                    </m:r>
                                  </m:sup>
                                </m:sSup>
                                <m:r>
                                  <a:rPr lang="en-GB" b="0" i="1" smtClean="0">
                                    <a:latin typeface="Cambria Math" panose="02040503050406030204" pitchFamily="18" charset="0"/>
                                  </a:rPr>
                                  <m:t>−2</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𝑥</m:t>
                                    </m:r>
                                  </m:e>
                                  <m:sup>
                                    <m:r>
                                      <a:rPr lang="en-GB" b="0" i="1" smtClean="0">
                                        <a:latin typeface="Cambria Math" panose="02040503050406030204" pitchFamily="18" charset="0"/>
                                      </a:rPr>
                                      <m:t>−2</m:t>
                                    </m:r>
                                  </m:sup>
                                </m:sSup>
                                <m:r>
                                  <a:rPr lang="en-GB" b="0" i="1" smtClean="0">
                                    <a:latin typeface="Cambria Math" panose="02040503050406030204" pitchFamily="18" charset="0"/>
                                  </a:rPr>
                                  <m:t>+2</m:t>
                                </m:r>
                              </m:oMath>
                            </m:oMathPara>
                          </a14:m>
                          <a:endParaRPr lang="en-GB" dirty="0"/>
                        </a:p>
                      </a:txBody>
                      <a:tcPr anchor="ctr"/>
                    </a:tc>
                    <a:tc>
                      <a:txBody>
                        <a:bodyPr/>
                        <a:lstStyle/>
                        <a:p>
                          <a:pPr algn="ctr"/>
                          <a:endParaRPr lang="en-GB" dirty="0"/>
                        </a:p>
                      </a:txBody>
                      <a:tcPr anchor="ctr"/>
                    </a:tc>
                    <a:extLst>
                      <a:ext uri="{0D108BD9-81ED-4DB2-BD59-A6C34878D82A}">
                        <a16:rowId xmlns:a16="http://schemas.microsoft.com/office/drawing/2014/main" val="3803636389"/>
                      </a:ext>
                    </a:extLst>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2012584001"/>
                  </p:ext>
                </p:extLst>
              </p:nvPr>
            </p:nvGraphicFramePr>
            <p:xfrm>
              <a:off x="3368431" y="818140"/>
              <a:ext cx="5418666" cy="2688126"/>
            </p:xfrm>
            <a:graphic>
              <a:graphicData uri="http://schemas.openxmlformats.org/drawingml/2006/table">
                <a:tbl>
                  <a:tblPr firstRow="1" bandRow="1">
                    <a:tableStyleId>{5940675A-B579-460E-94D1-54222C63F5DA}</a:tableStyleId>
                  </a:tblPr>
                  <a:tblGrid>
                    <a:gridCol w="2709333">
                      <a:extLst>
                        <a:ext uri="{9D8B030D-6E8A-4147-A177-3AD203B41FA5}">
                          <a16:colId xmlns:a16="http://schemas.microsoft.com/office/drawing/2014/main" val="464404254"/>
                        </a:ext>
                      </a:extLst>
                    </a:gridCol>
                    <a:gridCol w="2709333">
                      <a:extLst>
                        <a:ext uri="{9D8B030D-6E8A-4147-A177-3AD203B41FA5}">
                          <a16:colId xmlns:a16="http://schemas.microsoft.com/office/drawing/2014/main" val="2934289262"/>
                        </a:ext>
                      </a:extLst>
                    </a:gridCol>
                  </a:tblGrid>
                  <a:tr h="448021">
                    <a:tc>
                      <a:txBody>
                        <a:bodyPr/>
                        <a:lstStyle/>
                        <a:p>
                          <a:pPr algn="ctr"/>
                          <a:r>
                            <a:rPr lang="en-GB" dirty="0" smtClean="0"/>
                            <a:t>Function</a:t>
                          </a:r>
                          <a:endParaRPr lang="en-GB" dirty="0"/>
                        </a:p>
                      </a:txBody>
                      <a:tcPr anchor="ctr"/>
                    </a:tc>
                    <a:tc>
                      <a:txBody>
                        <a:bodyPr/>
                        <a:lstStyle/>
                        <a:p>
                          <a:pPr algn="ctr"/>
                          <a:r>
                            <a:rPr lang="en-GB" dirty="0" smtClean="0"/>
                            <a:t>Gradient Function</a:t>
                          </a:r>
                          <a:endParaRPr lang="en-GB" dirty="0"/>
                        </a:p>
                      </a:txBody>
                      <a:tcPr anchor="ctr"/>
                    </a:tc>
                    <a:extLst>
                      <a:ext uri="{0D108BD9-81ED-4DB2-BD59-A6C34878D82A}">
                        <a16:rowId xmlns:a16="http://schemas.microsoft.com/office/drawing/2014/main" val="2197462769"/>
                      </a:ext>
                    </a:extLst>
                  </a:tr>
                  <a:tr h="448021">
                    <a:tc>
                      <a:txBody>
                        <a:bodyPr/>
                        <a:lstStyle/>
                        <a:p>
                          <a:endParaRPr lang="en-US"/>
                        </a:p>
                      </a:txBody>
                      <a:tcPr anchor="ctr">
                        <a:blipFill>
                          <a:blip r:embed="rId2"/>
                          <a:stretch>
                            <a:fillRect l="-225" t="-102740" r="-100449" b="-406849"/>
                          </a:stretch>
                        </a:blipFill>
                      </a:tcPr>
                    </a:tc>
                    <a:tc>
                      <a:txBody>
                        <a:bodyPr/>
                        <a:lstStyle/>
                        <a:p>
                          <a:pPr algn="ctr"/>
                          <a:endParaRPr lang="en-GB" dirty="0"/>
                        </a:p>
                      </a:txBody>
                      <a:tcPr anchor="ctr"/>
                    </a:tc>
                    <a:extLst>
                      <a:ext uri="{0D108BD9-81ED-4DB2-BD59-A6C34878D82A}">
                        <a16:rowId xmlns:a16="http://schemas.microsoft.com/office/drawing/2014/main" val="2724304425"/>
                      </a:ext>
                    </a:extLst>
                  </a:tr>
                  <a:tr h="448021">
                    <a:tc>
                      <a:txBody>
                        <a:bodyPr/>
                        <a:lstStyle/>
                        <a:p>
                          <a:endParaRPr lang="en-US"/>
                        </a:p>
                      </a:txBody>
                      <a:tcPr anchor="ctr">
                        <a:blipFill>
                          <a:blip r:embed="rId2"/>
                          <a:stretch>
                            <a:fillRect l="-225" t="-200000" r="-100449" b="-301351"/>
                          </a:stretch>
                        </a:blipFill>
                      </a:tcPr>
                    </a:tc>
                    <a:tc>
                      <a:txBody>
                        <a:bodyPr/>
                        <a:lstStyle/>
                        <a:p>
                          <a:pPr algn="ctr"/>
                          <a:endParaRPr lang="en-GB"/>
                        </a:p>
                      </a:txBody>
                      <a:tcPr anchor="ctr"/>
                    </a:tc>
                    <a:extLst>
                      <a:ext uri="{0D108BD9-81ED-4DB2-BD59-A6C34878D82A}">
                        <a16:rowId xmlns:a16="http://schemas.microsoft.com/office/drawing/2014/main" val="1958413477"/>
                      </a:ext>
                    </a:extLst>
                  </a:tr>
                  <a:tr h="448021">
                    <a:tc>
                      <a:txBody>
                        <a:bodyPr/>
                        <a:lstStyle/>
                        <a:p>
                          <a:endParaRPr lang="en-US"/>
                        </a:p>
                      </a:txBody>
                      <a:tcPr anchor="ctr">
                        <a:blipFill>
                          <a:blip r:embed="rId2"/>
                          <a:stretch>
                            <a:fillRect l="-225" t="-300000" r="-100449" b="-201351"/>
                          </a:stretch>
                        </a:blipFill>
                      </a:tcPr>
                    </a:tc>
                    <a:tc>
                      <a:txBody>
                        <a:bodyPr/>
                        <a:lstStyle/>
                        <a:p>
                          <a:pPr algn="ctr"/>
                          <a:endParaRPr lang="en-GB"/>
                        </a:p>
                      </a:txBody>
                      <a:tcPr anchor="ctr"/>
                    </a:tc>
                    <a:extLst>
                      <a:ext uri="{0D108BD9-81ED-4DB2-BD59-A6C34878D82A}">
                        <a16:rowId xmlns:a16="http://schemas.microsoft.com/office/drawing/2014/main" val="297152157"/>
                      </a:ext>
                    </a:extLst>
                  </a:tr>
                  <a:tr h="448021">
                    <a:tc>
                      <a:txBody>
                        <a:bodyPr/>
                        <a:lstStyle/>
                        <a:p>
                          <a:endParaRPr lang="en-US"/>
                        </a:p>
                      </a:txBody>
                      <a:tcPr anchor="ctr">
                        <a:blipFill>
                          <a:blip r:embed="rId2"/>
                          <a:stretch>
                            <a:fillRect l="-225" t="-405479" r="-100449" b="-104110"/>
                          </a:stretch>
                        </a:blipFill>
                      </a:tcPr>
                    </a:tc>
                    <a:tc>
                      <a:txBody>
                        <a:bodyPr/>
                        <a:lstStyle/>
                        <a:p>
                          <a:pPr algn="ctr"/>
                          <a:endParaRPr lang="en-GB"/>
                        </a:p>
                      </a:txBody>
                      <a:tcPr anchor="ctr"/>
                    </a:tc>
                    <a:extLst>
                      <a:ext uri="{0D108BD9-81ED-4DB2-BD59-A6C34878D82A}">
                        <a16:rowId xmlns:a16="http://schemas.microsoft.com/office/drawing/2014/main" val="2513730566"/>
                      </a:ext>
                    </a:extLst>
                  </a:tr>
                  <a:tr h="448021">
                    <a:tc>
                      <a:txBody>
                        <a:bodyPr/>
                        <a:lstStyle/>
                        <a:p>
                          <a:endParaRPr lang="en-US"/>
                        </a:p>
                      </a:txBody>
                      <a:tcPr anchor="ctr">
                        <a:blipFill>
                          <a:blip r:embed="rId2"/>
                          <a:stretch>
                            <a:fillRect l="-225" t="-498649" r="-100449" b="-2703"/>
                          </a:stretch>
                        </a:blipFill>
                      </a:tcPr>
                    </a:tc>
                    <a:tc>
                      <a:txBody>
                        <a:bodyPr/>
                        <a:lstStyle/>
                        <a:p>
                          <a:pPr algn="ctr"/>
                          <a:endParaRPr lang="en-GB" dirty="0"/>
                        </a:p>
                      </a:txBody>
                      <a:tcPr anchor="ctr"/>
                    </a:tc>
                    <a:extLst>
                      <a:ext uri="{0D108BD9-81ED-4DB2-BD59-A6C34878D82A}">
                        <a16:rowId xmlns:a16="http://schemas.microsoft.com/office/drawing/2014/main" val="3803636389"/>
                      </a:ext>
                    </a:extLst>
                  </a:tr>
                </a:tbl>
              </a:graphicData>
            </a:graphic>
          </p:graphicFrame>
        </mc:Fallback>
      </mc:AlternateContent>
      <p:sp>
        <p:nvSpPr>
          <p:cNvPr id="6" name="Rectangle 5"/>
          <p:cNvSpPr/>
          <p:nvPr/>
        </p:nvSpPr>
        <p:spPr>
          <a:xfrm>
            <a:off x="195116" y="5899103"/>
            <a:ext cx="3926844" cy="400110"/>
          </a:xfrm>
          <a:prstGeom prst="rect">
            <a:avLst/>
          </a:prstGeom>
        </p:spPr>
        <p:txBody>
          <a:bodyPr wrap="none">
            <a:spAutoFit/>
          </a:bodyPr>
          <a:lstStyle/>
          <a:p>
            <a:pPr lvl="0" eaLnBrk="0" fontAlgn="base" hangingPunct="0">
              <a:spcBef>
                <a:spcPct val="0"/>
              </a:spcBef>
              <a:spcAft>
                <a:spcPct val="0"/>
              </a:spcAft>
            </a:pPr>
            <a:r>
              <a:rPr lang="en-GB" altLang="en-US" sz="2000" dirty="0">
                <a:latin typeface="Calibri" panose="020F0502020204030204" pitchFamily="34" charset="0"/>
                <a:ea typeface="Calibri" panose="020F0502020204030204" pitchFamily="34" charset="0"/>
                <a:cs typeface="Times New Roman" panose="02020603050405020304" pitchFamily="18" charset="0"/>
              </a:rPr>
              <a:t>This is called…	</a:t>
            </a:r>
            <a:r>
              <a:rPr lang="en-GB" altLang="en-US"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DIFFERENTIATION</a:t>
            </a:r>
            <a:endParaRPr kumimoji="0" lang="en-GB" altLang="en-US" sz="3600" b="1" i="0" strike="noStrike" cap="none" normalizeH="0" baseline="0" dirty="0">
              <a:ln>
                <a:noFill/>
              </a:ln>
              <a:solidFill>
                <a:srgbClr val="FF0000"/>
              </a:solidFill>
              <a:effectLst/>
              <a:latin typeface="Arial" panose="020B0604020202020204" pitchFamily="34" charset="0"/>
            </a:endParaRPr>
          </a:p>
        </p:txBody>
      </p:sp>
      <p:sp>
        <p:nvSpPr>
          <p:cNvPr id="7" name="TextBox 6"/>
          <p:cNvSpPr txBox="1"/>
          <p:nvPr/>
        </p:nvSpPr>
        <p:spPr>
          <a:xfrm>
            <a:off x="3930555" y="4678395"/>
            <a:ext cx="8516203" cy="646331"/>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rgbClr val="FF0000"/>
                </a:solidFill>
              </a:rPr>
              <a:t>bring the power down</a:t>
            </a:r>
          </a:p>
          <a:p>
            <a:pPr marL="285750" indent="-285750">
              <a:buFont typeface="Arial" panose="020B0604020202020204" pitchFamily="34" charset="0"/>
              <a:buChar char="•"/>
            </a:pPr>
            <a:r>
              <a:rPr lang="en-GB" dirty="0">
                <a:solidFill>
                  <a:srgbClr val="FF0000"/>
                </a:solidFill>
              </a:rPr>
              <a:t>subtract one away from the power</a:t>
            </a:r>
          </a:p>
        </p:txBody>
      </p:sp>
      <mc:AlternateContent xmlns:mc="http://schemas.openxmlformats.org/markup-compatibility/2006" xmlns:a14="http://schemas.microsoft.com/office/drawing/2010/main">
        <mc:Choice Requires="a14">
          <p:sp>
            <p:nvSpPr>
              <p:cNvPr id="8" name="TextBox 7"/>
              <p:cNvSpPr txBox="1"/>
              <p:nvPr/>
            </p:nvSpPr>
            <p:spPr>
              <a:xfrm>
                <a:off x="6537277" y="1296538"/>
                <a:ext cx="176056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𝑦</m:t>
                      </m:r>
                      <m:r>
                        <a:rPr lang="en-GB" b="0" i="1" smtClean="0">
                          <a:solidFill>
                            <a:srgbClr val="FF0000"/>
                          </a:solidFill>
                          <a:latin typeface="Cambria Math" panose="02040503050406030204" pitchFamily="18" charset="0"/>
                        </a:rPr>
                        <m:t>=3</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𝑥</m:t>
                          </m:r>
                        </m:e>
                        <m:sup>
                          <m:r>
                            <a:rPr lang="en-GB" b="0" i="1" smtClean="0">
                              <a:solidFill>
                                <a:srgbClr val="FF0000"/>
                              </a:solidFill>
                              <a:latin typeface="Cambria Math" panose="02040503050406030204" pitchFamily="18" charset="0"/>
                            </a:rPr>
                            <m:t>2</m:t>
                          </m:r>
                        </m:sup>
                      </m:sSup>
                    </m:oMath>
                  </m:oMathPara>
                </a14:m>
                <a:endParaRPr lang="en-GB"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6537277" y="1296538"/>
                <a:ext cx="1760562" cy="369332"/>
              </a:xfrm>
              <a:prstGeom prst="rect">
                <a:avLst/>
              </a:prstGeom>
              <a:blipFill>
                <a:blip r:embed="rId3"/>
                <a:stretch>
                  <a:fillRect b="-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6537277" y="1735699"/>
                <a:ext cx="176056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𝑦</m:t>
                      </m:r>
                      <m:r>
                        <a:rPr lang="en-GB" b="0" i="1" smtClean="0">
                          <a:solidFill>
                            <a:srgbClr val="FF0000"/>
                          </a:solidFill>
                          <a:latin typeface="Cambria Math" panose="02040503050406030204" pitchFamily="18" charset="0"/>
                        </a:rPr>
                        <m:t>=4</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𝑥</m:t>
                          </m:r>
                        </m:e>
                        <m:sup>
                          <m:r>
                            <a:rPr lang="en-GB" b="0" i="1" smtClean="0">
                              <a:solidFill>
                                <a:srgbClr val="FF0000"/>
                              </a:solidFill>
                              <a:latin typeface="Cambria Math" panose="02040503050406030204" pitchFamily="18" charset="0"/>
                            </a:rPr>
                            <m:t>3</m:t>
                          </m:r>
                        </m:sup>
                      </m:sSup>
                      <m:r>
                        <a:rPr lang="en-GB" b="0" i="1" smtClean="0">
                          <a:solidFill>
                            <a:srgbClr val="FF0000"/>
                          </a:solidFill>
                          <a:latin typeface="Cambria Math" panose="02040503050406030204" pitchFamily="18" charset="0"/>
                        </a:rPr>
                        <m:t>+3</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𝑥</m:t>
                          </m:r>
                        </m:e>
                        <m:sup>
                          <m:r>
                            <a:rPr lang="en-GB" b="0" i="1" smtClean="0">
                              <a:solidFill>
                                <a:srgbClr val="FF0000"/>
                              </a:solidFill>
                              <a:latin typeface="Cambria Math" panose="02040503050406030204" pitchFamily="18" charset="0"/>
                            </a:rPr>
                            <m:t>2</m:t>
                          </m:r>
                        </m:sup>
                      </m:sSup>
                    </m:oMath>
                  </m:oMathPara>
                </a14:m>
                <a:endParaRPr lang="en-GB" dirty="0">
                  <a:solidFill>
                    <a:srgbClr val="FF0000"/>
                  </a:solidFill>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6537277" y="1735699"/>
                <a:ext cx="1760562" cy="369332"/>
              </a:xfrm>
              <a:prstGeom prst="rect">
                <a:avLst/>
              </a:prstGeom>
              <a:blipFill>
                <a:blip r:embed="rId4"/>
                <a:stretch>
                  <a:fillRect b="-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6537277" y="2178383"/>
                <a:ext cx="176056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𝑦</m:t>
                      </m:r>
                      <m:r>
                        <a:rPr lang="en-GB" b="0" i="1" smtClean="0">
                          <a:solidFill>
                            <a:srgbClr val="FF0000"/>
                          </a:solidFill>
                          <a:latin typeface="Cambria Math" panose="02040503050406030204" pitchFamily="18" charset="0"/>
                        </a:rPr>
                        <m:t>=12</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𝑥</m:t>
                          </m:r>
                        </m:e>
                        <m:sup>
                          <m:r>
                            <a:rPr lang="en-GB" b="0" i="1" smtClean="0">
                              <a:solidFill>
                                <a:srgbClr val="FF0000"/>
                              </a:solidFill>
                              <a:latin typeface="Cambria Math" panose="02040503050406030204" pitchFamily="18" charset="0"/>
                            </a:rPr>
                            <m:t>2</m:t>
                          </m:r>
                        </m:sup>
                      </m:sSup>
                    </m:oMath>
                  </m:oMathPara>
                </a14:m>
                <a:endParaRPr lang="en-GB" dirty="0">
                  <a:solidFill>
                    <a:srgbClr val="FF0000"/>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6537277" y="2178383"/>
                <a:ext cx="1760562" cy="369332"/>
              </a:xfrm>
              <a:prstGeom prst="rect">
                <a:avLst/>
              </a:prstGeom>
              <a:blipFill>
                <a:blip r:embed="rId5"/>
                <a:stretch>
                  <a:fillRect b="-655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6537277" y="2621067"/>
                <a:ext cx="176056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𝑦</m:t>
                      </m:r>
                      <m:r>
                        <a:rPr lang="en-GB" b="0" i="1" smtClean="0">
                          <a:solidFill>
                            <a:srgbClr val="FF0000"/>
                          </a:solidFill>
                          <a:latin typeface="Cambria Math" panose="02040503050406030204" pitchFamily="18" charset="0"/>
                        </a:rPr>
                        <m:t>=−8</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𝑥</m:t>
                          </m:r>
                        </m:e>
                        <m:sup>
                          <m:r>
                            <a:rPr lang="en-GB" b="0" i="1" smtClean="0">
                              <a:solidFill>
                                <a:srgbClr val="FF0000"/>
                              </a:solidFill>
                              <a:latin typeface="Cambria Math" panose="02040503050406030204" pitchFamily="18" charset="0"/>
                            </a:rPr>
                            <m:t>−5</m:t>
                          </m:r>
                        </m:sup>
                      </m:sSup>
                    </m:oMath>
                  </m:oMathPara>
                </a14:m>
                <a:endParaRPr lang="en-GB" dirty="0">
                  <a:solidFill>
                    <a:srgbClr val="FF0000"/>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6537277" y="2621067"/>
                <a:ext cx="1760562" cy="369332"/>
              </a:xfrm>
              <a:prstGeom prst="rect">
                <a:avLst/>
              </a:prstGeom>
              <a:blipFill>
                <a:blip r:embed="rId6"/>
                <a:stretch>
                  <a:fillRect b="-655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482689" y="3091047"/>
                <a:ext cx="193798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𝑦</m:t>
                      </m:r>
                      <m:r>
                        <a:rPr lang="en-GB" b="0" i="1" smtClean="0">
                          <a:solidFill>
                            <a:srgbClr val="FF0000"/>
                          </a:solidFill>
                          <a:latin typeface="Cambria Math" panose="02040503050406030204" pitchFamily="18" charset="0"/>
                        </a:rPr>
                        <m:t>=15</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𝑥</m:t>
                          </m:r>
                        </m:e>
                        <m:sup>
                          <m:r>
                            <a:rPr lang="en-GB" b="0" i="1" smtClean="0">
                              <a:solidFill>
                                <a:srgbClr val="FF0000"/>
                              </a:solidFill>
                              <a:latin typeface="Cambria Math" panose="02040503050406030204" pitchFamily="18" charset="0"/>
                            </a:rPr>
                            <m:t>4</m:t>
                          </m:r>
                        </m:sup>
                      </m:sSup>
                      <m:r>
                        <a:rPr lang="en-GB" b="0" i="1" smtClean="0">
                          <a:solidFill>
                            <a:srgbClr val="FF0000"/>
                          </a:solidFill>
                          <a:latin typeface="Cambria Math" panose="02040503050406030204" pitchFamily="18" charset="0"/>
                        </a:rPr>
                        <m:t>+4</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𝑥</m:t>
                          </m:r>
                        </m:e>
                        <m:sup>
                          <m:r>
                            <a:rPr lang="en-GB" b="0" i="1" smtClean="0">
                              <a:solidFill>
                                <a:srgbClr val="FF0000"/>
                              </a:solidFill>
                              <a:latin typeface="Cambria Math" panose="02040503050406030204" pitchFamily="18" charset="0"/>
                            </a:rPr>
                            <m:t>−3</m:t>
                          </m:r>
                        </m:sup>
                      </m:sSup>
                    </m:oMath>
                  </m:oMathPara>
                </a14:m>
                <a:endParaRPr lang="en-GB" dirty="0">
                  <a:solidFill>
                    <a:srgbClr val="FF0000"/>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6482689" y="3091047"/>
                <a:ext cx="1937982" cy="369332"/>
              </a:xfrm>
              <a:prstGeom prst="rect">
                <a:avLst/>
              </a:prstGeom>
              <a:blipFill>
                <a:blip r:embed="rId7"/>
                <a:stretch>
                  <a:fillRect b="-6557"/>
                </a:stretch>
              </a:blipFill>
            </p:spPr>
            <p:txBody>
              <a:bodyPr/>
              <a:lstStyle/>
              <a:p>
                <a:r>
                  <a:rPr lang="en-GB">
                    <a:noFill/>
                  </a:rPr>
                  <a:t> </a:t>
                </a:r>
              </a:p>
            </p:txBody>
          </p:sp>
        </mc:Fallback>
      </mc:AlternateContent>
      <p:sp>
        <p:nvSpPr>
          <p:cNvPr id="13" name="Rectangle 12">
            <a:extLst>
              <a:ext uri="{FF2B5EF4-FFF2-40B4-BE49-F238E27FC236}">
                <a16:creationId xmlns:a16="http://schemas.microsoft.com/office/drawing/2014/main" id="{89B4A3B6-8D8E-4B77-8E09-CF13F062902F}"/>
              </a:ext>
            </a:extLst>
          </p:cNvPr>
          <p:cNvSpPr/>
          <p:nvPr/>
        </p:nvSpPr>
        <p:spPr>
          <a:xfrm>
            <a:off x="195116" y="3907664"/>
            <a:ext cx="3625223" cy="369332"/>
          </a:xfrm>
          <a:prstGeom prst="rect">
            <a:avLst/>
          </a:prstGeom>
        </p:spPr>
        <p:txBody>
          <a:bodyPr wrap="none">
            <a:spAutoFit/>
          </a:bodyPr>
          <a:lstStyle/>
          <a:p>
            <a:pPr lvl="0" eaLnBrk="0" fontAlgn="base" hangingPunct="0">
              <a:spcBef>
                <a:spcPct val="0"/>
              </a:spcBef>
              <a:spcAft>
                <a:spcPct val="0"/>
              </a:spcAft>
            </a:pPr>
            <a:r>
              <a:rPr lang="en-GB" altLang="en-US" b="1" dirty="0">
                <a:latin typeface="Calibri" panose="020F0502020204030204" pitchFamily="34" charset="0"/>
                <a:ea typeface="Calibri" panose="020F0502020204030204" pitchFamily="34" charset="0"/>
                <a:cs typeface="Times New Roman" panose="02020603050405020304" pitchFamily="18" charset="0"/>
              </a:rPr>
              <a:t>Can anyone spot what’s happening?</a:t>
            </a:r>
            <a:endParaRPr kumimoji="0" lang="en-GB" altLang="en-US" sz="32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5980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P spid="10" grpId="0"/>
      <p:bldP spid="11"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Multiple Choice Questions:</a:t>
            </a:r>
          </a:p>
        </p:txBody>
      </p:sp>
      <p:sp>
        <p:nvSpPr>
          <p:cNvPr id="3" name="Content Placeholder 2"/>
          <p:cNvSpPr>
            <a:spLocks noGrp="1"/>
          </p:cNvSpPr>
          <p:nvPr>
            <p:ph idx="1"/>
          </p:nvPr>
        </p:nvSpPr>
        <p:spPr>
          <a:xfrm>
            <a:off x="838201" y="1825625"/>
            <a:ext cx="7746242" cy="4351338"/>
          </a:xfrm>
        </p:spPr>
        <p:txBody>
          <a:bodyPr>
            <a:normAutofit/>
          </a:bodyPr>
          <a:lstStyle/>
          <a:p>
            <a:r>
              <a:rPr lang="en-GB" sz="3600" dirty="0"/>
              <a:t>Don’t worry about getting it wrong… Just have a go!</a:t>
            </a:r>
          </a:p>
        </p:txBody>
      </p:sp>
    </p:spTree>
    <p:extLst>
      <p:ext uri="{BB962C8B-B14F-4D97-AF65-F5344CB8AC3E}">
        <p14:creationId xmlns:p14="http://schemas.microsoft.com/office/powerpoint/2010/main" val="2353415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Differentiate…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5658134" cy="4351338"/>
              </a:xfrm>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en-GB" sz="5400" b="0" i="1" smtClean="0">
                          <a:latin typeface="Cambria Math" panose="02040503050406030204" pitchFamily="18" charset="0"/>
                        </a:rPr>
                        <m:t>𝑦</m:t>
                      </m:r>
                      <m:r>
                        <a:rPr lang="en-GB" sz="5400" b="0" i="1" smtClean="0">
                          <a:latin typeface="Cambria Math" panose="02040503050406030204" pitchFamily="18" charset="0"/>
                        </a:rPr>
                        <m:t>=</m:t>
                      </m:r>
                      <m:sSup>
                        <m:sSupPr>
                          <m:ctrlPr>
                            <a:rPr lang="en-GB" sz="5400" b="0" i="1" smtClean="0">
                              <a:latin typeface="Cambria Math" panose="02040503050406030204" pitchFamily="18" charset="0"/>
                            </a:rPr>
                          </m:ctrlPr>
                        </m:sSupPr>
                        <m:e>
                          <m:r>
                            <a:rPr lang="en-GB" sz="5400" b="0" i="1" smtClean="0">
                              <a:latin typeface="Cambria Math" panose="02040503050406030204" pitchFamily="18" charset="0"/>
                            </a:rPr>
                            <m:t>𝑥</m:t>
                          </m:r>
                        </m:e>
                        <m:sup>
                          <m:r>
                            <a:rPr lang="en-GB" sz="5400" b="0" i="1" smtClean="0">
                              <a:latin typeface="Cambria Math" panose="02040503050406030204" pitchFamily="18" charset="0"/>
                            </a:rPr>
                            <m:t>4</m:t>
                          </m:r>
                        </m:sup>
                      </m:sSup>
                    </m:oMath>
                  </m:oMathPara>
                </a14:m>
                <a:endParaRPr lang="en-GB" sz="5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5658134" cy="4351338"/>
              </a:xfr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Rounded Rectangle 3"/>
              <p:cNvSpPr/>
              <p:nvPr/>
            </p:nvSpPr>
            <p:spPr>
              <a:xfrm>
                <a:off x="7274257" y="447201"/>
                <a:ext cx="3970361" cy="137842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A: </a:t>
                </a:r>
                <a14:m>
                  <m:oMath xmlns:m="http://schemas.openxmlformats.org/officeDocument/2006/math">
                    <m:sSup>
                      <m:sSupPr>
                        <m:ctrlPr>
                          <a:rPr lang="en-GB" sz="5400" i="1" smtClean="0">
                            <a:solidFill>
                              <a:schemeClr val="tx1"/>
                            </a:solidFill>
                            <a:latin typeface="Cambria Math" panose="02040503050406030204" pitchFamily="18" charset="0"/>
                          </a:rPr>
                        </m:ctrlPr>
                      </m:sSupPr>
                      <m:e>
                        <m:r>
                          <a:rPr lang="en-GB" sz="5400" b="0" i="1" smtClean="0">
                            <a:solidFill>
                              <a:schemeClr val="tx1"/>
                            </a:solidFill>
                            <a:latin typeface="Cambria Math" panose="02040503050406030204" pitchFamily="18" charset="0"/>
                          </a:rPr>
                          <m:t>𝑥</m:t>
                        </m:r>
                      </m:e>
                      <m:sup>
                        <m:r>
                          <a:rPr lang="en-GB" sz="5400" b="0" i="1" smtClean="0">
                            <a:solidFill>
                              <a:schemeClr val="tx1"/>
                            </a:solidFill>
                            <a:latin typeface="Cambria Math" panose="02040503050406030204" pitchFamily="18" charset="0"/>
                          </a:rPr>
                          <m:t>3</m:t>
                        </m:r>
                      </m:sup>
                    </m:sSup>
                  </m:oMath>
                </a14:m>
                <a:endParaRPr lang="en-GB" sz="7200" dirty="0">
                  <a:solidFill>
                    <a:schemeClr val="tx1"/>
                  </a:solidFill>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7274257" y="447201"/>
                <a:ext cx="3970361" cy="1378424"/>
              </a:xfrm>
              <a:prstGeom prst="roundRect">
                <a:avLst/>
              </a:prstGeom>
              <a:blipFill>
                <a:blip r:embed="rId3"/>
                <a:stretch>
                  <a:fillRect l="-9633" t="-9649" b="-28947"/>
                </a:stretch>
              </a:blipFill>
              <a:ln>
                <a:solidFill>
                  <a:schemeClr val="accent2">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ounded Rectangle 4"/>
              <p:cNvSpPr/>
              <p:nvPr/>
            </p:nvSpPr>
            <p:spPr>
              <a:xfrm>
                <a:off x="7274255" y="4993827"/>
                <a:ext cx="3970361" cy="1378424"/>
              </a:xfrm>
              <a:prstGeom prst="round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D: </a:t>
                </a:r>
                <a14:m>
                  <m:oMath xmlns:m="http://schemas.openxmlformats.org/officeDocument/2006/math">
                    <m:r>
                      <a:rPr lang="en-GB" sz="5400" b="0" i="1" smtClean="0">
                        <a:solidFill>
                          <a:schemeClr val="tx1"/>
                        </a:solidFill>
                        <a:latin typeface="Cambria Math" panose="02040503050406030204" pitchFamily="18" charset="0"/>
                      </a:rPr>
                      <m:t>4</m:t>
                    </m:r>
                    <m:sSup>
                      <m:sSupPr>
                        <m:ctrlPr>
                          <a:rPr lang="en-GB" sz="5400" b="0" i="1" smtClean="0">
                            <a:solidFill>
                              <a:schemeClr val="tx1"/>
                            </a:solidFill>
                            <a:latin typeface="Cambria Math" panose="02040503050406030204" pitchFamily="18" charset="0"/>
                          </a:rPr>
                        </m:ctrlPr>
                      </m:sSupPr>
                      <m:e>
                        <m:r>
                          <a:rPr lang="en-GB" sz="5400" b="0" i="1" smtClean="0">
                            <a:solidFill>
                              <a:schemeClr val="tx1"/>
                            </a:solidFill>
                            <a:latin typeface="Cambria Math" panose="02040503050406030204" pitchFamily="18" charset="0"/>
                          </a:rPr>
                          <m:t>𝑥</m:t>
                        </m:r>
                      </m:e>
                      <m:sup>
                        <m:r>
                          <a:rPr lang="en-GB" sz="5400" b="0" i="1" smtClean="0">
                            <a:solidFill>
                              <a:schemeClr val="tx1"/>
                            </a:solidFill>
                            <a:latin typeface="Cambria Math" panose="02040503050406030204" pitchFamily="18" charset="0"/>
                          </a:rPr>
                          <m:t>3</m:t>
                        </m:r>
                      </m:sup>
                    </m:sSup>
                  </m:oMath>
                </a14:m>
                <a:endParaRPr lang="en-GB" sz="7200" dirty="0">
                  <a:solidFill>
                    <a:schemeClr val="tx1"/>
                  </a:solidFill>
                </a:endParaRPr>
              </a:p>
            </p:txBody>
          </p:sp>
        </mc:Choice>
        <mc:Fallback xmlns="">
          <p:sp>
            <p:nvSpPr>
              <p:cNvPr id="5" name="Rounded Rectangle 4"/>
              <p:cNvSpPr>
                <a:spLocks noRot="1" noChangeAspect="1" noMove="1" noResize="1" noEditPoints="1" noAdjustHandles="1" noChangeArrowheads="1" noChangeShapeType="1" noTextEdit="1"/>
              </p:cNvSpPr>
              <p:nvPr/>
            </p:nvSpPr>
            <p:spPr>
              <a:xfrm>
                <a:off x="7274255" y="4993827"/>
                <a:ext cx="3970361" cy="1378424"/>
              </a:xfrm>
              <a:prstGeom prst="roundRect">
                <a:avLst/>
              </a:prstGeom>
              <a:blipFill>
                <a:blip r:embed="rId4"/>
                <a:stretch>
                  <a:fillRect l="-9633" t="-9649" b="-28947"/>
                </a:stretch>
              </a:blipFill>
              <a:ln>
                <a:solidFill>
                  <a:schemeClr val="accent1">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ounded Rectangle 5"/>
              <p:cNvSpPr/>
              <p:nvPr/>
            </p:nvSpPr>
            <p:spPr>
              <a:xfrm>
                <a:off x="7274256" y="3478285"/>
                <a:ext cx="3970361" cy="1378424"/>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C: </a:t>
                </a:r>
                <a14:m>
                  <m:oMath xmlns:m="http://schemas.openxmlformats.org/officeDocument/2006/math">
                    <m:r>
                      <a:rPr lang="en-GB" sz="5400" b="0" i="1" smtClean="0">
                        <a:solidFill>
                          <a:schemeClr val="tx1"/>
                        </a:solidFill>
                        <a:latin typeface="Cambria Math" panose="02040503050406030204" pitchFamily="18" charset="0"/>
                      </a:rPr>
                      <m:t>4</m:t>
                    </m:r>
                    <m:r>
                      <a:rPr lang="en-GB" sz="5400" b="0" i="1" smtClean="0">
                        <a:solidFill>
                          <a:schemeClr val="tx1"/>
                        </a:solidFill>
                        <a:latin typeface="Cambria Math" panose="02040503050406030204" pitchFamily="18" charset="0"/>
                      </a:rPr>
                      <m:t>𝑥</m:t>
                    </m:r>
                  </m:oMath>
                </a14:m>
                <a:r>
                  <a:rPr lang="en-GB" sz="7200" dirty="0">
                    <a:solidFill>
                      <a:schemeClr val="tx1"/>
                    </a:solidFill>
                  </a:rPr>
                  <a:t> </a:t>
                </a:r>
              </a:p>
            </p:txBody>
          </p:sp>
        </mc:Choice>
        <mc:Fallback xmlns="">
          <p:sp>
            <p:nvSpPr>
              <p:cNvPr id="6" name="Rounded Rectangle 5"/>
              <p:cNvSpPr>
                <a:spLocks noRot="1" noChangeAspect="1" noMove="1" noResize="1" noEditPoints="1" noAdjustHandles="1" noChangeArrowheads="1" noChangeShapeType="1" noTextEdit="1"/>
              </p:cNvSpPr>
              <p:nvPr/>
            </p:nvSpPr>
            <p:spPr>
              <a:xfrm>
                <a:off x="7274256" y="3478285"/>
                <a:ext cx="3970361" cy="1378424"/>
              </a:xfrm>
              <a:prstGeom prst="roundRect">
                <a:avLst/>
              </a:prstGeom>
              <a:blipFill>
                <a:blip r:embed="rId5"/>
                <a:stretch>
                  <a:fillRect l="-9633" t="-10088" b="-28509"/>
                </a:stretch>
              </a:blipFill>
              <a:ln>
                <a:solidFill>
                  <a:schemeClr val="accent6">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ounded Rectangle 6"/>
              <p:cNvSpPr/>
              <p:nvPr/>
            </p:nvSpPr>
            <p:spPr>
              <a:xfrm>
                <a:off x="7274256" y="1962743"/>
                <a:ext cx="3970361" cy="1378424"/>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B: </a:t>
                </a:r>
                <a14:m>
                  <m:oMath xmlns:m="http://schemas.openxmlformats.org/officeDocument/2006/math">
                    <m:sSup>
                      <m:sSupPr>
                        <m:ctrlPr>
                          <a:rPr lang="en-GB" sz="5400" i="1" smtClean="0">
                            <a:solidFill>
                              <a:schemeClr val="tx1"/>
                            </a:solidFill>
                            <a:latin typeface="Cambria Math" panose="02040503050406030204" pitchFamily="18" charset="0"/>
                          </a:rPr>
                        </m:ctrlPr>
                      </m:sSupPr>
                      <m:e>
                        <m:r>
                          <a:rPr lang="en-GB" sz="5400" b="0" i="1" smtClean="0">
                            <a:solidFill>
                              <a:schemeClr val="tx1"/>
                            </a:solidFill>
                            <a:latin typeface="Cambria Math" panose="02040503050406030204" pitchFamily="18" charset="0"/>
                          </a:rPr>
                          <m:t>3</m:t>
                        </m:r>
                        <m:r>
                          <a:rPr lang="en-GB" sz="5400" b="0" i="1" smtClean="0">
                            <a:solidFill>
                              <a:schemeClr val="tx1"/>
                            </a:solidFill>
                            <a:latin typeface="Cambria Math" panose="02040503050406030204" pitchFamily="18" charset="0"/>
                          </a:rPr>
                          <m:t>𝑥</m:t>
                        </m:r>
                      </m:e>
                      <m:sup>
                        <m:r>
                          <a:rPr lang="en-GB" sz="5400" b="0" i="1" smtClean="0">
                            <a:solidFill>
                              <a:schemeClr val="tx1"/>
                            </a:solidFill>
                            <a:latin typeface="Cambria Math" panose="02040503050406030204" pitchFamily="18" charset="0"/>
                          </a:rPr>
                          <m:t>4</m:t>
                        </m:r>
                      </m:sup>
                    </m:sSup>
                  </m:oMath>
                </a14:m>
                <a:endParaRPr lang="en-GB" sz="7200" dirty="0">
                  <a:solidFill>
                    <a:schemeClr val="tx1"/>
                  </a:solidFill>
                </a:endParaRPr>
              </a:p>
            </p:txBody>
          </p:sp>
        </mc:Choice>
        <mc:Fallback xmlns="">
          <p:sp>
            <p:nvSpPr>
              <p:cNvPr id="7" name="Rounded Rectangle 6"/>
              <p:cNvSpPr>
                <a:spLocks noRot="1" noChangeAspect="1" noMove="1" noResize="1" noEditPoints="1" noAdjustHandles="1" noChangeArrowheads="1" noChangeShapeType="1" noTextEdit="1"/>
              </p:cNvSpPr>
              <p:nvPr/>
            </p:nvSpPr>
            <p:spPr>
              <a:xfrm>
                <a:off x="7274256" y="1962743"/>
                <a:ext cx="3970361" cy="1378424"/>
              </a:xfrm>
              <a:prstGeom prst="roundRect">
                <a:avLst/>
              </a:prstGeom>
              <a:blipFill>
                <a:blip r:embed="rId6"/>
                <a:stretch>
                  <a:fillRect l="-9633" t="-9649" b="-28947"/>
                </a:stretch>
              </a:blipFill>
              <a:ln>
                <a:solidFill>
                  <a:schemeClr val="accent4">
                    <a:lumMod val="75000"/>
                  </a:schemeClr>
                </a:solidFill>
              </a:ln>
            </p:spPr>
            <p:txBody>
              <a:bodyPr/>
              <a:lstStyle/>
              <a:p>
                <a:r>
                  <a:rPr lang="en-GB">
                    <a:noFill/>
                  </a:rPr>
                  <a:t> </a:t>
                </a:r>
              </a:p>
            </p:txBody>
          </p:sp>
        </mc:Fallback>
      </mc:AlternateContent>
      <p:sp>
        <p:nvSpPr>
          <p:cNvPr id="8" name="Oval 7"/>
          <p:cNvSpPr/>
          <p:nvPr/>
        </p:nvSpPr>
        <p:spPr>
          <a:xfrm>
            <a:off x="8249501" y="5004251"/>
            <a:ext cx="1368000" cy="1368000"/>
          </a:xfrm>
          <a:prstGeom prst="ellips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452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Differentiate…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5658134" cy="4351338"/>
              </a:xfrm>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en-GB" sz="5400" b="0" i="1" smtClean="0">
                          <a:latin typeface="Cambria Math" panose="02040503050406030204" pitchFamily="18" charset="0"/>
                        </a:rPr>
                        <m:t>𝑦</m:t>
                      </m:r>
                      <m:r>
                        <a:rPr lang="en-GB" sz="5400" b="0" i="1" smtClean="0">
                          <a:latin typeface="Cambria Math" panose="02040503050406030204" pitchFamily="18" charset="0"/>
                        </a:rPr>
                        <m:t>=2</m:t>
                      </m:r>
                      <m:sSup>
                        <m:sSupPr>
                          <m:ctrlPr>
                            <a:rPr lang="en-GB" sz="5400" b="0" i="1" smtClean="0">
                              <a:latin typeface="Cambria Math" panose="02040503050406030204" pitchFamily="18" charset="0"/>
                            </a:rPr>
                          </m:ctrlPr>
                        </m:sSupPr>
                        <m:e>
                          <m:r>
                            <a:rPr lang="en-GB" sz="5400" b="0" i="1" smtClean="0">
                              <a:latin typeface="Cambria Math" panose="02040503050406030204" pitchFamily="18" charset="0"/>
                            </a:rPr>
                            <m:t>𝑥</m:t>
                          </m:r>
                        </m:e>
                        <m:sup>
                          <m:r>
                            <a:rPr lang="en-GB" sz="5400" b="0" i="1" smtClean="0">
                              <a:latin typeface="Cambria Math" panose="02040503050406030204" pitchFamily="18" charset="0"/>
                            </a:rPr>
                            <m:t>3</m:t>
                          </m:r>
                        </m:sup>
                      </m:sSup>
                      <m:r>
                        <a:rPr lang="en-GB" sz="5400" b="0" i="1" smtClean="0">
                          <a:latin typeface="Cambria Math" panose="02040503050406030204" pitchFamily="18" charset="0"/>
                        </a:rPr>
                        <m:t>+</m:t>
                      </m:r>
                      <m:sSup>
                        <m:sSupPr>
                          <m:ctrlPr>
                            <a:rPr lang="en-GB" sz="5400" b="0" i="1" smtClean="0">
                              <a:latin typeface="Cambria Math" panose="02040503050406030204" pitchFamily="18" charset="0"/>
                            </a:rPr>
                          </m:ctrlPr>
                        </m:sSupPr>
                        <m:e>
                          <m:r>
                            <a:rPr lang="en-GB" sz="5400" b="0" i="1" smtClean="0">
                              <a:latin typeface="Cambria Math" panose="02040503050406030204" pitchFamily="18" charset="0"/>
                            </a:rPr>
                            <m:t>𝑥</m:t>
                          </m:r>
                        </m:e>
                        <m:sup>
                          <m:r>
                            <a:rPr lang="en-GB" sz="5400" b="0" i="1" smtClean="0">
                              <a:latin typeface="Cambria Math" panose="02040503050406030204" pitchFamily="18" charset="0"/>
                            </a:rPr>
                            <m:t>2</m:t>
                          </m:r>
                        </m:sup>
                      </m:sSup>
                      <m:r>
                        <a:rPr lang="en-GB" sz="5400" b="0" i="1" smtClean="0">
                          <a:latin typeface="Cambria Math" panose="02040503050406030204" pitchFamily="18" charset="0"/>
                        </a:rPr>
                        <m:t>+5</m:t>
                      </m:r>
                    </m:oMath>
                  </m:oMathPara>
                </a14:m>
                <a:endParaRPr lang="en-GB" sz="5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5658134" cy="4351338"/>
              </a:xfr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Rounded Rectangle 3"/>
              <p:cNvSpPr/>
              <p:nvPr/>
            </p:nvSpPr>
            <p:spPr>
              <a:xfrm>
                <a:off x="7274257" y="447201"/>
                <a:ext cx="3970361" cy="137842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A: </a:t>
                </a:r>
                <a14:m>
                  <m:oMath xmlns:m="http://schemas.openxmlformats.org/officeDocument/2006/math">
                    <m:sSup>
                      <m:sSupPr>
                        <m:ctrlPr>
                          <a:rPr lang="en-GB" sz="5400" i="1" smtClean="0">
                            <a:solidFill>
                              <a:schemeClr val="tx1"/>
                            </a:solidFill>
                            <a:latin typeface="Cambria Math" panose="02040503050406030204" pitchFamily="18" charset="0"/>
                          </a:rPr>
                        </m:ctrlPr>
                      </m:sSupPr>
                      <m:e>
                        <m:r>
                          <a:rPr lang="en-GB" sz="5400" b="0" i="1" smtClean="0">
                            <a:solidFill>
                              <a:schemeClr val="tx1"/>
                            </a:solidFill>
                            <a:latin typeface="Cambria Math" panose="02040503050406030204" pitchFamily="18" charset="0"/>
                          </a:rPr>
                          <m:t>𝑥</m:t>
                        </m:r>
                      </m:e>
                      <m:sup>
                        <m:r>
                          <a:rPr lang="en-GB" sz="5400" b="0" i="1" smtClean="0">
                            <a:solidFill>
                              <a:schemeClr val="tx1"/>
                            </a:solidFill>
                            <a:latin typeface="Cambria Math" panose="02040503050406030204" pitchFamily="18" charset="0"/>
                          </a:rPr>
                          <m:t>2</m:t>
                        </m:r>
                      </m:sup>
                    </m:sSup>
                    <m:r>
                      <a:rPr lang="en-GB" sz="5400" b="0" i="1" smtClean="0">
                        <a:solidFill>
                          <a:schemeClr val="tx1"/>
                        </a:solidFill>
                        <a:latin typeface="Cambria Math" panose="02040503050406030204" pitchFamily="18" charset="0"/>
                      </a:rPr>
                      <m:t>+</m:t>
                    </m:r>
                    <m:r>
                      <a:rPr lang="en-GB" sz="5400" b="0" i="1" smtClean="0">
                        <a:solidFill>
                          <a:schemeClr val="tx1"/>
                        </a:solidFill>
                        <a:latin typeface="Cambria Math" panose="02040503050406030204" pitchFamily="18" charset="0"/>
                      </a:rPr>
                      <m:t>𝑥</m:t>
                    </m:r>
                  </m:oMath>
                </a14:m>
                <a:endParaRPr lang="en-GB" sz="7200" dirty="0">
                  <a:solidFill>
                    <a:schemeClr val="tx1"/>
                  </a:solidFill>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7274257" y="447201"/>
                <a:ext cx="3970361" cy="1378424"/>
              </a:xfrm>
              <a:prstGeom prst="roundRect">
                <a:avLst/>
              </a:prstGeom>
              <a:blipFill>
                <a:blip r:embed="rId3"/>
                <a:stretch>
                  <a:fillRect l="-9633" t="-9649" b="-28947"/>
                </a:stretch>
              </a:blipFill>
              <a:ln>
                <a:solidFill>
                  <a:schemeClr val="accent2">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ounded Rectangle 4"/>
              <p:cNvSpPr/>
              <p:nvPr/>
            </p:nvSpPr>
            <p:spPr>
              <a:xfrm>
                <a:off x="7274255" y="4993827"/>
                <a:ext cx="3970361" cy="1378424"/>
              </a:xfrm>
              <a:prstGeom prst="round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D: </a:t>
                </a:r>
                <a14:m>
                  <m:oMath xmlns:m="http://schemas.openxmlformats.org/officeDocument/2006/math">
                    <m:r>
                      <a:rPr lang="en-GB" sz="3600" b="0" i="1" smtClean="0">
                        <a:solidFill>
                          <a:schemeClr val="tx1"/>
                        </a:solidFill>
                        <a:latin typeface="Cambria Math" panose="02040503050406030204" pitchFamily="18" charset="0"/>
                      </a:rPr>
                      <m:t>6</m:t>
                    </m:r>
                    <m:sSup>
                      <m:sSupPr>
                        <m:ctrlPr>
                          <a:rPr lang="en-GB" sz="3600" b="0" i="1" smtClean="0">
                            <a:solidFill>
                              <a:schemeClr val="tx1"/>
                            </a:solidFill>
                            <a:latin typeface="Cambria Math" panose="02040503050406030204" pitchFamily="18" charset="0"/>
                          </a:rPr>
                        </m:ctrlPr>
                      </m:sSupPr>
                      <m:e>
                        <m:r>
                          <a:rPr lang="en-GB" sz="3600" b="0" i="1" smtClean="0">
                            <a:solidFill>
                              <a:schemeClr val="tx1"/>
                            </a:solidFill>
                            <a:latin typeface="Cambria Math" panose="02040503050406030204" pitchFamily="18" charset="0"/>
                          </a:rPr>
                          <m:t>𝑥</m:t>
                        </m:r>
                      </m:e>
                      <m:sup>
                        <m:r>
                          <a:rPr lang="en-GB" sz="3600" b="0" i="1" smtClean="0">
                            <a:solidFill>
                              <a:schemeClr val="tx1"/>
                            </a:solidFill>
                            <a:latin typeface="Cambria Math" panose="02040503050406030204" pitchFamily="18" charset="0"/>
                          </a:rPr>
                          <m:t>2</m:t>
                        </m:r>
                      </m:sup>
                    </m:sSup>
                    <m:r>
                      <a:rPr lang="en-GB" sz="3600" b="0" i="1" smtClean="0">
                        <a:solidFill>
                          <a:schemeClr val="tx1"/>
                        </a:solidFill>
                        <a:latin typeface="Cambria Math" panose="02040503050406030204" pitchFamily="18" charset="0"/>
                      </a:rPr>
                      <m:t>+2</m:t>
                    </m:r>
                    <m:r>
                      <a:rPr lang="en-GB" sz="3600" b="0" i="1" smtClean="0">
                        <a:solidFill>
                          <a:schemeClr val="tx1"/>
                        </a:solidFill>
                        <a:latin typeface="Cambria Math" panose="02040503050406030204" pitchFamily="18" charset="0"/>
                      </a:rPr>
                      <m:t>𝑥</m:t>
                    </m:r>
                    <m:r>
                      <a:rPr lang="en-GB" sz="3600" b="0" i="1" smtClean="0">
                        <a:solidFill>
                          <a:schemeClr val="tx1"/>
                        </a:solidFill>
                        <a:latin typeface="Cambria Math" panose="02040503050406030204" pitchFamily="18" charset="0"/>
                      </a:rPr>
                      <m:t>+5</m:t>
                    </m:r>
                  </m:oMath>
                </a14:m>
                <a:endParaRPr lang="en-GB" sz="7200" dirty="0">
                  <a:solidFill>
                    <a:schemeClr val="tx1"/>
                  </a:solidFill>
                </a:endParaRPr>
              </a:p>
            </p:txBody>
          </p:sp>
        </mc:Choice>
        <mc:Fallback xmlns="">
          <p:sp>
            <p:nvSpPr>
              <p:cNvPr id="5" name="Rounded Rectangle 4"/>
              <p:cNvSpPr>
                <a:spLocks noRot="1" noChangeAspect="1" noMove="1" noResize="1" noEditPoints="1" noAdjustHandles="1" noChangeArrowheads="1" noChangeShapeType="1" noTextEdit="1"/>
              </p:cNvSpPr>
              <p:nvPr/>
            </p:nvSpPr>
            <p:spPr>
              <a:xfrm>
                <a:off x="7274255" y="4993827"/>
                <a:ext cx="3970361" cy="1378424"/>
              </a:xfrm>
              <a:prstGeom prst="roundRect">
                <a:avLst/>
              </a:prstGeom>
              <a:blipFill>
                <a:blip r:embed="rId4"/>
                <a:stretch>
                  <a:fillRect l="-9633" t="-9649" b="-28947"/>
                </a:stretch>
              </a:blipFill>
              <a:ln>
                <a:solidFill>
                  <a:schemeClr val="accent1">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ounded Rectangle 5"/>
              <p:cNvSpPr/>
              <p:nvPr/>
            </p:nvSpPr>
            <p:spPr>
              <a:xfrm>
                <a:off x="7274256" y="3478285"/>
                <a:ext cx="3970361" cy="1378424"/>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C: </a:t>
                </a:r>
                <a14:m>
                  <m:oMath xmlns:m="http://schemas.openxmlformats.org/officeDocument/2006/math">
                    <m:r>
                      <a:rPr lang="en-GB" sz="5400" b="0" i="1" smtClean="0">
                        <a:solidFill>
                          <a:schemeClr val="tx1"/>
                        </a:solidFill>
                        <a:latin typeface="Cambria Math" panose="02040503050406030204" pitchFamily="18" charset="0"/>
                      </a:rPr>
                      <m:t>2</m:t>
                    </m:r>
                    <m:sSup>
                      <m:sSupPr>
                        <m:ctrlPr>
                          <a:rPr lang="en-GB" sz="5400" b="0" i="1" smtClean="0">
                            <a:solidFill>
                              <a:schemeClr val="tx1"/>
                            </a:solidFill>
                            <a:latin typeface="Cambria Math" panose="02040503050406030204" pitchFamily="18" charset="0"/>
                          </a:rPr>
                        </m:ctrlPr>
                      </m:sSupPr>
                      <m:e>
                        <m:r>
                          <a:rPr lang="en-GB" sz="5400" b="0" i="1" smtClean="0">
                            <a:solidFill>
                              <a:schemeClr val="tx1"/>
                            </a:solidFill>
                            <a:latin typeface="Cambria Math" panose="02040503050406030204" pitchFamily="18" charset="0"/>
                          </a:rPr>
                          <m:t>𝑥</m:t>
                        </m:r>
                      </m:e>
                      <m:sup>
                        <m:r>
                          <a:rPr lang="en-GB" sz="5400" b="0" i="1" smtClean="0">
                            <a:solidFill>
                              <a:schemeClr val="tx1"/>
                            </a:solidFill>
                            <a:latin typeface="Cambria Math" panose="02040503050406030204" pitchFamily="18" charset="0"/>
                          </a:rPr>
                          <m:t>2</m:t>
                        </m:r>
                      </m:sup>
                    </m:sSup>
                    <m:r>
                      <a:rPr lang="en-GB" sz="5400" b="0" i="1" smtClean="0">
                        <a:solidFill>
                          <a:schemeClr val="tx1"/>
                        </a:solidFill>
                        <a:latin typeface="Cambria Math" panose="02040503050406030204" pitchFamily="18" charset="0"/>
                      </a:rPr>
                      <m:t>+2</m:t>
                    </m:r>
                    <m:r>
                      <a:rPr lang="en-GB" sz="5400" b="0" i="1" smtClean="0">
                        <a:solidFill>
                          <a:schemeClr val="tx1"/>
                        </a:solidFill>
                        <a:latin typeface="Cambria Math" panose="02040503050406030204" pitchFamily="18" charset="0"/>
                      </a:rPr>
                      <m:t>𝑥</m:t>
                    </m:r>
                  </m:oMath>
                </a14:m>
                <a:endParaRPr lang="en-GB" sz="7200" dirty="0">
                  <a:solidFill>
                    <a:schemeClr val="tx1"/>
                  </a:solidFill>
                </a:endParaRPr>
              </a:p>
            </p:txBody>
          </p:sp>
        </mc:Choice>
        <mc:Fallback xmlns="">
          <p:sp>
            <p:nvSpPr>
              <p:cNvPr id="6" name="Rounded Rectangle 5"/>
              <p:cNvSpPr>
                <a:spLocks noRot="1" noChangeAspect="1" noMove="1" noResize="1" noEditPoints="1" noAdjustHandles="1" noChangeArrowheads="1" noChangeShapeType="1" noTextEdit="1"/>
              </p:cNvSpPr>
              <p:nvPr/>
            </p:nvSpPr>
            <p:spPr>
              <a:xfrm>
                <a:off x="7274256" y="3478285"/>
                <a:ext cx="3970361" cy="1378424"/>
              </a:xfrm>
              <a:prstGeom prst="roundRect">
                <a:avLst/>
              </a:prstGeom>
              <a:blipFill>
                <a:blip r:embed="rId5"/>
                <a:stretch>
                  <a:fillRect l="-9633" t="-10088" b="-28509"/>
                </a:stretch>
              </a:blipFill>
              <a:ln>
                <a:solidFill>
                  <a:schemeClr val="accent6">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ounded Rectangle 6"/>
              <p:cNvSpPr/>
              <p:nvPr/>
            </p:nvSpPr>
            <p:spPr>
              <a:xfrm>
                <a:off x="7274256" y="1962743"/>
                <a:ext cx="3970361" cy="1378424"/>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B: </a:t>
                </a:r>
                <a14:m>
                  <m:oMath xmlns:m="http://schemas.openxmlformats.org/officeDocument/2006/math">
                    <m:r>
                      <a:rPr lang="en-GB" sz="5400" b="0" i="1" smtClean="0">
                        <a:solidFill>
                          <a:schemeClr val="tx1"/>
                        </a:solidFill>
                        <a:latin typeface="Cambria Math" panose="02040503050406030204" pitchFamily="18" charset="0"/>
                      </a:rPr>
                      <m:t>6</m:t>
                    </m:r>
                    <m:sSup>
                      <m:sSupPr>
                        <m:ctrlPr>
                          <a:rPr lang="en-GB" sz="5400" b="0" i="1" smtClean="0">
                            <a:solidFill>
                              <a:schemeClr val="tx1"/>
                            </a:solidFill>
                            <a:latin typeface="Cambria Math" panose="02040503050406030204" pitchFamily="18" charset="0"/>
                          </a:rPr>
                        </m:ctrlPr>
                      </m:sSupPr>
                      <m:e>
                        <m:r>
                          <a:rPr lang="en-GB" sz="5400" b="0" i="1" smtClean="0">
                            <a:solidFill>
                              <a:schemeClr val="tx1"/>
                            </a:solidFill>
                            <a:latin typeface="Cambria Math" panose="02040503050406030204" pitchFamily="18" charset="0"/>
                          </a:rPr>
                          <m:t>𝑥</m:t>
                        </m:r>
                      </m:e>
                      <m:sup>
                        <m:r>
                          <a:rPr lang="en-GB" sz="5400" b="0" i="1" smtClean="0">
                            <a:solidFill>
                              <a:schemeClr val="tx1"/>
                            </a:solidFill>
                            <a:latin typeface="Cambria Math" panose="02040503050406030204" pitchFamily="18" charset="0"/>
                          </a:rPr>
                          <m:t>2</m:t>
                        </m:r>
                      </m:sup>
                    </m:sSup>
                    <m:r>
                      <a:rPr lang="en-GB" sz="5400" b="0" i="1" smtClean="0">
                        <a:solidFill>
                          <a:schemeClr val="tx1"/>
                        </a:solidFill>
                        <a:latin typeface="Cambria Math" panose="02040503050406030204" pitchFamily="18" charset="0"/>
                      </a:rPr>
                      <m:t>+2</m:t>
                    </m:r>
                    <m:r>
                      <a:rPr lang="en-GB" sz="5400" b="0" i="1" smtClean="0">
                        <a:solidFill>
                          <a:schemeClr val="tx1"/>
                        </a:solidFill>
                        <a:latin typeface="Cambria Math" panose="02040503050406030204" pitchFamily="18" charset="0"/>
                      </a:rPr>
                      <m:t>𝑥</m:t>
                    </m:r>
                  </m:oMath>
                </a14:m>
                <a:endParaRPr lang="en-GB" sz="7200" dirty="0">
                  <a:solidFill>
                    <a:schemeClr val="tx1"/>
                  </a:solidFill>
                </a:endParaRPr>
              </a:p>
            </p:txBody>
          </p:sp>
        </mc:Choice>
        <mc:Fallback xmlns="">
          <p:sp>
            <p:nvSpPr>
              <p:cNvPr id="7" name="Rounded Rectangle 6"/>
              <p:cNvSpPr>
                <a:spLocks noRot="1" noChangeAspect="1" noMove="1" noResize="1" noEditPoints="1" noAdjustHandles="1" noChangeArrowheads="1" noChangeShapeType="1" noTextEdit="1"/>
              </p:cNvSpPr>
              <p:nvPr/>
            </p:nvSpPr>
            <p:spPr>
              <a:xfrm>
                <a:off x="7274256" y="1962743"/>
                <a:ext cx="3970361" cy="1378424"/>
              </a:xfrm>
              <a:prstGeom prst="roundRect">
                <a:avLst/>
              </a:prstGeom>
              <a:blipFill>
                <a:blip r:embed="rId6"/>
                <a:stretch>
                  <a:fillRect l="-9633" t="-9649" b="-28947"/>
                </a:stretch>
              </a:blipFill>
              <a:ln>
                <a:solidFill>
                  <a:schemeClr val="accent4">
                    <a:lumMod val="75000"/>
                  </a:schemeClr>
                </a:solidFill>
              </a:ln>
            </p:spPr>
            <p:txBody>
              <a:bodyPr/>
              <a:lstStyle/>
              <a:p>
                <a:r>
                  <a:rPr lang="en-GB">
                    <a:noFill/>
                  </a:rPr>
                  <a:t> </a:t>
                </a:r>
              </a:p>
            </p:txBody>
          </p:sp>
        </mc:Fallback>
      </mc:AlternateContent>
      <p:sp>
        <p:nvSpPr>
          <p:cNvPr id="8" name="Oval 7"/>
          <p:cNvSpPr/>
          <p:nvPr/>
        </p:nvSpPr>
        <p:spPr>
          <a:xfrm>
            <a:off x="8202304" y="1995570"/>
            <a:ext cx="2893323" cy="1345916"/>
          </a:xfrm>
          <a:prstGeom prst="ellips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457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Differentiate…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5658134" cy="4351338"/>
              </a:xfrm>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en-GB" sz="5400" b="0" i="1" smtClean="0">
                          <a:latin typeface="Cambria Math" panose="02040503050406030204" pitchFamily="18" charset="0"/>
                        </a:rPr>
                        <m:t>𝑦</m:t>
                      </m:r>
                      <m:r>
                        <a:rPr lang="en-GB" sz="5400" b="0" i="1" smtClean="0">
                          <a:latin typeface="Cambria Math" panose="02040503050406030204" pitchFamily="18" charset="0"/>
                        </a:rPr>
                        <m:t>=2</m:t>
                      </m:r>
                      <m:sSup>
                        <m:sSupPr>
                          <m:ctrlPr>
                            <a:rPr lang="en-GB" sz="5400" b="0" i="1" smtClean="0">
                              <a:latin typeface="Cambria Math" panose="02040503050406030204" pitchFamily="18" charset="0"/>
                            </a:rPr>
                          </m:ctrlPr>
                        </m:sSupPr>
                        <m:e>
                          <m:r>
                            <a:rPr lang="en-GB" sz="5400" b="0" i="1" smtClean="0">
                              <a:latin typeface="Cambria Math" panose="02040503050406030204" pitchFamily="18" charset="0"/>
                            </a:rPr>
                            <m:t>𝑥</m:t>
                          </m:r>
                        </m:e>
                        <m:sup>
                          <m:r>
                            <a:rPr lang="en-GB" sz="5400" b="0" i="1" smtClean="0">
                              <a:latin typeface="Cambria Math" panose="02040503050406030204" pitchFamily="18" charset="0"/>
                            </a:rPr>
                            <m:t>2</m:t>
                          </m:r>
                        </m:sup>
                      </m:sSup>
                      <m:r>
                        <a:rPr lang="en-GB" sz="5400" b="0" i="1" smtClean="0">
                          <a:latin typeface="Cambria Math" panose="02040503050406030204" pitchFamily="18" charset="0"/>
                        </a:rPr>
                        <m:t>+4</m:t>
                      </m:r>
                      <m:r>
                        <a:rPr lang="en-GB" sz="5400" b="0" i="1" smtClean="0">
                          <a:latin typeface="Cambria Math" panose="02040503050406030204" pitchFamily="18" charset="0"/>
                        </a:rPr>
                        <m:t>𝑥</m:t>
                      </m:r>
                    </m:oMath>
                  </m:oMathPara>
                </a14:m>
                <a:endParaRPr lang="en-GB" sz="5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5658134" cy="4351338"/>
              </a:xfr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Rounded Rectangle 3"/>
              <p:cNvSpPr/>
              <p:nvPr/>
            </p:nvSpPr>
            <p:spPr>
              <a:xfrm>
                <a:off x="7274257" y="447201"/>
                <a:ext cx="3970361" cy="137842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A: </a:t>
                </a:r>
                <a14:m>
                  <m:oMath xmlns:m="http://schemas.openxmlformats.org/officeDocument/2006/math">
                    <m:r>
                      <a:rPr lang="en-GB" sz="5400" b="0" i="1" smtClean="0">
                        <a:solidFill>
                          <a:schemeClr val="tx1"/>
                        </a:solidFill>
                        <a:latin typeface="Cambria Math" panose="02040503050406030204" pitchFamily="18" charset="0"/>
                      </a:rPr>
                      <m:t>4</m:t>
                    </m:r>
                    <m:r>
                      <a:rPr lang="en-GB" sz="5400" b="0" i="1" smtClean="0">
                        <a:solidFill>
                          <a:schemeClr val="tx1"/>
                        </a:solidFill>
                        <a:latin typeface="Cambria Math" panose="02040503050406030204" pitchFamily="18" charset="0"/>
                      </a:rPr>
                      <m:t>𝑥</m:t>
                    </m:r>
                    <m:r>
                      <a:rPr lang="en-GB" sz="5400" b="0" i="1" smtClean="0">
                        <a:solidFill>
                          <a:schemeClr val="tx1"/>
                        </a:solidFill>
                        <a:latin typeface="Cambria Math" panose="02040503050406030204" pitchFamily="18" charset="0"/>
                      </a:rPr>
                      <m:t>+4</m:t>
                    </m:r>
                  </m:oMath>
                </a14:m>
                <a:endParaRPr lang="en-GB" sz="5400" dirty="0">
                  <a:solidFill>
                    <a:schemeClr val="tx1"/>
                  </a:solidFill>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7274257" y="447201"/>
                <a:ext cx="3970361" cy="1378424"/>
              </a:xfrm>
              <a:prstGeom prst="roundRect">
                <a:avLst/>
              </a:prstGeom>
              <a:blipFill>
                <a:blip r:embed="rId3"/>
                <a:stretch>
                  <a:fillRect l="-9633" t="-9649" b="-28947"/>
                </a:stretch>
              </a:blipFill>
              <a:ln>
                <a:solidFill>
                  <a:schemeClr val="accent2">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ounded Rectangle 4"/>
              <p:cNvSpPr/>
              <p:nvPr/>
            </p:nvSpPr>
            <p:spPr>
              <a:xfrm>
                <a:off x="7274255" y="4993827"/>
                <a:ext cx="3970361" cy="1378424"/>
              </a:xfrm>
              <a:prstGeom prst="round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D: </a:t>
                </a:r>
                <a14:m>
                  <m:oMath xmlns:m="http://schemas.openxmlformats.org/officeDocument/2006/math">
                    <m:r>
                      <a:rPr lang="en-GB" sz="5400" b="0" i="1" smtClean="0">
                        <a:solidFill>
                          <a:schemeClr val="tx1"/>
                        </a:solidFill>
                        <a:latin typeface="Cambria Math" panose="02040503050406030204" pitchFamily="18" charset="0"/>
                      </a:rPr>
                      <m:t>2</m:t>
                    </m:r>
                    <m:r>
                      <a:rPr lang="en-GB" sz="5400" b="0" i="1" smtClean="0">
                        <a:solidFill>
                          <a:schemeClr val="tx1"/>
                        </a:solidFill>
                        <a:latin typeface="Cambria Math" panose="02040503050406030204" pitchFamily="18" charset="0"/>
                      </a:rPr>
                      <m:t>𝑥</m:t>
                    </m:r>
                    <m:r>
                      <a:rPr lang="en-GB" sz="5400" b="0" i="1" smtClean="0">
                        <a:solidFill>
                          <a:schemeClr val="tx1"/>
                        </a:solidFill>
                        <a:latin typeface="Cambria Math" panose="02040503050406030204" pitchFamily="18" charset="0"/>
                      </a:rPr>
                      <m:t>+4</m:t>
                    </m:r>
                  </m:oMath>
                </a14:m>
                <a:endParaRPr lang="en-GB" sz="5400" dirty="0">
                  <a:solidFill>
                    <a:schemeClr val="tx1"/>
                  </a:solidFill>
                </a:endParaRPr>
              </a:p>
            </p:txBody>
          </p:sp>
        </mc:Choice>
        <mc:Fallback xmlns="">
          <p:sp>
            <p:nvSpPr>
              <p:cNvPr id="5" name="Rounded Rectangle 4"/>
              <p:cNvSpPr>
                <a:spLocks noRot="1" noChangeAspect="1" noMove="1" noResize="1" noEditPoints="1" noAdjustHandles="1" noChangeArrowheads="1" noChangeShapeType="1" noTextEdit="1"/>
              </p:cNvSpPr>
              <p:nvPr/>
            </p:nvSpPr>
            <p:spPr>
              <a:xfrm>
                <a:off x="7274255" y="4993827"/>
                <a:ext cx="3970361" cy="1378424"/>
              </a:xfrm>
              <a:prstGeom prst="roundRect">
                <a:avLst/>
              </a:prstGeom>
              <a:blipFill>
                <a:blip r:embed="rId4"/>
                <a:stretch>
                  <a:fillRect l="-9633" t="-9649" b="-28947"/>
                </a:stretch>
              </a:blipFill>
              <a:ln>
                <a:solidFill>
                  <a:schemeClr val="accent1">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ounded Rectangle 5"/>
              <p:cNvSpPr/>
              <p:nvPr/>
            </p:nvSpPr>
            <p:spPr>
              <a:xfrm>
                <a:off x="7274256" y="3478285"/>
                <a:ext cx="3970361" cy="1378424"/>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C: </a:t>
                </a:r>
                <a14:m>
                  <m:oMath xmlns:m="http://schemas.openxmlformats.org/officeDocument/2006/math">
                    <m:r>
                      <a:rPr lang="en-GB" sz="5400" i="1" dirty="0" smtClean="0">
                        <a:solidFill>
                          <a:schemeClr val="tx1"/>
                        </a:solidFill>
                        <a:latin typeface="Cambria Math" panose="02040503050406030204" pitchFamily="18" charset="0"/>
                      </a:rPr>
                      <m:t>4</m:t>
                    </m:r>
                    <m:r>
                      <a:rPr lang="en-GB" sz="5400" b="0" i="1" smtClean="0">
                        <a:solidFill>
                          <a:schemeClr val="tx1"/>
                        </a:solidFill>
                        <a:latin typeface="Cambria Math" panose="02040503050406030204" pitchFamily="18" charset="0"/>
                      </a:rPr>
                      <m:t>𝑥</m:t>
                    </m:r>
                    <m:r>
                      <a:rPr lang="en-GB" sz="5400" b="0" i="1" smtClean="0">
                        <a:solidFill>
                          <a:schemeClr val="tx1"/>
                        </a:solidFill>
                        <a:latin typeface="Cambria Math" panose="02040503050406030204" pitchFamily="18" charset="0"/>
                      </a:rPr>
                      <m:t>+4</m:t>
                    </m:r>
                    <m:r>
                      <a:rPr lang="en-GB" sz="5400" b="0" i="1" smtClean="0">
                        <a:solidFill>
                          <a:schemeClr val="tx1"/>
                        </a:solidFill>
                        <a:latin typeface="Cambria Math" panose="02040503050406030204" pitchFamily="18" charset="0"/>
                      </a:rPr>
                      <m:t>𝑥</m:t>
                    </m:r>
                  </m:oMath>
                </a14:m>
                <a:endParaRPr lang="en-GB" sz="7200" dirty="0">
                  <a:solidFill>
                    <a:schemeClr val="tx1"/>
                  </a:solidFill>
                </a:endParaRPr>
              </a:p>
            </p:txBody>
          </p:sp>
        </mc:Choice>
        <mc:Fallback xmlns="">
          <p:sp>
            <p:nvSpPr>
              <p:cNvPr id="6" name="Rounded Rectangle 5"/>
              <p:cNvSpPr>
                <a:spLocks noRot="1" noChangeAspect="1" noMove="1" noResize="1" noEditPoints="1" noAdjustHandles="1" noChangeArrowheads="1" noChangeShapeType="1" noTextEdit="1"/>
              </p:cNvSpPr>
              <p:nvPr/>
            </p:nvSpPr>
            <p:spPr>
              <a:xfrm>
                <a:off x="7274256" y="3478285"/>
                <a:ext cx="3970361" cy="1378424"/>
              </a:xfrm>
              <a:prstGeom prst="roundRect">
                <a:avLst/>
              </a:prstGeom>
              <a:blipFill>
                <a:blip r:embed="rId5"/>
                <a:stretch>
                  <a:fillRect l="-9633" t="-10088" b="-28509"/>
                </a:stretch>
              </a:blipFill>
              <a:ln>
                <a:solidFill>
                  <a:schemeClr val="accent6">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ounded Rectangle 6"/>
              <p:cNvSpPr/>
              <p:nvPr/>
            </p:nvSpPr>
            <p:spPr>
              <a:xfrm>
                <a:off x="7274256" y="1962743"/>
                <a:ext cx="3970361" cy="1378424"/>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B: </a:t>
                </a:r>
                <a14:m>
                  <m:oMath xmlns:m="http://schemas.openxmlformats.org/officeDocument/2006/math">
                    <m:r>
                      <a:rPr lang="en-GB" sz="5400" b="0" i="1" smtClean="0">
                        <a:solidFill>
                          <a:schemeClr val="tx1"/>
                        </a:solidFill>
                        <a:latin typeface="Cambria Math" panose="02040503050406030204" pitchFamily="18" charset="0"/>
                      </a:rPr>
                      <m:t>4</m:t>
                    </m:r>
                    <m:sSup>
                      <m:sSupPr>
                        <m:ctrlPr>
                          <a:rPr lang="en-GB" sz="5400" b="0" i="1" smtClean="0">
                            <a:solidFill>
                              <a:schemeClr val="tx1"/>
                            </a:solidFill>
                            <a:latin typeface="Cambria Math" panose="02040503050406030204" pitchFamily="18" charset="0"/>
                          </a:rPr>
                        </m:ctrlPr>
                      </m:sSupPr>
                      <m:e>
                        <m:r>
                          <a:rPr lang="en-GB" sz="5400" b="0" i="1" smtClean="0">
                            <a:solidFill>
                              <a:schemeClr val="tx1"/>
                            </a:solidFill>
                            <a:latin typeface="Cambria Math" panose="02040503050406030204" pitchFamily="18" charset="0"/>
                          </a:rPr>
                          <m:t>𝑥</m:t>
                        </m:r>
                      </m:e>
                      <m:sup>
                        <m:r>
                          <a:rPr lang="en-GB" sz="5400" b="0" i="1" smtClean="0">
                            <a:solidFill>
                              <a:schemeClr val="tx1"/>
                            </a:solidFill>
                            <a:latin typeface="Cambria Math" panose="02040503050406030204" pitchFamily="18" charset="0"/>
                          </a:rPr>
                          <m:t>2</m:t>
                        </m:r>
                      </m:sup>
                    </m:sSup>
                    <m:r>
                      <a:rPr lang="en-GB" sz="5400" b="0" i="1" smtClean="0">
                        <a:solidFill>
                          <a:schemeClr val="tx1"/>
                        </a:solidFill>
                        <a:latin typeface="Cambria Math" panose="02040503050406030204" pitchFamily="18" charset="0"/>
                      </a:rPr>
                      <m:t>+4</m:t>
                    </m:r>
                  </m:oMath>
                </a14:m>
                <a:endParaRPr lang="en-GB" sz="7200" dirty="0">
                  <a:solidFill>
                    <a:schemeClr val="tx1"/>
                  </a:solidFill>
                </a:endParaRPr>
              </a:p>
            </p:txBody>
          </p:sp>
        </mc:Choice>
        <mc:Fallback xmlns="">
          <p:sp>
            <p:nvSpPr>
              <p:cNvPr id="7" name="Rounded Rectangle 6"/>
              <p:cNvSpPr>
                <a:spLocks noRot="1" noChangeAspect="1" noMove="1" noResize="1" noEditPoints="1" noAdjustHandles="1" noChangeArrowheads="1" noChangeShapeType="1" noTextEdit="1"/>
              </p:cNvSpPr>
              <p:nvPr/>
            </p:nvSpPr>
            <p:spPr>
              <a:xfrm>
                <a:off x="7274256" y="1962743"/>
                <a:ext cx="3970361" cy="1378424"/>
              </a:xfrm>
              <a:prstGeom prst="roundRect">
                <a:avLst/>
              </a:prstGeom>
              <a:blipFill>
                <a:blip r:embed="rId6"/>
                <a:stretch>
                  <a:fillRect l="-9633" t="-9649" b="-28947"/>
                </a:stretch>
              </a:blipFill>
              <a:ln>
                <a:solidFill>
                  <a:schemeClr val="accent4">
                    <a:lumMod val="75000"/>
                  </a:schemeClr>
                </a:solidFill>
              </a:ln>
            </p:spPr>
            <p:txBody>
              <a:bodyPr/>
              <a:lstStyle/>
              <a:p>
                <a:r>
                  <a:rPr lang="en-GB">
                    <a:noFill/>
                  </a:rPr>
                  <a:t> </a:t>
                </a:r>
              </a:p>
            </p:txBody>
          </p:sp>
        </mc:Fallback>
      </mc:AlternateContent>
      <p:sp>
        <p:nvSpPr>
          <p:cNvPr id="8" name="Oval 7"/>
          <p:cNvSpPr/>
          <p:nvPr/>
        </p:nvSpPr>
        <p:spPr>
          <a:xfrm>
            <a:off x="8024883" y="479709"/>
            <a:ext cx="2893323" cy="1345916"/>
          </a:xfrm>
          <a:prstGeom prst="ellips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0736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2020" y="1864025"/>
            <a:ext cx="10687050" cy="4401205"/>
          </a:xfrm>
          <a:prstGeom prst="rect">
            <a:avLst/>
          </a:prstGeom>
          <a:noFill/>
        </p:spPr>
        <p:txBody>
          <a:bodyPr wrap="square" rtlCol="0">
            <a:spAutoFit/>
          </a:bodyPr>
          <a:lstStyle/>
          <a:p>
            <a:r>
              <a:rPr lang="en-GB" sz="2000" u="sng" dirty="0"/>
              <a:t>Exam Board</a:t>
            </a:r>
            <a:r>
              <a:rPr lang="en-GB" sz="2000" dirty="0"/>
              <a:t>: AQA</a:t>
            </a:r>
          </a:p>
          <a:p>
            <a:endParaRPr lang="en-GB" sz="2000" b="1" u="sng" dirty="0"/>
          </a:p>
          <a:p>
            <a:r>
              <a:rPr lang="en-GB" sz="2000" dirty="0"/>
              <a:t>Assessed by examination at the end of Year 13 comprised of 3 papers:</a:t>
            </a:r>
          </a:p>
          <a:p>
            <a:r>
              <a:rPr lang="en-GB" sz="2000" u="sng" dirty="0"/>
              <a:t>Paper 1 Pure </a:t>
            </a:r>
            <a:r>
              <a:rPr lang="en-GB" sz="2000" dirty="0"/>
              <a:t>– 2 hours</a:t>
            </a:r>
          </a:p>
          <a:p>
            <a:r>
              <a:rPr lang="en-GB" sz="2000" u="sng" dirty="0"/>
              <a:t>Paper 2 Pure and Mechanics</a:t>
            </a:r>
            <a:r>
              <a:rPr lang="en-GB" sz="2000" dirty="0"/>
              <a:t> – 2 hours</a:t>
            </a:r>
          </a:p>
          <a:p>
            <a:r>
              <a:rPr lang="en-GB" sz="2000" u="sng" dirty="0"/>
              <a:t>Paper 3 Pure and Statistics</a:t>
            </a:r>
            <a:r>
              <a:rPr lang="en-GB" sz="2000" dirty="0"/>
              <a:t> – 2 hours</a:t>
            </a:r>
          </a:p>
          <a:p>
            <a:endParaRPr lang="en-GB" sz="2000" dirty="0"/>
          </a:p>
          <a:p>
            <a:r>
              <a:rPr lang="en-GB" sz="2000" dirty="0"/>
              <a:t>Lots of trigonometry and algebra – </a:t>
            </a:r>
            <a:r>
              <a:rPr lang="en-GB" sz="2000" dirty="0" err="1"/>
              <a:t>woop</a:t>
            </a:r>
            <a:r>
              <a:rPr lang="en-GB" sz="2000" dirty="0"/>
              <a:t> </a:t>
            </a:r>
            <a:r>
              <a:rPr lang="en-GB" sz="2000" dirty="0" err="1"/>
              <a:t>woop</a:t>
            </a:r>
            <a:r>
              <a:rPr lang="en-GB" sz="2000" dirty="0"/>
              <a:t>!</a:t>
            </a:r>
          </a:p>
          <a:p>
            <a:endParaRPr lang="en-GB" sz="2000" dirty="0"/>
          </a:p>
          <a:p>
            <a:r>
              <a:rPr lang="en-GB" sz="2000" u="sng" dirty="0"/>
              <a:t>Resources that we use</a:t>
            </a:r>
            <a:r>
              <a:rPr lang="en-GB" sz="2000" dirty="0"/>
              <a:t>: textbooks, exam question booklets, </a:t>
            </a:r>
            <a:r>
              <a:rPr lang="en-GB" sz="2000" dirty="0">
                <a:hlinkClick r:id="rId2"/>
              </a:rPr>
              <a:t>mymaths.com</a:t>
            </a:r>
            <a:r>
              <a:rPr lang="en-GB" sz="2000" dirty="0"/>
              <a:t>, </a:t>
            </a:r>
            <a:r>
              <a:rPr lang="en-GB" sz="2000" dirty="0">
                <a:hlinkClick r:id="rId3"/>
              </a:rPr>
              <a:t>drfrostmaths.com</a:t>
            </a:r>
            <a:endParaRPr lang="en-GB" sz="2000" dirty="0"/>
          </a:p>
          <a:p>
            <a:endParaRPr lang="en-GB" sz="2000" dirty="0"/>
          </a:p>
          <a:p>
            <a:r>
              <a:rPr lang="en-GB" sz="2000" u="sng" dirty="0"/>
              <a:t>What you need:</a:t>
            </a:r>
            <a:r>
              <a:rPr lang="en-GB" sz="2000" dirty="0"/>
              <a:t> A calculator (more information on the next slide), stationery (pen, pencil, ruler etc.), resilience and perseverance.</a:t>
            </a:r>
          </a:p>
          <a:p>
            <a:pPr algn="ctr"/>
            <a:endParaRPr lang="en-GB" sz="2000"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8458" y="185738"/>
            <a:ext cx="3462336" cy="1355122"/>
          </a:xfrm>
          <a:prstGeom prst="rect">
            <a:avLst/>
          </a:prstGeom>
        </p:spPr>
      </p:pic>
      <p:sp>
        <p:nvSpPr>
          <p:cNvPr id="2" name="TextBox 1"/>
          <p:cNvSpPr txBox="1"/>
          <p:nvPr/>
        </p:nvSpPr>
        <p:spPr>
          <a:xfrm>
            <a:off x="3507105" y="1217694"/>
            <a:ext cx="5273040" cy="646331"/>
          </a:xfrm>
          <a:prstGeom prst="rect">
            <a:avLst/>
          </a:prstGeom>
          <a:noFill/>
        </p:spPr>
        <p:txBody>
          <a:bodyPr wrap="square" rtlCol="0">
            <a:spAutoFit/>
          </a:bodyPr>
          <a:lstStyle/>
          <a:p>
            <a:r>
              <a:rPr lang="en-GB" sz="3600" b="1" u="sng" dirty="0"/>
              <a:t>A-Level Maths Overview</a:t>
            </a:r>
          </a:p>
        </p:txBody>
      </p:sp>
    </p:spTree>
    <p:extLst>
      <p:ext uri="{BB962C8B-B14F-4D97-AF65-F5344CB8AC3E}">
        <p14:creationId xmlns:p14="http://schemas.microsoft.com/office/powerpoint/2010/main" val="4287167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365125"/>
                <a:ext cx="5658134" cy="1325563"/>
              </a:xfrm>
            </p:spPr>
            <p:txBody>
              <a:bodyPr/>
              <a:lstStyle/>
              <a:p>
                <a:r>
                  <a:rPr lang="en-GB" dirty="0"/>
                  <a:t>Hence, find the gradient at </a:t>
                </a:r>
                <a14:m>
                  <m:oMath xmlns:m="http://schemas.openxmlformats.org/officeDocument/2006/math">
                    <m:r>
                      <a:rPr lang="en-GB" i="1" dirty="0" smtClean="0">
                        <a:latin typeface="Cambria Math" panose="02040503050406030204" pitchFamily="18" charset="0"/>
                      </a:rPr>
                      <m:t>𝑥</m:t>
                    </m:r>
                    <m:r>
                      <a:rPr lang="en-GB" i="1" dirty="0" smtClean="0">
                        <a:latin typeface="Cambria Math" panose="02040503050406030204" pitchFamily="18" charset="0"/>
                      </a:rPr>
                      <m:t>=0</m:t>
                    </m:r>
                  </m:oMath>
                </a14:m>
                <a:r>
                  <a:rPr lang="en-GB" dirty="0"/>
                  <a:t>…</a:t>
                </a: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365125"/>
                <a:ext cx="5658134" cy="1325563"/>
              </a:xfrm>
              <a:blipFill>
                <a:blip r:embed="rId2"/>
                <a:stretch>
                  <a:fillRect l="-4418" t="-13364" r="-5819" b="-2119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5658134" cy="4351338"/>
              </a:xfrm>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en-GB" sz="5400" i="1" smtClean="0">
                          <a:latin typeface="Cambria Math" panose="02040503050406030204" pitchFamily="18" charset="0"/>
                        </a:rPr>
                        <m:t>𝑦</m:t>
                      </m:r>
                      <m:r>
                        <a:rPr lang="en-GB" sz="5400" i="1" smtClean="0">
                          <a:latin typeface="Cambria Math" panose="02040503050406030204" pitchFamily="18" charset="0"/>
                        </a:rPr>
                        <m:t>=2</m:t>
                      </m:r>
                      <m:sSup>
                        <m:sSupPr>
                          <m:ctrlPr>
                            <a:rPr lang="en-GB" sz="5400" i="1">
                              <a:latin typeface="Cambria Math" panose="02040503050406030204" pitchFamily="18" charset="0"/>
                            </a:rPr>
                          </m:ctrlPr>
                        </m:sSupPr>
                        <m:e>
                          <m:r>
                            <a:rPr lang="en-GB" sz="5400" i="1">
                              <a:latin typeface="Cambria Math" panose="02040503050406030204" pitchFamily="18" charset="0"/>
                            </a:rPr>
                            <m:t>𝑥</m:t>
                          </m:r>
                        </m:e>
                        <m:sup>
                          <m:r>
                            <a:rPr lang="en-GB" sz="5400" i="1">
                              <a:latin typeface="Cambria Math" panose="02040503050406030204" pitchFamily="18" charset="0"/>
                            </a:rPr>
                            <m:t>2</m:t>
                          </m:r>
                        </m:sup>
                      </m:sSup>
                      <m:r>
                        <a:rPr lang="en-GB" sz="5400" i="1">
                          <a:latin typeface="Cambria Math" panose="02040503050406030204" pitchFamily="18" charset="0"/>
                        </a:rPr>
                        <m:t>+4</m:t>
                      </m:r>
                      <m:r>
                        <a:rPr lang="en-GB" sz="5400" i="1">
                          <a:latin typeface="Cambria Math" panose="02040503050406030204" pitchFamily="18" charset="0"/>
                        </a:rPr>
                        <m:t>𝑥</m:t>
                      </m:r>
                    </m:oMath>
                  </m:oMathPara>
                </a14:m>
                <a:endParaRPr lang="en-GB" sz="5400" dirty="0"/>
              </a:p>
              <a:p>
                <a:pPr marL="0" indent="0">
                  <a:buNone/>
                </a:pPr>
                <a:endParaRPr lang="en-GB" sz="5400" dirty="0"/>
              </a:p>
              <a:p>
                <a:pPr marL="0" indent="0">
                  <a:buNone/>
                </a:pPr>
                <a14:m>
                  <m:oMathPara xmlns:m="http://schemas.openxmlformats.org/officeDocument/2006/math">
                    <m:oMathParaPr>
                      <m:jc m:val="centerGroup"/>
                    </m:oMathParaPr>
                    <m:oMath xmlns:m="http://schemas.openxmlformats.org/officeDocument/2006/math">
                      <m:f>
                        <m:fPr>
                          <m:ctrlPr>
                            <a:rPr lang="en-GB" sz="5400" i="1" smtClean="0">
                              <a:latin typeface="Cambria Math" panose="02040503050406030204" pitchFamily="18" charset="0"/>
                            </a:rPr>
                          </m:ctrlPr>
                        </m:fPr>
                        <m:num>
                          <m:r>
                            <m:rPr>
                              <m:sty m:val="p"/>
                            </m:rPr>
                            <a:rPr lang="el-GR" sz="5400" i="0" smtClean="0">
                              <a:latin typeface="Cambria Math" panose="02040503050406030204" pitchFamily="18" charset="0"/>
                            </a:rPr>
                            <m:t>Δ</m:t>
                          </m:r>
                          <m:r>
                            <a:rPr lang="en-GB" sz="5400" i="1" smtClean="0">
                              <a:latin typeface="Cambria Math" panose="02040503050406030204" pitchFamily="18" charset="0"/>
                            </a:rPr>
                            <m:t>𝑦</m:t>
                          </m:r>
                        </m:num>
                        <m:den>
                          <m:r>
                            <m:rPr>
                              <m:sty m:val="p"/>
                            </m:rPr>
                            <a:rPr lang="el-GR" sz="5400" i="0" smtClean="0">
                              <a:latin typeface="Cambria Math" panose="02040503050406030204" pitchFamily="18" charset="0"/>
                            </a:rPr>
                            <m:t>Δ</m:t>
                          </m:r>
                          <m:r>
                            <a:rPr lang="en-GB" sz="5400" i="1" smtClean="0">
                              <a:latin typeface="Cambria Math" panose="02040503050406030204" pitchFamily="18" charset="0"/>
                            </a:rPr>
                            <m:t>𝑥</m:t>
                          </m:r>
                        </m:den>
                      </m:f>
                      <m:r>
                        <a:rPr lang="en-GB" sz="5400" b="0" i="1" smtClean="0">
                          <a:latin typeface="Cambria Math" panose="02040503050406030204" pitchFamily="18" charset="0"/>
                        </a:rPr>
                        <m:t>=4</m:t>
                      </m:r>
                      <m:r>
                        <a:rPr lang="en-GB" sz="5400" b="0" i="1" smtClean="0">
                          <a:latin typeface="Cambria Math" panose="02040503050406030204" pitchFamily="18" charset="0"/>
                        </a:rPr>
                        <m:t>𝑥</m:t>
                      </m:r>
                      <m:r>
                        <a:rPr lang="en-GB" sz="5400" b="0" i="1" smtClean="0">
                          <a:latin typeface="Cambria Math" panose="02040503050406030204" pitchFamily="18" charset="0"/>
                        </a:rPr>
                        <m:t>+4</m:t>
                      </m:r>
                    </m:oMath>
                  </m:oMathPara>
                </a14:m>
                <a:endParaRPr lang="en-GB" sz="5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5658134" cy="4351338"/>
              </a:xfrm>
              <a:blipFill>
                <a:blip r:embed="rId3"/>
                <a:stretch>
                  <a:fillRect/>
                </a:stretch>
              </a:blipFill>
            </p:spPr>
            <p:txBody>
              <a:bodyPr/>
              <a:lstStyle/>
              <a:p>
                <a:r>
                  <a:rPr lang="en-GB">
                    <a:noFill/>
                  </a:rPr>
                  <a:t> </a:t>
                </a:r>
              </a:p>
            </p:txBody>
          </p:sp>
        </mc:Fallback>
      </mc:AlternateContent>
      <p:sp>
        <p:nvSpPr>
          <p:cNvPr id="4" name="Rounded Rectangle 3"/>
          <p:cNvSpPr/>
          <p:nvPr/>
        </p:nvSpPr>
        <p:spPr>
          <a:xfrm>
            <a:off x="7274257" y="447201"/>
            <a:ext cx="3970361" cy="137842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A: 0</a:t>
            </a:r>
          </a:p>
        </p:txBody>
      </p:sp>
      <p:sp>
        <p:nvSpPr>
          <p:cNvPr id="5" name="Rounded Rectangle 4"/>
          <p:cNvSpPr/>
          <p:nvPr/>
        </p:nvSpPr>
        <p:spPr>
          <a:xfrm>
            <a:off x="7274255" y="4993827"/>
            <a:ext cx="3970361" cy="1378424"/>
          </a:xfrm>
          <a:prstGeom prst="round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D: 6</a:t>
            </a:r>
          </a:p>
        </p:txBody>
      </p:sp>
      <p:sp>
        <p:nvSpPr>
          <p:cNvPr id="6" name="Rounded Rectangle 5"/>
          <p:cNvSpPr/>
          <p:nvPr/>
        </p:nvSpPr>
        <p:spPr>
          <a:xfrm>
            <a:off x="7274256" y="3478285"/>
            <a:ext cx="3970361" cy="1378424"/>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C: 4</a:t>
            </a:r>
          </a:p>
        </p:txBody>
      </p:sp>
      <p:sp>
        <p:nvSpPr>
          <p:cNvPr id="7" name="Rounded Rectangle 6"/>
          <p:cNvSpPr/>
          <p:nvPr/>
        </p:nvSpPr>
        <p:spPr>
          <a:xfrm>
            <a:off x="7274256" y="1962743"/>
            <a:ext cx="3970361" cy="1378424"/>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B: 8</a:t>
            </a:r>
          </a:p>
        </p:txBody>
      </p:sp>
      <p:sp>
        <p:nvSpPr>
          <p:cNvPr id="9" name="Oval 8"/>
          <p:cNvSpPr/>
          <p:nvPr/>
        </p:nvSpPr>
        <p:spPr>
          <a:xfrm>
            <a:off x="7970292" y="3494539"/>
            <a:ext cx="1368000" cy="1368000"/>
          </a:xfrm>
          <a:prstGeom prst="ellips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8053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Differentiate…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5658134" cy="4351338"/>
              </a:xfrm>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en-GB" sz="5400" b="0" i="1" smtClean="0">
                          <a:latin typeface="Cambria Math" panose="02040503050406030204" pitchFamily="18" charset="0"/>
                        </a:rPr>
                        <m:t>𝑦</m:t>
                      </m:r>
                      <m:r>
                        <a:rPr lang="en-GB" sz="5400" b="0" i="1" smtClean="0">
                          <a:latin typeface="Cambria Math" panose="02040503050406030204" pitchFamily="18" charset="0"/>
                        </a:rPr>
                        <m:t>=5</m:t>
                      </m:r>
                      <m:sSup>
                        <m:sSupPr>
                          <m:ctrlPr>
                            <a:rPr lang="en-GB" sz="5400" b="0" i="1" smtClean="0">
                              <a:latin typeface="Cambria Math" panose="02040503050406030204" pitchFamily="18" charset="0"/>
                            </a:rPr>
                          </m:ctrlPr>
                        </m:sSupPr>
                        <m:e>
                          <m:r>
                            <a:rPr lang="en-GB" sz="5400" b="0" i="1" smtClean="0">
                              <a:latin typeface="Cambria Math" panose="02040503050406030204" pitchFamily="18" charset="0"/>
                            </a:rPr>
                            <m:t>𝑥</m:t>
                          </m:r>
                        </m:e>
                        <m:sup>
                          <m:r>
                            <a:rPr lang="en-GB" sz="5400" b="0" i="1" smtClean="0">
                              <a:latin typeface="Cambria Math" panose="02040503050406030204" pitchFamily="18" charset="0"/>
                            </a:rPr>
                            <m:t>3</m:t>
                          </m:r>
                        </m:sup>
                      </m:sSup>
                      <m:r>
                        <a:rPr lang="en-GB" sz="5400" b="0" i="1" smtClean="0">
                          <a:latin typeface="Cambria Math" panose="02040503050406030204" pitchFamily="18" charset="0"/>
                        </a:rPr>
                        <m:t>−4</m:t>
                      </m:r>
                      <m:sSup>
                        <m:sSupPr>
                          <m:ctrlPr>
                            <a:rPr lang="en-GB" sz="5400" b="0" i="1" smtClean="0">
                              <a:latin typeface="Cambria Math" panose="02040503050406030204" pitchFamily="18" charset="0"/>
                            </a:rPr>
                          </m:ctrlPr>
                        </m:sSupPr>
                        <m:e>
                          <m:r>
                            <a:rPr lang="en-GB" sz="5400" b="0" i="1" smtClean="0">
                              <a:latin typeface="Cambria Math" panose="02040503050406030204" pitchFamily="18" charset="0"/>
                            </a:rPr>
                            <m:t>𝑥</m:t>
                          </m:r>
                        </m:e>
                        <m:sup>
                          <m:r>
                            <a:rPr lang="en-GB" sz="5400" b="0" i="1" smtClean="0">
                              <a:latin typeface="Cambria Math" panose="02040503050406030204" pitchFamily="18" charset="0"/>
                            </a:rPr>
                            <m:t>−2</m:t>
                          </m:r>
                        </m:sup>
                      </m:sSup>
                    </m:oMath>
                  </m:oMathPara>
                </a14:m>
                <a:endParaRPr lang="en-GB" sz="5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5658134" cy="4351338"/>
              </a:xfr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Rounded Rectangle 3"/>
              <p:cNvSpPr/>
              <p:nvPr/>
            </p:nvSpPr>
            <p:spPr>
              <a:xfrm>
                <a:off x="7274257" y="447201"/>
                <a:ext cx="3970361" cy="137842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A: </a:t>
                </a:r>
                <a14:m>
                  <m:oMath xmlns:m="http://schemas.openxmlformats.org/officeDocument/2006/math">
                    <m:r>
                      <a:rPr lang="en-GB" sz="3600" b="0" i="0" smtClean="0">
                        <a:solidFill>
                          <a:schemeClr val="tx1"/>
                        </a:solidFill>
                        <a:latin typeface="Cambria Math" panose="02040503050406030204" pitchFamily="18" charset="0"/>
                      </a:rPr>
                      <m:t>1</m:t>
                    </m:r>
                    <m:r>
                      <a:rPr lang="en-GB" sz="3600" i="1">
                        <a:solidFill>
                          <a:schemeClr val="tx1"/>
                        </a:solidFill>
                        <a:latin typeface="Cambria Math" panose="02040503050406030204" pitchFamily="18" charset="0"/>
                      </a:rPr>
                      <m:t>5</m:t>
                    </m:r>
                    <m:sSup>
                      <m:sSupPr>
                        <m:ctrlPr>
                          <a:rPr lang="en-GB" sz="3600" i="1" smtClean="0">
                            <a:solidFill>
                              <a:schemeClr val="tx1"/>
                            </a:solidFill>
                            <a:latin typeface="Cambria Math" panose="02040503050406030204" pitchFamily="18" charset="0"/>
                          </a:rPr>
                        </m:ctrlPr>
                      </m:sSupPr>
                      <m:e>
                        <m:r>
                          <a:rPr lang="en-GB" sz="3600" b="0" i="1" smtClean="0">
                            <a:solidFill>
                              <a:schemeClr val="tx1"/>
                            </a:solidFill>
                            <a:latin typeface="Cambria Math" panose="02040503050406030204" pitchFamily="18" charset="0"/>
                          </a:rPr>
                          <m:t>𝑥</m:t>
                        </m:r>
                      </m:e>
                      <m:sup>
                        <m:r>
                          <a:rPr lang="en-GB" sz="3600" b="0" i="1" smtClean="0">
                            <a:solidFill>
                              <a:schemeClr val="tx1"/>
                            </a:solidFill>
                            <a:latin typeface="Cambria Math" panose="02040503050406030204" pitchFamily="18" charset="0"/>
                          </a:rPr>
                          <m:t>2</m:t>
                        </m:r>
                      </m:sup>
                    </m:sSup>
                    <m:r>
                      <a:rPr lang="en-GB" sz="3600" b="0" i="1" smtClean="0">
                        <a:solidFill>
                          <a:schemeClr val="tx1"/>
                        </a:solidFill>
                        <a:latin typeface="Cambria Math" panose="02040503050406030204" pitchFamily="18" charset="0"/>
                      </a:rPr>
                      <m:t>−</m:t>
                    </m:r>
                    <m:r>
                      <a:rPr lang="en-GB" sz="3600" i="1">
                        <a:solidFill>
                          <a:schemeClr val="tx1"/>
                        </a:solidFill>
                        <a:latin typeface="Cambria Math" panose="02040503050406030204" pitchFamily="18" charset="0"/>
                      </a:rPr>
                      <m:t>8</m:t>
                    </m:r>
                    <m:sSup>
                      <m:sSupPr>
                        <m:ctrlPr>
                          <a:rPr lang="en-GB" sz="3600" i="1">
                            <a:solidFill>
                              <a:schemeClr val="tx1"/>
                            </a:solidFill>
                            <a:latin typeface="Cambria Math" panose="02040503050406030204" pitchFamily="18" charset="0"/>
                          </a:rPr>
                        </m:ctrlPr>
                      </m:sSupPr>
                      <m:e>
                        <m:r>
                          <a:rPr lang="en-GB" sz="3600" i="1">
                            <a:solidFill>
                              <a:schemeClr val="tx1"/>
                            </a:solidFill>
                            <a:latin typeface="Cambria Math" panose="02040503050406030204" pitchFamily="18" charset="0"/>
                          </a:rPr>
                          <m:t>𝑥</m:t>
                        </m:r>
                      </m:e>
                      <m:sup>
                        <m:r>
                          <a:rPr lang="en-GB" sz="3600" i="1">
                            <a:solidFill>
                              <a:schemeClr val="tx1"/>
                            </a:solidFill>
                            <a:latin typeface="Cambria Math" panose="02040503050406030204" pitchFamily="18" charset="0"/>
                          </a:rPr>
                          <m:t>−</m:t>
                        </m:r>
                        <m:r>
                          <a:rPr lang="en-GB" sz="3600" b="0" i="1" smtClean="0">
                            <a:solidFill>
                              <a:schemeClr val="tx1"/>
                            </a:solidFill>
                            <a:latin typeface="Cambria Math" panose="02040503050406030204" pitchFamily="18" charset="0"/>
                          </a:rPr>
                          <m:t>1</m:t>
                        </m:r>
                      </m:sup>
                    </m:sSup>
                  </m:oMath>
                </a14:m>
                <a:endParaRPr lang="en-GB" sz="7200" dirty="0">
                  <a:solidFill>
                    <a:schemeClr val="tx1"/>
                  </a:solidFill>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7274257" y="447201"/>
                <a:ext cx="3970361" cy="1378424"/>
              </a:xfrm>
              <a:prstGeom prst="roundRect">
                <a:avLst/>
              </a:prstGeom>
              <a:blipFill>
                <a:blip r:embed="rId3"/>
                <a:stretch>
                  <a:fillRect l="-9633" t="-9649" b="-28947"/>
                </a:stretch>
              </a:blipFill>
              <a:ln>
                <a:solidFill>
                  <a:schemeClr val="accent2">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ounded Rectangle 4"/>
              <p:cNvSpPr/>
              <p:nvPr/>
            </p:nvSpPr>
            <p:spPr>
              <a:xfrm>
                <a:off x="7274255" y="4993827"/>
                <a:ext cx="3970361" cy="1378424"/>
              </a:xfrm>
              <a:prstGeom prst="round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D: </a:t>
                </a:r>
                <a14:m>
                  <m:oMath xmlns:m="http://schemas.openxmlformats.org/officeDocument/2006/math">
                    <m:r>
                      <a:rPr lang="en-GB" sz="3600" b="0" i="1" smtClean="0">
                        <a:solidFill>
                          <a:schemeClr val="tx1"/>
                        </a:solidFill>
                        <a:latin typeface="Cambria Math" panose="02040503050406030204" pitchFamily="18" charset="0"/>
                      </a:rPr>
                      <m:t>15</m:t>
                    </m:r>
                    <m:sSup>
                      <m:sSupPr>
                        <m:ctrlPr>
                          <a:rPr lang="en-GB" sz="3600" b="0" i="1" smtClean="0">
                            <a:solidFill>
                              <a:schemeClr val="tx1"/>
                            </a:solidFill>
                            <a:latin typeface="Cambria Math" panose="02040503050406030204" pitchFamily="18" charset="0"/>
                          </a:rPr>
                        </m:ctrlPr>
                      </m:sSupPr>
                      <m:e>
                        <m:r>
                          <a:rPr lang="en-GB" sz="3600" b="0" i="1" smtClean="0">
                            <a:solidFill>
                              <a:schemeClr val="tx1"/>
                            </a:solidFill>
                            <a:latin typeface="Cambria Math" panose="02040503050406030204" pitchFamily="18" charset="0"/>
                          </a:rPr>
                          <m:t>𝑥</m:t>
                        </m:r>
                      </m:e>
                      <m:sup>
                        <m:r>
                          <a:rPr lang="en-GB" sz="3600" b="0" i="1" smtClean="0">
                            <a:solidFill>
                              <a:schemeClr val="tx1"/>
                            </a:solidFill>
                            <a:latin typeface="Cambria Math" panose="02040503050406030204" pitchFamily="18" charset="0"/>
                          </a:rPr>
                          <m:t>2</m:t>
                        </m:r>
                      </m:sup>
                    </m:sSup>
                    <m:r>
                      <a:rPr lang="en-GB" sz="3600" b="0" i="1" smtClean="0">
                        <a:solidFill>
                          <a:schemeClr val="tx1"/>
                        </a:solidFill>
                        <a:latin typeface="Cambria Math" panose="02040503050406030204" pitchFamily="18" charset="0"/>
                      </a:rPr>
                      <m:t>+8</m:t>
                    </m:r>
                    <m:sSup>
                      <m:sSupPr>
                        <m:ctrlPr>
                          <a:rPr lang="en-GB" sz="3600" b="0" i="1" smtClean="0">
                            <a:solidFill>
                              <a:schemeClr val="tx1"/>
                            </a:solidFill>
                            <a:latin typeface="Cambria Math" panose="02040503050406030204" pitchFamily="18" charset="0"/>
                          </a:rPr>
                        </m:ctrlPr>
                      </m:sSupPr>
                      <m:e>
                        <m:r>
                          <a:rPr lang="en-GB" sz="3600" b="0" i="1" smtClean="0">
                            <a:solidFill>
                              <a:schemeClr val="tx1"/>
                            </a:solidFill>
                            <a:latin typeface="Cambria Math" panose="02040503050406030204" pitchFamily="18" charset="0"/>
                          </a:rPr>
                          <m:t>𝑥</m:t>
                        </m:r>
                      </m:e>
                      <m:sup>
                        <m:r>
                          <a:rPr lang="en-GB" sz="3600" b="0" i="1" smtClean="0">
                            <a:solidFill>
                              <a:schemeClr val="tx1"/>
                            </a:solidFill>
                            <a:latin typeface="Cambria Math" panose="02040503050406030204" pitchFamily="18" charset="0"/>
                          </a:rPr>
                          <m:t>−3</m:t>
                        </m:r>
                      </m:sup>
                    </m:sSup>
                  </m:oMath>
                </a14:m>
                <a:endParaRPr lang="en-GB" sz="7200" dirty="0">
                  <a:solidFill>
                    <a:schemeClr val="tx1"/>
                  </a:solidFill>
                </a:endParaRPr>
              </a:p>
            </p:txBody>
          </p:sp>
        </mc:Choice>
        <mc:Fallback xmlns="">
          <p:sp>
            <p:nvSpPr>
              <p:cNvPr id="5" name="Rounded Rectangle 4"/>
              <p:cNvSpPr>
                <a:spLocks noRot="1" noChangeAspect="1" noMove="1" noResize="1" noEditPoints="1" noAdjustHandles="1" noChangeArrowheads="1" noChangeShapeType="1" noTextEdit="1"/>
              </p:cNvSpPr>
              <p:nvPr/>
            </p:nvSpPr>
            <p:spPr>
              <a:xfrm>
                <a:off x="7274255" y="4993827"/>
                <a:ext cx="3970361" cy="1378424"/>
              </a:xfrm>
              <a:prstGeom prst="roundRect">
                <a:avLst/>
              </a:prstGeom>
              <a:blipFill>
                <a:blip r:embed="rId4"/>
                <a:stretch>
                  <a:fillRect l="-9633" t="-9649" b="-28947"/>
                </a:stretch>
              </a:blipFill>
              <a:ln>
                <a:solidFill>
                  <a:schemeClr val="accent1">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ounded Rectangle 5"/>
              <p:cNvSpPr/>
              <p:nvPr/>
            </p:nvSpPr>
            <p:spPr>
              <a:xfrm>
                <a:off x="7274256" y="3478285"/>
                <a:ext cx="3970361" cy="1378424"/>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C: </a:t>
                </a:r>
                <a14:m>
                  <m:oMath xmlns:m="http://schemas.openxmlformats.org/officeDocument/2006/math">
                    <m:r>
                      <a:rPr lang="en-GB" sz="3600" b="0" i="0" smtClean="0">
                        <a:solidFill>
                          <a:schemeClr val="tx1"/>
                        </a:solidFill>
                        <a:latin typeface="Cambria Math" panose="02040503050406030204" pitchFamily="18" charset="0"/>
                      </a:rPr>
                      <m:t>1</m:t>
                    </m:r>
                    <m:r>
                      <a:rPr lang="en-GB" sz="3600" i="1">
                        <a:solidFill>
                          <a:schemeClr val="tx1"/>
                        </a:solidFill>
                        <a:latin typeface="Cambria Math" panose="02040503050406030204" pitchFamily="18" charset="0"/>
                      </a:rPr>
                      <m:t>5</m:t>
                    </m:r>
                    <m:sSup>
                      <m:sSupPr>
                        <m:ctrlPr>
                          <a:rPr lang="en-GB" sz="3600" i="1">
                            <a:solidFill>
                              <a:schemeClr val="tx1"/>
                            </a:solidFill>
                            <a:latin typeface="Cambria Math" panose="02040503050406030204" pitchFamily="18" charset="0"/>
                          </a:rPr>
                        </m:ctrlPr>
                      </m:sSupPr>
                      <m:e>
                        <m:r>
                          <a:rPr lang="en-GB" sz="3600" i="1">
                            <a:solidFill>
                              <a:schemeClr val="tx1"/>
                            </a:solidFill>
                            <a:latin typeface="Cambria Math" panose="02040503050406030204" pitchFamily="18" charset="0"/>
                          </a:rPr>
                          <m:t>𝑥</m:t>
                        </m:r>
                      </m:e>
                      <m:sup>
                        <m:r>
                          <a:rPr lang="en-GB" sz="3600" i="1">
                            <a:solidFill>
                              <a:schemeClr val="tx1"/>
                            </a:solidFill>
                            <a:latin typeface="Cambria Math" panose="02040503050406030204" pitchFamily="18" charset="0"/>
                          </a:rPr>
                          <m:t>2</m:t>
                        </m:r>
                      </m:sup>
                    </m:sSup>
                    <m:r>
                      <a:rPr lang="en-GB" sz="3600" b="0" i="1" smtClean="0">
                        <a:solidFill>
                          <a:schemeClr val="tx1"/>
                        </a:solidFill>
                        <a:latin typeface="Cambria Math" panose="02040503050406030204" pitchFamily="18" charset="0"/>
                      </a:rPr>
                      <m:t>−</m:t>
                    </m:r>
                    <m:r>
                      <a:rPr lang="en-GB" sz="3600" i="1">
                        <a:solidFill>
                          <a:schemeClr val="tx1"/>
                        </a:solidFill>
                        <a:latin typeface="Cambria Math" panose="02040503050406030204" pitchFamily="18" charset="0"/>
                      </a:rPr>
                      <m:t>8</m:t>
                    </m:r>
                    <m:sSup>
                      <m:sSupPr>
                        <m:ctrlPr>
                          <a:rPr lang="en-GB" sz="3600" i="1">
                            <a:solidFill>
                              <a:schemeClr val="tx1"/>
                            </a:solidFill>
                            <a:latin typeface="Cambria Math" panose="02040503050406030204" pitchFamily="18" charset="0"/>
                          </a:rPr>
                        </m:ctrlPr>
                      </m:sSupPr>
                      <m:e>
                        <m:r>
                          <a:rPr lang="en-GB" sz="3600" i="1">
                            <a:solidFill>
                              <a:schemeClr val="tx1"/>
                            </a:solidFill>
                            <a:latin typeface="Cambria Math" panose="02040503050406030204" pitchFamily="18" charset="0"/>
                          </a:rPr>
                          <m:t>𝑥</m:t>
                        </m:r>
                      </m:e>
                      <m:sup>
                        <m:r>
                          <a:rPr lang="en-GB" sz="3600" i="1">
                            <a:solidFill>
                              <a:schemeClr val="tx1"/>
                            </a:solidFill>
                            <a:latin typeface="Cambria Math" panose="02040503050406030204" pitchFamily="18" charset="0"/>
                          </a:rPr>
                          <m:t>−3</m:t>
                        </m:r>
                      </m:sup>
                    </m:sSup>
                  </m:oMath>
                </a14:m>
                <a:endParaRPr lang="en-GB" sz="7200" dirty="0">
                  <a:solidFill>
                    <a:schemeClr val="tx1"/>
                  </a:solidFill>
                </a:endParaRPr>
              </a:p>
            </p:txBody>
          </p:sp>
        </mc:Choice>
        <mc:Fallback xmlns="">
          <p:sp>
            <p:nvSpPr>
              <p:cNvPr id="6" name="Rounded Rectangle 5"/>
              <p:cNvSpPr>
                <a:spLocks noRot="1" noChangeAspect="1" noMove="1" noResize="1" noEditPoints="1" noAdjustHandles="1" noChangeArrowheads="1" noChangeShapeType="1" noTextEdit="1"/>
              </p:cNvSpPr>
              <p:nvPr/>
            </p:nvSpPr>
            <p:spPr>
              <a:xfrm>
                <a:off x="7274256" y="3478285"/>
                <a:ext cx="3970361" cy="1378424"/>
              </a:xfrm>
              <a:prstGeom prst="roundRect">
                <a:avLst/>
              </a:prstGeom>
              <a:blipFill>
                <a:blip r:embed="rId5"/>
                <a:stretch>
                  <a:fillRect l="-9633" t="-10088" b="-28509"/>
                </a:stretch>
              </a:blipFill>
              <a:ln>
                <a:solidFill>
                  <a:schemeClr val="accent6">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ounded Rectangle 6"/>
              <p:cNvSpPr/>
              <p:nvPr/>
            </p:nvSpPr>
            <p:spPr>
              <a:xfrm>
                <a:off x="7274256" y="1962743"/>
                <a:ext cx="3970361" cy="1378424"/>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B: </a:t>
                </a:r>
                <a14:m>
                  <m:oMath xmlns:m="http://schemas.openxmlformats.org/officeDocument/2006/math">
                    <m:r>
                      <a:rPr lang="en-GB" sz="3600" i="1">
                        <a:solidFill>
                          <a:schemeClr val="tx1"/>
                        </a:solidFill>
                        <a:latin typeface="Cambria Math" panose="02040503050406030204" pitchFamily="18" charset="0"/>
                      </a:rPr>
                      <m:t>15</m:t>
                    </m:r>
                    <m:sSup>
                      <m:sSupPr>
                        <m:ctrlPr>
                          <a:rPr lang="en-GB" sz="3600" i="1">
                            <a:solidFill>
                              <a:schemeClr val="tx1"/>
                            </a:solidFill>
                            <a:latin typeface="Cambria Math" panose="02040503050406030204" pitchFamily="18" charset="0"/>
                          </a:rPr>
                        </m:ctrlPr>
                      </m:sSupPr>
                      <m:e>
                        <m:r>
                          <a:rPr lang="en-GB" sz="3600" i="1">
                            <a:solidFill>
                              <a:schemeClr val="tx1"/>
                            </a:solidFill>
                            <a:latin typeface="Cambria Math" panose="02040503050406030204" pitchFamily="18" charset="0"/>
                          </a:rPr>
                          <m:t>𝑥</m:t>
                        </m:r>
                      </m:e>
                      <m:sup>
                        <m:r>
                          <a:rPr lang="en-GB" sz="3600" i="1">
                            <a:solidFill>
                              <a:schemeClr val="tx1"/>
                            </a:solidFill>
                            <a:latin typeface="Cambria Math" panose="02040503050406030204" pitchFamily="18" charset="0"/>
                          </a:rPr>
                          <m:t>2</m:t>
                        </m:r>
                      </m:sup>
                    </m:sSup>
                    <m:r>
                      <a:rPr lang="en-GB" sz="3600" i="1">
                        <a:solidFill>
                          <a:schemeClr val="tx1"/>
                        </a:solidFill>
                        <a:latin typeface="Cambria Math" panose="02040503050406030204" pitchFamily="18" charset="0"/>
                      </a:rPr>
                      <m:t>+8</m:t>
                    </m:r>
                    <m:sSup>
                      <m:sSupPr>
                        <m:ctrlPr>
                          <a:rPr lang="en-GB" sz="3600" i="1">
                            <a:solidFill>
                              <a:schemeClr val="tx1"/>
                            </a:solidFill>
                            <a:latin typeface="Cambria Math" panose="02040503050406030204" pitchFamily="18" charset="0"/>
                          </a:rPr>
                        </m:ctrlPr>
                      </m:sSupPr>
                      <m:e>
                        <m:r>
                          <a:rPr lang="en-GB" sz="3600" i="1">
                            <a:solidFill>
                              <a:schemeClr val="tx1"/>
                            </a:solidFill>
                            <a:latin typeface="Cambria Math" panose="02040503050406030204" pitchFamily="18" charset="0"/>
                          </a:rPr>
                          <m:t>𝑥</m:t>
                        </m:r>
                      </m:e>
                      <m:sup>
                        <m:r>
                          <a:rPr lang="en-GB" sz="3600" i="1">
                            <a:solidFill>
                              <a:schemeClr val="tx1"/>
                            </a:solidFill>
                            <a:latin typeface="Cambria Math" panose="02040503050406030204" pitchFamily="18" charset="0"/>
                          </a:rPr>
                          <m:t>−</m:t>
                        </m:r>
                        <m:r>
                          <a:rPr lang="en-GB" sz="3600" b="0" i="1" smtClean="0">
                            <a:solidFill>
                              <a:schemeClr val="tx1"/>
                            </a:solidFill>
                            <a:latin typeface="Cambria Math" panose="02040503050406030204" pitchFamily="18" charset="0"/>
                          </a:rPr>
                          <m:t>1</m:t>
                        </m:r>
                      </m:sup>
                    </m:sSup>
                  </m:oMath>
                </a14:m>
                <a:endParaRPr lang="en-GB" sz="7200" dirty="0">
                  <a:solidFill>
                    <a:schemeClr val="tx1"/>
                  </a:solidFill>
                </a:endParaRPr>
              </a:p>
            </p:txBody>
          </p:sp>
        </mc:Choice>
        <mc:Fallback xmlns="">
          <p:sp>
            <p:nvSpPr>
              <p:cNvPr id="7" name="Rounded Rectangle 6"/>
              <p:cNvSpPr>
                <a:spLocks noRot="1" noChangeAspect="1" noMove="1" noResize="1" noEditPoints="1" noAdjustHandles="1" noChangeArrowheads="1" noChangeShapeType="1" noTextEdit="1"/>
              </p:cNvSpPr>
              <p:nvPr/>
            </p:nvSpPr>
            <p:spPr>
              <a:xfrm>
                <a:off x="7274256" y="1962743"/>
                <a:ext cx="3970361" cy="1378424"/>
              </a:xfrm>
              <a:prstGeom prst="roundRect">
                <a:avLst/>
              </a:prstGeom>
              <a:blipFill>
                <a:blip r:embed="rId6"/>
                <a:stretch>
                  <a:fillRect l="-9633" t="-9649" b="-28947"/>
                </a:stretch>
              </a:blipFill>
              <a:ln>
                <a:solidFill>
                  <a:schemeClr val="accent4">
                    <a:lumMod val="75000"/>
                  </a:schemeClr>
                </a:solidFill>
              </a:ln>
            </p:spPr>
            <p:txBody>
              <a:bodyPr/>
              <a:lstStyle/>
              <a:p>
                <a:r>
                  <a:rPr lang="en-GB">
                    <a:noFill/>
                  </a:rPr>
                  <a:t> </a:t>
                </a:r>
              </a:p>
            </p:txBody>
          </p:sp>
        </mc:Fallback>
      </mc:AlternateContent>
      <p:sp>
        <p:nvSpPr>
          <p:cNvPr id="8" name="Oval 7"/>
          <p:cNvSpPr/>
          <p:nvPr/>
        </p:nvSpPr>
        <p:spPr>
          <a:xfrm>
            <a:off x="8242111" y="5026335"/>
            <a:ext cx="2893323" cy="1345916"/>
          </a:xfrm>
          <a:prstGeom prst="ellips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846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365125"/>
                <a:ext cx="5658134" cy="1325563"/>
              </a:xfrm>
            </p:spPr>
            <p:txBody>
              <a:bodyPr/>
              <a:lstStyle/>
              <a:p>
                <a:r>
                  <a:rPr lang="en-GB" dirty="0"/>
                  <a:t>Find the gradient when </a:t>
                </a:r>
                <a14:m>
                  <m:oMath xmlns:m="http://schemas.openxmlformats.org/officeDocument/2006/math">
                    <m:r>
                      <a:rPr lang="en-GB" i="1" dirty="0" smtClean="0">
                        <a:latin typeface="Cambria Math" panose="02040503050406030204" pitchFamily="18" charset="0"/>
                      </a:rPr>
                      <m:t>𝑥</m:t>
                    </m:r>
                    <m:r>
                      <a:rPr lang="en-GB" i="1" dirty="0" smtClean="0">
                        <a:latin typeface="Cambria Math" panose="02040503050406030204" pitchFamily="18" charset="0"/>
                      </a:rPr>
                      <m:t>=−1</m:t>
                    </m:r>
                  </m:oMath>
                </a14:m>
                <a:r>
                  <a:rPr lang="en-GB" dirty="0"/>
                  <a:t>…</a:t>
                </a: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365125"/>
                <a:ext cx="5658134" cy="1325563"/>
              </a:xfrm>
              <a:blipFill>
                <a:blip r:embed="rId2"/>
                <a:stretch>
                  <a:fillRect l="-4418" t="-13364" r="-1832" b="-2119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5658134" cy="4351338"/>
              </a:xfrm>
            </p:spPr>
            <p:txBody>
              <a:bodyPr/>
              <a:lstStyle/>
              <a:p>
                <a:pPr marL="0" indent="0">
                  <a:buNone/>
                </a:pPr>
                <a14:m>
                  <m:oMathPara xmlns:m="http://schemas.openxmlformats.org/officeDocument/2006/math">
                    <m:oMathParaPr>
                      <m:jc m:val="centerGroup"/>
                    </m:oMathParaPr>
                    <m:oMath xmlns:m="http://schemas.openxmlformats.org/officeDocument/2006/math">
                      <m:r>
                        <a:rPr lang="en-GB" sz="5400" b="0" i="1" smtClean="0">
                          <a:latin typeface="Cambria Math" panose="02040503050406030204" pitchFamily="18" charset="0"/>
                        </a:rPr>
                        <m:t>𝑦</m:t>
                      </m:r>
                      <m:r>
                        <a:rPr lang="en-GB" sz="5400" b="0" i="1" smtClean="0">
                          <a:latin typeface="Cambria Math" panose="02040503050406030204" pitchFamily="18" charset="0"/>
                        </a:rPr>
                        <m:t>=</m:t>
                      </m:r>
                      <m:sSup>
                        <m:sSupPr>
                          <m:ctrlPr>
                            <a:rPr lang="en-GB" sz="5400" b="0" i="1" smtClean="0">
                              <a:latin typeface="Cambria Math" panose="02040503050406030204" pitchFamily="18" charset="0"/>
                            </a:rPr>
                          </m:ctrlPr>
                        </m:sSupPr>
                        <m:e>
                          <m:r>
                            <a:rPr lang="en-GB" sz="5400" b="0" i="1" smtClean="0">
                              <a:latin typeface="Cambria Math" panose="02040503050406030204" pitchFamily="18" charset="0"/>
                            </a:rPr>
                            <m:t>𝑥</m:t>
                          </m:r>
                        </m:e>
                        <m:sup>
                          <m:r>
                            <a:rPr lang="en-GB" sz="5400" b="0" i="1" smtClean="0">
                              <a:latin typeface="Cambria Math" panose="02040503050406030204" pitchFamily="18" charset="0"/>
                            </a:rPr>
                            <m:t>3</m:t>
                          </m:r>
                        </m:sup>
                      </m:sSup>
                    </m:oMath>
                  </m:oMathPara>
                </a14:m>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sz="2000" dirty="0"/>
                  <a:t>HINT: think about what you might need to do first?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5658134" cy="4351338"/>
              </a:xfrm>
              <a:blipFill>
                <a:blip r:embed="rId3"/>
                <a:stretch>
                  <a:fillRect l="-1185" b="-1261"/>
                </a:stretch>
              </a:blipFill>
            </p:spPr>
            <p:txBody>
              <a:bodyPr/>
              <a:lstStyle/>
              <a:p>
                <a:r>
                  <a:rPr lang="en-GB">
                    <a:noFill/>
                  </a:rPr>
                  <a:t> </a:t>
                </a:r>
              </a:p>
            </p:txBody>
          </p:sp>
        </mc:Fallback>
      </mc:AlternateContent>
      <p:sp>
        <p:nvSpPr>
          <p:cNvPr id="4" name="Rounded Rectangle 3"/>
          <p:cNvSpPr/>
          <p:nvPr/>
        </p:nvSpPr>
        <p:spPr>
          <a:xfrm>
            <a:off x="7274257" y="447201"/>
            <a:ext cx="3970361" cy="137842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A: 3</a:t>
            </a:r>
          </a:p>
        </p:txBody>
      </p:sp>
      <p:sp>
        <p:nvSpPr>
          <p:cNvPr id="5" name="Rounded Rectangle 4"/>
          <p:cNvSpPr/>
          <p:nvPr/>
        </p:nvSpPr>
        <p:spPr>
          <a:xfrm>
            <a:off x="7274255" y="4993827"/>
            <a:ext cx="3970361" cy="1378424"/>
          </a:xfrm>
          <a:prstGeom prst="round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D: -1</a:t>
            </a:r>
          </a:p>
        </p:txBody>
      </p:sp>
      <p:sp>
        <p:nvSpPr>
          <p:cNvPr id="6" name="Rounded Rectangle 5"/>
          <p:cNvSpPr/>
          <p:nvPr/>
        </p:nvSpPr>
        <p:spPr>
          <a:xfrm>
            <a:off x="7274256" y="3478285"/>
            <a:ext cx="3970361" cy="1378424"/>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C: 1</a:t>
            </a:r>
          </a:p>
        </p:txBody>
      </p:sp>
      <p:sp>
        <p:nvSpPr>
          <p:cNvPr id="7" name="Rounded Rectangle 6"/>
          <p:cNvSpPr/>
          <p:nvPr/>
        </p:nvSpPr>
        <p:spPr>
          <a:xfrm>
            <a:off x="7274256" y="1962743"/>
            <a:ext cx="3970361" cy="1378424"/>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B: -3</a:t>
            </a:r>
          </a:p>
        </p:txBody>
      </p:sp>
      <p:sp>
        <p:nvSpPr>
          <p:cNvPr id="8" name="Oval 7"/>
          <p:cNvSpPr/>
          <p:nvPr/>
        </p:nvSpPr>
        <p:spPr>
          <a:xfrm>
            <a:off x="7997588" y="457625"/>
            <a:ext cx="1368000" cy="1368000"/>
          </a:xfrm>
          <a:prstGeom prst="ellips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776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Differentiate…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5658134" cy="4351338"/>
              </a:xfrm>
            </p:spPr>
            <p:txBody>
              <a:bodyPr>
                <a:normAutofit lnSpcReduction="10000"/>
              </a:bodyPr>
              <a:lstStyle/>
              <a:p>
                <a:pPr marL="0" indent="0">
                  <a:buNone/>
                </a:pPr>
                <a14:m>
                  <m:oMathPara xmlns:m="http://schemas.openxmlformats.org/officeDocument/2006/math">
                    <m:oMathParaPr>
                      <m:jc m:val="centerGroup"/>
                    </m:oMathParaPr>
                    <m:oMath xmlns:m="http://schemas.openxmlformats.org/officeDocument/2006/math">
                      <m:r>
                        <a:rPr lang="en-GB" sz="5400" b="0" i="1" smtClean="0">
                          <a:latin typeface="Cambria Math" panose="02040503050406030204" pitchFamily="18" charset="0"/>
                        </a:rPr>
                        <m:t>𝑦</m:t>
                      </m:r>
                      <m:r>
                        <a:rPr lang="en-GB" sz="5400" b="0" i="1" smtClean="0">
                          <a:latin typeface="Cambria Math" panose="02040503050406030204" pitchFamily="18" charset="0"/>
                        </a:rPr>
                        <m:t>=2</m:t>
                      </m:r>
                      <m:r>
                        <a:rPr lang="en-GB" sz="5400" b="0" i="1" smtClean="0">
                          <a:latin typeface="Cambria Math" panose="02040503050406030204" pitchFamily="18" charset="0"/>
                        </a:rPr>
                        <m:t>𝑥</m:t>
                      </m:r>
                      <m:d>
                        <m:dPr>
                          <m:ctrlPr>
                            <a:rPr lang="en-GB" sz="5400" b="0" i="1" smtClean="0">
                              <a:latin typeface="Cambria Math" panose="02040503050406030204" pitchFamily="18" charset="0"/>
                            </a:rPr>
                          </m:ctrlPr>
                        </m:dPr>
                        <m:e>
                          <m:r>
                            <a:rPr lang="en-GB" sz="5400" b="0" i="1" smtClean="0">
                              <a:latin typeface="Cambria Math" panose="02040503050406030204" pitchFamily="18" charset="0"/>
                            </a:rPr>
                            <m:t>3</m:t>
                          </m:r>
                          <m:r>
                            <a:rPr lang="en-GB" sz="5400" b="0" i="1" smtClean="0">
                              <a:latin typeface="Cambria Math" panose="02040503050406030204" pitchFamily="18" charset="0"/>
                            </a:rPr>
                            <m:t>𝑥</m:t>
                          </m:r>
                          <m:r>
                            <a:rPr lang="en-GB" sz="5400" b="0" i="1" smtClean="0">
                              <a:latin typeface="Cambria Math" panose="02040503050406030204" pitchFamily="18" charset="0"/>
                            </a:rPr>
                            <m:t>+4</m:t>
                          </m:r>
                        </m:e>
                      </m:d>
                    </m:oMath>
                  </m:oMathPara>
                </a14:m>
                <a:endParaRPr lang="en-GB" sz="5400" b="0" dirty="0"/>
              </a:p>
              <a:p>
                <a:pPr marL="0" indent="0">
                  <a:buNone/>
                </a:pPr>
                <a:endParaRPr lang="en-GB" sz="5400" dirty="0"/>
              </a:p>
              <a:p>
                <a:pPr marL="0" indent="0">
                  <a:buNone/>
                </a:pPr>
                <a:endParaRPr lang="en-GB" sz="5400" dirty="0"/>
              </a:p>
              <a:p>
                <a:pPr marL="0" indent="0">
                  <a:buNone/>
                </a:pPr>
                <a:endParaRPr lang="en-GB" sz="5400" dirty="0"/>
              </a:p>
              <a:p>
                <a:pPr marL="0" indent="0">
                  <a:buNone/>
                </a:pPr>
                <a:endParaRPr lang="en-GB" sz="5400" dirty="0"/>
              </a:p>
              <a:p>
                <a:pPr marL="0" indent="0">
                  <a:buNone/>
                </a:pPr>
                <a:r>
                  <a:rPr lang="en-GB" sz="2000" dirty="0"/>
                  <a:t>HINT: think about what you might need to do first?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5658134" cy="4351338"/>
              </a:xfrm>
              <a:blipFill>
                <a:blip r:embed="rId2"/>
                <a:stretch>
                  <a:fillRect l="-1185" b="-252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Rounded Rectangle 3"/>
              <p:cNvSpPr/>
              <p:nvPr/>
            </p:nvSpPr>
            <p:spPr>
              <a:xfrm>
                <a:off x="7274257" y="447201"/>
                <a:ext cx="3970361" cy="137842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A: </a:t>
                </a:r>
                <a14:m>
                  <m:oMath xmlns:m="http://schemas.openxmlformats.org/officeDocument/2006/math">
                    <m:r>
                      <a:rPr lang="en-GB" sz="5400" b="0" i="1" smtClean="0">
                        <a:solidFill>
                          <a:schemeClr val="tx1"/>
                        </a:solidFill>
                        <a:latin typeface="Cambria Math" panose="02040503050406030204" pitchFamily="18" charset="0"/>
                      </a:rPr>
                      <m:t>2(3+0)</m:t>
                    </m:r>
                  </m:oMath>
                </a14:m>
                <a:endParaRPr lang="en-GB" sz="7200" dirty="0">
                  <a:solidFill>
                    <a:schemeClr val="tx1"/>
                  </a:solidFill>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7274257" y="447201"/>
                <a:ext cx="3970361" cy="1378424"/>
              </a:xfrm>
              <a:prstGeom prst="roundRect">
                <a:avLst/>
              </a:prstGeom>
              <a:blipFill>
                <a:blip r:embed="rId3"/>
                <a:stretch>
                  <a:fillRect l="-9633" t="-9649" b="-28947"/>
                </a:stretch>
              </a:blipFill>
              <a:ln>
                <a:solidFill>
                  <a:schemeClr val="accent2">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ounded Rectangle 4"/>
              <p:cNvSpPr/>
              <p:nvPr/>
            </p:nvSpPr>
            <p:spPr>
              <a:xfrm>
                <a:off x="7274255" y="4993827"/>
                <a:ext cx="3970361" cy="1378424"/>
              </a:xfrm>
              <a:prstGeom prst="round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D: </a:t>
                </a:r>
                <a14:m>
                  <m:oMath xmlns:m="http://schemas.openxmlformats.org/officeDocument/2006/math">
                    <m:r>
                      <a:rPr lang="en-GB" sz="5400" i="1" dirty="0" smtClean="0">
                        <a:solidFill>
                          <a:schemeClr val="tx1"/>
                        </a:solidFill>
                        <a:latin typeface="Cambria Math" panose="02040503050406030204" pitchFamily="18" charset="0"/>
                      </a:rPr>
                      <m:t>10</m:t>
                    </m:r>
                    <m:r>
                      <a:rPr lang="en-GB" sz="5400" i="1" dirty="0" smtClean="0">
                        <a:solidFill>
                          <a:schemeClr val="tx1"/>
                        </a:solidFill>
                        <a:latin typeface="Cambria Math" panose="02040503050406030204" pitchFamily="18" charset="0"/>
                      </a:rPr>
                      <m:t>𝑥</m:t>
                    </m:r>
                    <m:r>
                      <a:rPr lang="en-GB" sz="5400" i="1" dirty="0" smtClean="0">
                        <a:solidFill>
                          <a:schemeClr val="tx1"/>
                        </a:solidFill>
                        <a:latin typeface="Cambria Math" panose="02040503050406030204" pitchFamily="18" charset="0"/>
                      </a:rPr>
                      <m:t>+8</m:t>
                    </m:r>
                  </m:oMath>
                </a14:m>
                <a:endParaRPr lang="en-GB" sz="7200" dirty="0">
                  <a:solidFill>
                    <a:schemeClr val="tx1"/>
                  </a:solidFill>
                </a:endParaRPr>
              </a:p>
            </p:txBody>
          </p:sp>
        </mc:Choice>
        <mc:Fallback xmlns="">
          <p:sp>
            <p:nvSpPr>
              <p:cNvPr id="5" name="Rounded Rectangle 4"/>
              <p:cNvSpPr>
                <a:spLocks noRot="1" noChangeAspect="1" noMove="1" noResize="1" noEditPoints="1" noAdjustHandles="1" noChangeArrowheads="1" noChangeShapeType="1" noTextEdit="1"/>
              </p:cNvSpPr>
              <p:nvPr/>
            </p:nvSpPr>
            <p:spPr>
              <a:xfrm>
                <a:off x="7274255" y="4993827"/>
                <a:ext cx="3970361" cy="1378424"/>
              </a:xfrm>
              <a:prstGeom prst="roundRect">
                <a:avLst/>
              </a:prstGeom>
              <a:blipFill>
                <a:blip r:embed="rId4"/>
                <a:stretch>
                  <a:fillRect l="-9633" t="-9649" b="-28947"/>
                </a:stretch>
              </a:blipFill>
              <a:ln>
                <a:solidFill>
                  <a:schemeClr val="accent1">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ounded Rectangle 5"/>
              <p:cNvSpPr/>
              <p:nvPr/>
            </p:nvSpPr>
            <p:spPr>
              <a:xfrm>
                <a:off x="7274256" y="3478285"/>
                <a:ext cx="3970361" cy="1378424"/>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C: </a:t>
                </a:r>
                <a14:m>
                  <m:oMath xmlns:m="http://schemas.openxmlformats.org/officeDocument/2006/math">
                    <m:r>
                      <a:rPr lang="en-GB" sz="5400" b="0" i="1" smtClean="0">
                        <a:solidFill>
                          <a:schemeClr val="tx1"/>
                        </a:solidFill>
                        <a:latin typeface="Cambria Math" panose="02040503050406030204" pitchFamily="18" charset="0"/>
                      </a:rPr>
                      <m:t>12</m:t>
                    </m:r>
                    <m:r>
                      <a:rPr lang="en-GB" sz="5400" b="0" i="1" smtClean="0">
                        <a:solidFill>
                          <a:schemeClr val="tx1"/>
                        </a:solidFill>
                        <a:latin typeface="Cambria Math" panose="02040503050406030204" pitchFamily="18" charset="0"/>
                      </a:rPr>
                      <m:t>𝑥</m:t>
                    </m:r>
                    <m:r>
                      <a:rPr lang="en-GB" sz="5400" b="0" i="1" smtClean="0">
                        <a:solidFill>
                          <a:schemeClr val="tx1"/>
                        </a:solidFill>
                        <a:latin typeface="Cambria Math" panose="02040503050406030204" pitchFamily="18" charset="0"/>
                      </a:rPr>
                      <m:t>+6</m:t>
                    </m:r>
                  </m:oMath>
                </a14:m>
                <a:endParaRPr lang="en-GB" sz="7200" dirty="0">
                  <a:solidFill>
                    <a:schemeClr val="tx1"/>
                  </a:solidFill>
                </a:endParaRPr>
              </a:p>
            </p:txBody>
          </p:sp>
        </mc:Choice>
        <mc:Fallback xmlns="">
          <p:sp>
            <p:nvSpPr>
              <p:cNvPr id="6" name="Rounded Rectangle 5"/>
              <p:cNvSpPr>
                <a:spLocks noRot="1" noChangeAspect="1" noMove="1" noResize="1" noEditPoints="1" noAdjustHandles="1" noChangeArrowheads="1" noChangeShapeType="1" noTextEdit="1"/>
              </p:cNvSpPr>
              <p:nvPr/>
            </p:nvSpPr>
            <p:spPr>
              <a:xfrm>
                <a:off x="7274256" y="3478285"/>
                <a:ext cx="3970361" cy="1378424"/>
              </a:xfrm>
              <a:prstGeom prst="roundRect">
                <a:avLst/>
              </a:prstGeom>
              <a:blipFill>
                <a:blip r:embed="rId5"/>
                <a:stretch>
                  <a:fillRect l="-9633" t="-10088" b="-28509"/>
                </a:stretch>
              </a:blipFill>
              <a:ln>
                <a:solidFill>
                  <a:schemeClr val="accent6">
                    <a:lumMod val="75000"/>
                  </a:schemeClr>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ounded Rectangle 6"/>
              <p:cNvSpPr/>
              <p:nvPr/>
            </p:nvSpPr>
            <p:spPr>
              <a:xfrm>
                <a:off x="7274256" y="1962743"/>
                <a:ext cx="3970361" cy="1378424"/>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B: </a:t>
                </a:r>
                <a14:m>
                  <m:oMath xmlns:m="http://schemas.openxmlformats.org/officeDocument/2006/math">
                    <m:r>
                      <a:rPr lang="en-GB" sz="5400" b="0" i="1" smtClean="0">
                        <a:solidFill>
                          <a:schemeClr val="tx1"/>
                        </a:solidFill>
                        <a:latin typeface="Cambria Math" panose="02040503050406030204" pitchFamily="18" charset="0"/>
                      </a:rPr>
                      <m:t>12</m:t>
                    </m:r>
                    <m:r>
                      <a:rPr lang="en-GB" sz="5400" b="0" i="1" smtClean="0">
                        <a:solidFill>
                          <a:schemeClr val="tx1"/>
                        </a:solidFill>
                        <a:latin typeface="Cambria Math" panose="02040503050406030204" pitchFamily="18" charset="0"/>
                      </a:rPr>
                      <m:t>𝑥</m:t>
                    </m:r>
                    <m:r>
                      <a:rPr lang="en-GB" sz="5400" b="0" i="1" smtClean="0">
                        <a:solidFill>
                          <a:schemeClr val="tx1"/>
                        </a:solidFill>
                        <a:latin typeface="Cambria Math" panose="02040503050406030204" pitchFamily="18" charset="0"/>
                      </a:rPr>
                      <m:t>+8</m:t>
                    </m:r>
                  </m:oMath>
                </a14:m>
                <a:endParaRPr lang="en-GB" sz="5400" dirty="0">
                  <a:solidFill>
                    <a:schemeClr val="tx1"/>
                  </a:solidFill>
                </a:endParaRPr>
              </a:p>
            </p:txBody>
          </p:sp>
        </mc:Choice>
        <mc:Fallback xmlns="">
          <p:sp>
            <p:nvSpPr>
              <p:cNvPr id="7" name="Rounded Rectangle 6"/>
              <p:cNvSpPr>
                <a:spLocks noRot="1" noChangeAspect="1" noMove="1" noResize="1" noEditPoints="1" noAdjustHandles="1" noChangeArrowheads="1" noChangeShapeType="1" noTextEdit="1"/>
              </p:cNvSpPr>
              <p:nvPr/>
            </p:nvSpPr>
            <p:spPr>
              <a:xfrm>
                <a:off x="7274256" y="1962743"/>
                <a:ext cx="3970361" cy="1378424"/>
              </a:xfrm>
              <a:prstGeom prst="roundRect">
                <a:avLst/>
              </a:prstGeom>
              <a:blipFill>
                <a:blip r:embed="rId6"/>
                <a:stretch>
                  <a:fillRect l="-9633" t="-9649" b="-28947"/>
                </a:stretch>
              </a:blipFill>
              <a:ln>
                <a:solidFill>
                  <a:schemeClr val="accent4">
                    <a:lumMod val="75000"/>
                  </a:schemeClr>
                </a:solidFill>
              </a:ln>
            </p:spPr>
            <p:txBody>
              <a:bodyPr/>
              <a:lstStyle/>
              <a:p>
                <a:r>
                  <a:rPr lang="en-GB">
                    <a:noFill/>
                  </a:rPr>
                  <a:t> </a:t>
                </a:r>
              </a:p>
            </p:txBody>
          </p:sp>
        </mc:Fallback>
      </mc:AlternateContent>
      <p:sp>
        <p:nvSpPr>
          <p:cNvPr id="8" name="Oval 7"/>
          <p:cNvSpPr/>
          <p:nvPr/>
        </p:nvSpPr>
        <p:spPr>
          <a:xfrm>
            <a:off x="8134065" y="1978997"/>
            <a:ext cx="2893323" cy="1345916"/>
          </a:xfrm>
          <a:prstGeom prst="ellips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7870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838200" y="365125"/>
                <a:ext cx="5658134" cy="1325563"/>
              </a:xfrm>
            </p:spPr>
            <p:txBody>
              <a:bodyPr/>
              <a:lstStyle/>
              <a:p>
                <a:r>
                  <a:rPr lang="en-GB" dirty="0"/>
                  <a:t>Hence, find the gradient when </a:t>
                </a:r>
                <a14:m>
                  <m:oMath xmlns:m="http://schemas.openxmlformats.org/officeDocument/2006/math">
                    <m:r>
                      <a:rPr lang="en-GB" i="1" dirty="0" smtClean="0">
                        <a:latin typeface="Cambria Math" panose="02040503050406030204" pitchFamily="18" charset="0"/>
                      </a:rPr>
                      <m:t>𝑥</m:t>
                    </m:r>
                    <m:r>
                      <a:rPr lang="en-GB" i="1" dirty="0" smtClean="0">
                        <a:latin typeface="Cambria Math" panose="02040503050406030204" pitchFamily="18" charset="0"/>
                      </a:rPr>
                      <m:t>=1</m:t>
                    </m:r>
                  </m:oMath>
                </a14:m>
                <a:r>
                  <a:rPr lang="en-GB" dirty="0"/>
                  <a:t>…</a:t>
                </a: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838200" y="365125"/>
                <a:ext cx="5658134" cy="1325563"/>
              </a:xfrm>
              <a:blipFill>
                <a:blip r:embed="rId2"/>
                <a:stretch>
                  <a:fillRect l="-4418" t="-13364" r="-5819" b="-21198"/>
                </a:stretch>
              </a:blipFill>
            </p:spPr>
            <p:txBody>
              <a:bodyPr/>
              <a:lstStyle/>
              <a:p>
                <a:r>
                  <a:rPr lang="en-GB">
                    <a:noFill/>
                  </a:rPr>
                  <a:t> </a:t>
                </a:r>
              </a:p>
            </p:txBody>
          </p:sp>
        </mc:Fallback>
      </mc:AlternateContent>
      <p:sp>
        <p:nvSpPr>
          <p:cNvPr id="4" name="Rounded Rectangle 3"/>
          <p:cNvSpPr/>
          <p:nvPr/>
        </p:nvSpPr>
        <p:spPr>
          <a:xfrm>
            <a:off x="7274257" y="447201"/>
            <a:ext cx="3970361" cy="137842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A: 8 </a:t>
            </a:r>
          </a:p>
        </p:txBody>
      </p:sp>
      <p:sp>
        <p:nvSpPr>
          <p:cNvPr id="5" name="Rounded Rectangle 4"/>
          <p:cNvSpPr/>
          <p:nvPr/>
        </p:nvSpPr>
        <p:spPr>
          <a:xfrm>
            <a:off x="7274255" y="4993827"/>
            <a:ext cx="3970361" cy="1378424"/>
          </a:xfrm>
          <a:prstGeom prst="roundRect">
            <a:avLst/>
          </a:prstGeom>
          <a:solidFill>
            <a:schemeClr val="accent1">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D: 14</a:t>
            </a:r>
          </a:p>
        </p:txBody>
      </p:sp>
      <p:sp>
        <p:nvSpPr>
          <p:cNvPr id="6" name="Rounded Rectangle 5"/>
          <p:cNvSpPr/>
          <p:nvPr/>
        </p:nvSpPr>
        <p:spPr>
          <a:xfrm>
            <a:off x="7274256" y="3478285"/>
            <a:ext cx="3970361" cy="1378424"/>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C: 20</a:t>
            </a:r>
          </a:p>
        </p:txBody>
      </p:sp>
      <p:sp>
        <p:nvSpPr>
          <p:cNvPr id="7" name="Rounded Rectangle 6"/>
          <p:cNvSpPr/>
          <p:nvPr/>
        </p:nvSpPr>
        <p:spPr>
          <a:xfrm>
            <a:off x="7274256" y="1962743"/>
            <a:ext cx="3970361" cy="1378424"/>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7200" dirty="0">
                <a:solidFill>
                  <a:schemeClr val="tx1"/>
                </a:solidFill>
              </a:rPr>
              <a:t>B: 12</a:t>
            </a:r>
          </a:p>
        </p:txBody>
      </p:sp>
      <mc:AlternateContent xmlns:mc="http://schemas.openxmlformats.org/markup-compatibility/2006" xmlns:a14="http://schemas.microsoft.com/office/drawing/2010/main">
        <mc:Choice Requires="a14">
          <p:sp>
            <p:nvSpPr>
              <p:cNvPr id="8" name="Content Placeholder 2"/>
              <p:cNvSpPr>
                <a:spLocks noGrp="1"/>
              </p:cNvSpPr>
              <p:nvPr>
                <p:ph idx="1"/>
              </p:nvPr>
            </p:nvSpPr>
            <p:spPr>
              <a:xfrm>
                <a:off x="838200" y="1825625"/>
                <a:ext cx="5657850" cy="4351338"/>
              </a:xfrm>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en-GB" sz="5400" b="0" i="1" smtClean="0">
                          <a:latin typeface="Cambria Math" panose="02040503050406030204" pitchFamily="18" charset="0"/>
                        </a:rPr>
                        <m:t>𝑦</m:t>
                      </m:r>
                      <m:r>
                        <a:rPr lang="en-GB" sz="5400" b="0" i="1" smtClean="0">
                          <a:latin typeface="Cambria Math" panose="02040503050406030204" pitchFamily="18" charset="0"/>
                        </a:rPr>
                        <m:t>=2</m:t>
                      </m:r>
                      <m:r>
                        <a:rPr lang="en-GB" sz="5400" b="0" i="1" smtClean="0">
                          <a:latin typeface="Cambria Math" panose="02040503050406030204" pitchFamily="18" charset="0"/>
                        </a:rPr>
                        <m:t>𝑥</m:t>
                      </m:r>
                      <m:d>
                        <m:dPr>
                          <m:ctrlPr>
                            <a:rPr lang="en-GB" sz="5400" b="0" i="1" smtClean="0">
                              <a:latin typeface="Cambria Math" panose="02040503050406030204" pitchFamily="18" charset="0"/>
                            </a:rPr>
                          </m:ctrlPr>
                        </m:dPr>
                        <m:e>
                          <m:r>
                            <a:rPr lang="en-GB" sz="5400" b="0" i="1" smtClean="0">
                              <a:latin typeface="Cambria Math" panose="02040503050406030204" pitchFamily="18" charset="0"/>
                            </a:rPr>
                            <m:t>3</m:t>
                          </m:r>
                          <m:r>
                            <a:rPr lang="en-GB" sz="5400" b="0" i="1" smtClean="0">
                              <a:latin typeface="Cambria Math" panose="02040503050406030204" pitchFamily="18" charset="0"/>
                            </a:rPr>
                            <m:t>𝑥</m:t>
                          </m:r>
                          <m:r>
                            <a:rPr lang="en-GB" sz="5400" b="0" i="1" smtClean="0">
                              <a:latin typeface="Cambria Math" panose="02040503050406030204" pitchFamily="18" charset="0"/>
                            </a:rPr>
                            <m:t>+4</m:t>
                          </m:r>
                        </m:e>
                      </m:d>
                    </m:oMath>
                  </m:oMathPara>
                </a14:m>
                <a:endParaRPr lang="en-GB" sz="5400" b="0" dirty="0"/>
              </a:p>
              <a:p>
                <a:pPr marL="0" indent="0">
                  <a:buNone/>
                </a:pPr>
                <a:endParaRPr lang="en-GB" sz="5400" b="0" dirty="0"/>
              </a:p>
              <a:p>
                <a:pPr marL="0" indent="0">
                  <a:buNone/>
                </a:pPr>
                <a14:m>
                  <m:oMathPara xmlns:m="http://schemas.openxmlformats.org/officeDocument/2006/math">
                    <m:oMathParaPr>
                      <m:jc m:val="centerGroup"/>
                    </m:oMathParaPr>
                    <m:oMath xmlns:m="http://schemas.openxmlformats.org/officeDocument/2006/math">
                      <m:f>
                        <m:fPr>
                          <m:ctrlPr>
                            <a:rPr lang="en-GB" sz="5400" b="0" i="1" smtClean="0">
                              <a:latin typeface="Cambria Math" panose="02040503050406030204" pitchFamily="18" charset="0"/>
                            </a:rPr>
                          </m:ctrlPr>
                        </m:fPr>
                        <m:num>
                          <m:r>
                            <m:rPr>
                              <m:sty m:val="p"/>
                            </m:rPr>
                            <a:rPr lang="el-GR" sz="5400" b="0" i="0" smtClean="0">
                              <a:latin typeface="Cambria Math" panose="02040503050406030204" pitchFamily="18" charset="0"/>
                            </a:rPr>
                            <m:t>Δ</m:t>
                          </m:r>
                          <m:r>
                            <a:rPr lang="en-GB" sz="5400" b="0" i="1" smtClean="0">
                              <a:latin typeface="Cambria Math" panose="02040503050406030204" pitchFamily="18" charset="0"/>
                            </a:rPr>
                            <m:t>𝑦</m:t>
                          </m:r>
                        </m:num>
                        <m:den>
                          <m:r>
                            <m:rPr>
                              <m:sty m:val="p"/>
                            </m:rPr>
                            <a:rPr lang="el-GR" sz="5400" b="0" i="0" smtClean="0">
                              <a:latin typeface="Cambria Math" panose="02040503050406030204" pitchFamily="18" charset="0"/>
                            </a:rPr>
                            <m:t>Δ</m:t>
                          </m:r>
                          <m:r>
                            <a:rPr lang="en-GB" sz="5400" b="0" i="1" smtClean="0">
                              <a:latin typeface="Cambria Math" panose="02040503050406030204" pitchFamily="18" charset="0"/>
                            </a:rPr>
                            <m:t>𝑥</m:t>
                          </m:r>
                        </m:den>
                      </m:f>
                      <m:r>
                        <a:rPr lang="en-GB" sz="5400" b="0" i="1" smtClean="0">
                          <a:latin typeface="Cambria Math" panose="02040503050406030204" pitchFamily="18" charset="0"/>
                        </a:rPr>
                        <m:t>=12</m:t>
                      </m:r>
                      <m:r>
                        <a:rPr lang="en-GB" sz="5400" b="0" i="1" smtClean="0">
                          <a:latin typeface="Cambria Math" panose="02040503050406030204" pitchFamily="18" charset="0"/>
                        </a:rPr>
                        <m:t>𝑥</m:t>
                      </m:r>
                      <m:r>
                        <a:rPr lang="en-GB" sz="5400" b="0" i="1" smtClean="0">
                          <a:latin typeface="Cambria Math" panose="02040503050406030204" pitchFamily="18" charset="0"/>
                        </a:rPr>
                        <m:t>+8</m:t>
                      </m:r>
                    </m:oMath>
                  </m:oMathPara>
                </a14:m>
                <a:endParaRPr lang="en-GB" sz="5400" b="0" dirty="0"/>
              </a:p>
              <a:p>
                <a:pPr marL="0" indent="0">
                  <a:buNone/>
                </a:pPr>
                <a:endParaRPr lang="en-GB" sz="5400" dirty="0"/>
              </a:p>
            </p:txBody>
          </p:sp>
        </mc:Choice>
        <mc:Fallback xmlns="">
          <p:sp>
            <p:nvSpPr>
              <p:cNvPr id="8" name="Content Placeholder 2"/>
              <p:cNvSpPr>
                <a:spLocks noGrp="1" noRot="1" noChangeAspect="1" noMove="1" noResize="1" noEditPoints="1" noAdjustHandles="1" noChangeArrowheads="1" noChangeShapeType="1" noTextEdit="1"/>
              </p:cNvSpPr>
              <p:nvPr>
                <p:ph idx="1"/>
              </p:nvPr>
            </p:nvSpPr>
            <p:spPr>
              <a:xfrm>
                <a:off x="838200" y="1825625"/>
                <a:ext cx="5657850" cy="4351338"/>
              </a:xfrm>
              <a:blipFill>
                <a:blip r:embed="rId3"/>
                <a:stretch>
                  <a:fillRect/>
                </a:stretch>
              </a:blipFill>
            </p:spPr>
            <p:txBody>
              <a:bodyPr/>
              <a:lstStyle/>
              <a:p>
                <a:r>
                  <a:rPr lang="en-GB">
                    <a:noFill/>
                  </a:rPr>
                  <a:t> </a:t>
                </a:r>
              </a:p>
            </p:txBody>
          </p:sp>
        </mc:Fallback>
      </mc:AlternateContent>
      <p:sp>
        <p:nvSpPr>
          <p:cNvPr id="9" name="Oval 8"/>
          <p:cNvSpPr/>
          <p:nvPr/>
        </p:nvSpPr>
        <p:spPr>
          <a:xfrm>
            <a:off x="8161360" y="3478285"/>
            <a:ext cx="1368000" cy="1368000"/>
          </a:xfrm>
          <a:prstGeom prst="ellips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2592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480" y="1540860"/>
            <a:ext cx="10515600" cy="1325563"/>
          </a:xfrm>
        </p:spPr>
        <p:txBody>
          <a:bodyPr/>
          <a:lstStyle/>
          <a:p>
            <a:r>
              <a:rPr lang="en-GB" b="1" dirty="0"/>
              <a:t>EXAM-STYLE QUESTION: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73480" y="2831465"/>
                <a:ext cx="10515600" cy="4351338"/>
              </a:xfrm>
            </p:spPr>
            <p:txBody>
              <a:bodyPr/>
              <a:lstStyle/>
              <a:p>
                <a:pPr marL="0" indent="0">
                  <a:lnSpc>
                    <a:spcPct val="150000"/>
                  </a:lnSpc>
                  <a:buNone/>
                </a:pPr>
                <a:r>
                  <a:rPr lang="en-GB" dirty="0"/>
                  <a:t>The points </a:t>
                </a:r>
                <a14:m>
                  <m:oMath xmlns:m="http://schemas.openxmlformats.org/officeDocument/2006/math">
                    <m:r>
                      <a:rPr lang="en-GB" i="1" dirty="0" smtClean="0">
                        <a:latin typeface="Cambria Math" panose="02040503050406030204" pitchFamily="18" charset="0"/>
                      </a:rPr>
                      <m:t>𝐴</m:t>
                    </m:r>
                  </m:oMath>
                </a14:m>
                <a:r>
                  <a:rPr lang="en-GB" dirty="0"/>
                  <a:t> and </a:t>
                </a:r>
                <a14:m>
                  <m:oMath xmlns:m="http://schemas.openxmlformats.org/officeDocument/2006/math">
                    <m:r>
                      <a:rPr lang="en-GB" i="1" dirty="0" smtClean="0">
                        <a:latin typeface="Cambria Math" panose="02040503050406030204" pitchFamily="18" charset="0"/>
                      </a:rPr>
                      <m:t>𝐵</m:t>
                    </m:r>
                  </m:oMath>
                </a14:m>
                <a:r>
                  <a:rPr lang="en-GB" dirty="0"/>
                  <a:t> lie on the curve</a:t>
                </a:r>
                <a14:m>
                  <m:oMath xmlns:m="http://schemas.openxmlformats.org/officeDocument/2006/math">
                    <m:r>
                      <a:rPr lang="en-GB" b="0" i="0" smtClean="0">
                        <a:latin typeface="Cambria Math" panose="02040503050406030204" pitchFamily="18" charset="0"/>
                      </a:rPr>
                      <m:t> </m:t>
                    </m:r>
                    <m:r>
                      <a:rPr lang="en-GB" b="0" i="1" smtClean="0">
                        <a:latin typeface="Cambria Math" panose="02040503050406030204" pitchFamily="18" charset="0"/>
                      </a:rPr>
                      <m:t>𝑦</m:t>
                    </m:r>
                    <m:r>
                      <a:rPr lang="en-GB" b="0" i="1" smtClean="0">
                        <a:latin typeface="Cambria Math" panose="02040503050406030204" pitchFamily="18" charset="0"/>
                      </a:rPr>
                      <m:t>=</m:t>
                    </m:r>
                    <m:sSup>
                      <m:sSupPr>
                        <m:ctrlPr>
                          <a:rPr lang="en-GB" b="0" i="1" smtClean="0">
                            <a:latin typeface="Cambria Math" panose="02040503050406030204" pitchFamily="18" charset="0"/>
                          </a:rPr>
                        </m:ctrlPr>
                      </m:sSupPr>
                      <m:e>
                        <m:r>
                          <a:rPr lang="en-GB" b="0" i="1" smtClean="0">
                            <a:latin typeface="Cambria Math" panose="02040503050406030204" pitchFamily="18" charset="0"/>
                          </a:rPr>
                          <m:t>2</m:t>
                        </m:r>
                        <m:r>
                          <a:rPr lang="en-GB" b="0" i="1" smtClean="0">
                            <a:latin typeface="Cambria Math" panose="02040503050406030204" pitchFamily="18" charset="0"/>
                          </a:rPr>
                          <m:t>𝑥</m:t>
                        </m:r>
                      </m:e>
                      <m:sup>
                        <m:r>
                          <a:rPr lang="en-GB" b="0" i="1" smtClean="0">
                            <a:latin typeface="Cambria Math" panose="02040503050406030204" pitchFamily="18" charset="0"/>
                          </a:rPr>
                          <m:t>3</m:t>
                        </m:r>
                      </m:sup>
                    </m:sSup>
                    <m:r>
                      <a:rPr lang="en-GB" b="0" i="1" smtClean="0">
                        <a:latin typeface="Cambria Math" panose="02040503050406030204" pitchFamily="18" charset="0"/>
                      </a:rPr>
                      <m:t>+</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𝑥</m:t>
                        </m:r>
                      </m:e>
                      <m:sup>
                        <m:r>
                          <a:rPr lang="en-GB" b="0" i="1" smtClean="0">
                            <a:latin typeface="Cambria Math" panose="02040503050406030204" pitchFamily="18" charset="0"/>
                          </a:rPr>
                          <m:t>2</m:t>
                        </m:r>
                      </m:sup>
                    </m:sSup>
                    <m:r>
                      <a:rPr lang="en-GB" b="0" i="1" smtClean="0">
                        <a:latin typeface="Cambria Math" panose="02040503050406030204" pitchFamily="18" charset="0"/>
                      </a:rPr>
                      <m:t>−18</m:t>
                    </m:r>
                    <m:r>
                      <a:rPr lang="en-GB" b="0" i="1" smtClean="0">
                        <a:latin typeface="Cambria Math" panose="02040503050406030204" pitchFamily="18" charset="0"/>
                      </a:rPr>
                      <m:t>𝑥</m:t>
                    </m:r>
                    <m:r>
                      <a:rPr lang="en-GB" b="0" i="1" smtClean="0">
                        <a:latin typeface="Cambria Math" panose="02040503050406030204" pitchFamily="18" charset="0"/>
                      </a:rPr>
                      <m:t>+2</m:t>
                    </m:r>
                  </m:oMath>
                </a14:m>
                <a:endParaRPr lang="en-GB" b="0" dirty="0"/>
              </a:p>
              <a:p>
                <a:pPr marL="0" indent="0">
                  <a:lnSpc>
                    <a:spcPct val="150000"/>
                  </a:lnSpc>
                  <a:buNone/>
                </a:pPr>
                <a:r>
                  <a:rPr lang="en-GB" b="0" dirty="0"/>
                  <a:t>The gradient at both </a:t>
                </a:r>
                <a14:m>
                  <m:oMath xmlns:m="http://schemas.openxmlformats.org/officeDocument/2006/math">
                    <m:r>
                      <a:rPr lang="en-GB" b="0" i="1" dirty="0" smtClean="0">
                        <a:latin typeface="Cambria Math" panose="02040503050406030204" pitchFamily="18" charset="0"/>
                      </a:rPr>
                      <m:t>𝐴</m:t>
                    </m:r>
                  </m:oMath>
                </a14:m>
                <a:r>
                  <a:rPr lang="en-GB" b="0" dirty="0"/>
                  <a:t> and </a:t>
                </a:r>
                <a14:m>
                  <m:oMath xmlns:m="http://schemas.openxmlformats.org/officeDocument/2006/math">
                    <m:r>
                      <a:rPr lang="en-GB" b="0" i="1" dirty="0" smtClean="0">
                        <a:latin typeface="Cambria Math" panose="02040503050406030204" pitchFamily="18" charset="0"/>
                      </a:rPr>
                      <m:t>𝐵</m:t>
                    </m:r>
                  </m:oMath>
                </a14:m>
                <a:r>
                  <a:rPr lang="en-GB" b="0" dirty="0"/>
                  <a:t> is 2.</a:t>
                </a:r>
              </a:p>
              <a:p>
                <a:pPr marL="0" indent="0">
                  <a:lnSpc>
                    <a:spcPct val="150000"/>
                  </a:lnSpc>
                  <a:buNone/>
                </a:pPr>
                <a:r>
                  <a:rPr lang="en-GB" dirty="0"/>
                  <a:t>Find the coordinates of </a:t>
                </a:r>
                <a14:m>
                  <m:oMath xmlns:m="http://schemas.openxmlformats.org/officeDocument/2006/math">
                    <m:r>
                      <a:rPr lang="en-GB" i="1" dirty="0" smtClean="0">
                        <a:latin typeface="Cambria Math" panose="02040503050406030204" pitchFamily="18" charset="0"/>
                      </a:rPr>
                      <m:t>𝐴</m:t>
                    </m:r>
                  </m:oMath>
                </a14:m>
                <a:r>
                  <a:rPr lang="en-GB" dirty="0"/>
                  <a:t> and </a:t>
                </a:r>
                <a14:m>
                  <m:oMath xmlns:m="http://schemas.openxmlformats.org/officeDocument/2006/math">
                    <m:r>
                      <a:rPr lang="en-GB" i="1" dirty="0" smtClean="0">
                        <a:latin typeface="Cambria Math" panose="02040503050406030204" pitchFamily="18" charset="0"/>
                      </a:rPr>
                      <m:t>𝐵</m:t>
                    </m:r>
                  </m:oMath>
                </a14:m>
                <a:r>
                  <a:rPr lang="en-GB" dirty="0"/>
                  <a:t>.</a:t>
                </a:r>
              </a:p>
              <a:p>
                <a:pPr marL="0" indent="0" algn="r">
                  <a:lnSpc>
                    <a:spcPct val="150000"/>
                  </a:lnSpc>
                  <a:buNone/>
                </a:pPr>
                <a:r>
                  <a:rPr lang="en-GB" b="1" dirty="0"/>
                  <a:t>(6 marks)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73480" y="2831465"/>
                <a:ext cx="10515600" cy="4351338"/>
              </a:xfrm>
              <a:blipFill>
                <a:blip r:embed="rId2"/>
                <a:stretch>
                  <a:fillRect l="-1217" r="-1159"/>
                </a:stretch>
              </a:blipFill>
            </p:spPr>
            <p:txBody>
              <a:bodyPr/>
              <a:lstStyle/>
              <a:p>
                <a:r>
                  <a:rPr lang="en-GB">
                    <a:noFill/>
                  </a:rPr>
                  <a:t> </a:t>
                </a:r>
              </a:p>
            </p:txBody>
          </p:sp>
        </mc:Fallback>
      </mc:AlternateContent>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458" y="185738"/>
            <a:ext cx="3462336" cy="1355122"/>
          </a:xfrm>
          <a:prstGeom prst="rect">
            <a:avLst/>
          </a:prstGeom>
        </p:spPr>
      </p:pic>
    </p:spTree>
    <p:extLst>
      <p:ext uri="{BB962C8B-B14F-4D97-AF65-F5344CB8AC3E}">
        <p14:creationId xmlns:p14="http://schemas.microsoft.com/office/powerpoint/2010/main" val="1006451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070"/>
            <a:ext cx="10515600" cy="741387"/>
          </a:xfrm>
        </p:spPr>
        <p:txBody>
          <a:bodyPr/>
          <a:lstStyle/>
          <a:p>
            <a:r>
              <a:rPr lang="en-GB" dirty="0"/>
              <a:t>EXAM-STYLE QUESTION: </a:t>
            </a:r>
            <a:r>
              <a:rPr lang="en-GB" dirty="0">
                <a:solidFill>
                  <a:srgbClr val="FF0000"/>
                </a:solidFill>
              </a:rPr>
              <a:t>SOLUTION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756787"/>
                <a:ext cx="10515600" cy="958021"/>
              </a:xfrm>
            </p:spPr>
            <p:txBody>
              <a:bodyPr>
                <a:normAutofit/>
              </a:bodyPr>
              <a:lstStyle/>
              <a:p>
                <a:pPr marL="0" indent="0">
                  <a:lnSpc>
                    <a:spcPct val="100000"/>
                  </a:lnSpc>
                  <a:buNone/>
                </a:pPr>
                <a:r>
                  <a:rPr lang="en-GB" sz="2000" dirty="0"/>
                  <a:t>The points </a:t>
                </a:r>
                <a14:m>
                  <m:oMath xmlns:m="http://schemas.openxmlformats.org/officeDocument/2006/math">
                    <m:r>
                      <a:rPr lang="en-GB" sz="2000" i="1" dirty="0" smtClean="0">
                        <a:latin typeface="Cambria Math" panose="02040503050406030204" pitchFamily="18" charset="0"/>
                      </a:rPr>
                      <m:t>𝐴</m:t>
                    </m:r>
                  </m:oMath>
                </a14:m>
                <a:r>
                  <a:rPr lang="en-GB" sz="2000" dirty="0"/>
                  <a:t> and </a:t>
                </a:r>
                <a14:m>
                  <m:oMath xmlns:m="http://schemas.openxmlformats.org/officeDocument/2006/math">
                    <m:r>
                      <a:rPr lang="en-GB" sz="2000" i="1" dirty="0" smtClean="0">
                        <a:latin typeface="Cambria Math" panose="02040503050406030204" pitchFamily="18" charset="0"/>
                      </a:rPr>
                      <m:t>𝐵</m:t>
                    </m:r>
                  </m:oMath>
                </a14:m>
                <a:r>
                  <a:rPr lang="en-GB" sz="2000" dirty="0"/>
                  <a:t> lie on the curve</a:t>
                </a:r>
                <a14:m>
                  <m:oMath xmlns:m="http://schemas.openxmlformats.org/officeDocument/2006/math">
                    <m:r>
                      <a:rPr lang="en-GB" sz="2000" b="0" i="0" smtClean="0">
                        <a:latin typeface="Cambria Math" panose="02040503050406030204" pitchFamily="18" charset="0"/>
                      </a:rPr>
                      <m:t> </m:t>
                    </m:r>
                    <m:r>
                      <a:rPr lang="en-GB" sz="2000" b="0" i="1" smtClean="0">
                        <a:latin typeface="Cambria Math" panose="02040503050406030204" pitchFamily="18" charset="0"/>
                      </a:rPr>
                      <m:t>𝑦</m:t>
                    </m:r>
                    <m:r>
                      <a:rPr lang="en-GB" sz="2000" b="0" i="1" smtClean="0">
                        <a:latin typeface="Cambria Math" panose="02040503050406030204" pitchFamily="18" charset="0"/>
                      </a:rPr>
                      <m:t>=</m:t>
                    </m:r>
                    <m:sSup>
                      <m:sSupPr>
                        <m:ctrlPr>
                          <a:rPr lang="en-GB" sz="2000" b="0" i="1" smtClean="0">
                            <a:latin typeface="Cambria Math" panose="02040503050406030204" pitchFamily="18" charset="0"/>
                          </a:rPr>
                        </m:ctrlPr>
                      </m:sSupPr>
                      <m:e>
                        <m:r>
                          <a:rPr lang="en-GB" sz="2000" b="0" i="1" smtClean="0">
                            <a:latin typeface="Cambria Math" panose="02040503050406030204" pitchFamily="18" charset="0"/>
                          </a:rPr>
                          <m:t>2</m:t>
                        </m:r>
                        <m:r>
                          <a:rPr lang="en-GB" sz="2000" b="0" i="1" smtClean="0">
                            <a:latin typeface="Cambria Math" panose="02040503050406030204" pitchFamily="18" charset="0"/>
                          </a:rPr>
                          <m:t>𝑥</m:t>
                        </m:r>
                      </m:e>
                      <m:sup>
                        <m:r>
                          <a:rPr lang="en-GB" sz="2000" b="0" i="1" smtClean="0">
                            <a:latin typeface="Cambria Math" panose="02040503050406030204" pitchFamily="18" charset="0"/>
                          </a:rPr>
                          <m:t>3</m:t>
                        </m:r>
                      </m:sup>
                    </m:sSup>
                    <m:r>
                      <a:rPr lang="en-GB" sz="2000" b="0" i="1" smtClean="0">
                        <a:latin typeface="Cambria Math" panose="02040503050406030204" pitchFamily="18" charset="0"/>
                      </a:rPr>
                      <m:t>+</m:t>
                    </m:r>
                    <m:sSup>
                      <m:sSupPr>
                        <m:ctrlPr>
                          <a:rPr lang="en-GB" sz="2000" b="0" i="1" smtClean="0">
                            <a:latin typeface="Cambria Math" panose="02040503050406030204" pitchFamily="18" charset="0"/>
                          </a:rPr>
                        </m:ctrlPr>
                      </m:sSupPr>
                      <m:e>
                        <m:r>
                          <a:rPr lang="en-GB" sz="2000" b="0" i="1" smtClean="0">
                            <a:latin typeface="Cambria Math" panose="02040503050406030204" pitchFamily="18" charset="0"/>
                          </a:rPr>
                          <m:t>𝑥</m:t>
                        </m:r>
                      </m:e>
                      <m:sup>
                        <m:r>
                          <a:rPr lang="en-GB" sz="2000" b="0" i="1" smtClean="0">
                            <a:latin typeface="Cambria Math" panose="02040503050406030204" pitchFamily="18" charset="0"/>
                          </a:rPr>
                          <m:t>2</m:t>
                        </m:r>
                      </m:sup>
                    </m:sSup>
                    <m:r>
                      <a:rPr lang="en-GB" sz="2000" b="0" i="1" smtClean="0">
                        <a:latin typeface="Cambria Math" panose="02040503050406030204" pitchFamily="18" charset="0"/>
                      </a:rPr>
                      <m:t>−18</m:t>
                    </m:r>
                    <m:r>
                      <a:rPr lang="en-GB" sz="2000" b="0" i="1" smtClean="0">
                        <a:latin typeface="Cambria Math" panose="02040503050406030204" pitchFamily="18" charset="0"/>
                      </a:rPr>
                      <m:t>𝑥</m:t>
                    </m:r>
                    <m:r>
                      <a:rPr lang="en-GB" sz="2000" b="0" i="1" smtClean="0">
                        <a:latin typeface="Cambria Math" panose="02040503050406030204" pitchFamily="18" charset="0"/>
                      </a:rPr>
                      <m:t>+2</m:t>
                    </m:r>
                  </m:oMath>
                </a14:m>
                <a:endParaRPr lang="en-GB" sz="2000" b="0" dirty="0"/>
              </a:p>
              <a:p>
                <a:pPr marL="0" indent="0">
                  <a:lnSpc>
                    <a:spcPct val="100000"/>
                  </a:lnSpc>
                  <a:buNone/>
                </a:pPr>
                <a:r>
                  <a:rPr lang="en-GB" sz="2000" b="0" dirty="0"/>
                  <a:t>The gradient at both </a:t>
                </a:r>
                <a14:m>
                  <m:oMath xmlns:m="http://schemas.openxmlformats.org/officeDocument/2006/math">
                    <m:r>
                      <a:rPr lang="en-GB" sz="2000" b="0" i="1" dirty="0" smtClean="0">
                        <a:latin typeface="Cambria Math" panose="02040503050406030204" pitchFamily="18" charset="0"/>
                      </a:rPr>
                      <m:t>𝐴</m:t>
                    </m:r>
                  </m:oMath>
                </a14:m>
                <a:r>
                  <a:rPr lang="en-GB" sz="2000" b="0" dirty="0"/>
                  <a:t> and </a:t>
                </a:r>
                <a14:m>
                  <m:oMath xmlns:m="http://schemas.openxmlformats.org/officeDocument/2006/math">
                    <m:r>
                      <a:rPr lang="en-GB" sz="2000" b="0" i="1" dirty="0" smtClean="0">
                        <a:latin typeface="Cambria Math" panose="02040503050406030204" pitchFamily="18" charset="0"/>
                      </a:rPr>
                      <m:t>𝐵</m:t>
                    </m:r>
                  </m:oMath>
                </a14:m>
                <a:r>
                  <a:rPr lang="en-GB" sz="2000" b="0" dirty="0"/>
                  <a:t> is 2. </a:t>
                </a:r>
                <a:r>
                  <a:rPr lang="en-GB" sz="2000" dirty="0"/>
                  <a:t>Find the coordinates of </a:t>
                </a:r>
                <a14:m>
                  <m:oMath xmlns:m="http://schemas.openxmlformats.org/officeDocument/2006/math">
                    <m:r>
                      <a:rPr lang="en-GB" sz="2000" i="1" dirty="0" smtClean="0">
                        <a:latin typeface="Cambria Math" panose="02040503050406030204" pitchFamily="18" charset="0"/>
                      </a:rPr>
                      <m:t>𝐴</m:t>
                    </m:r>
                  </m:oMath>
                </a14:m>
                <a:r>
                  <a:rPr lang="en-GB" sz="2000" dirty="0"/>
                  <a:t> and </a:t>
                </a:r>
                <a14:m>
                  <m:oMath xmlns:m="http://schemas.openxmlformats.org/officeDocument/2006/math">
                    <m:r>
                      <a:rPr lang="en-GB" sz="2000" i="1" dirty="0" smtClean="0">
                        <a:latin typeface="Cambria Math" panose="02040503050406030204" pitchFamily="18" charset="0"/>
                      </a:rPr>
                      <m:t>𝐵</m:t>
                    </m:r>
                  </m:oMath>
                </a14:m>
                <a:r>
                  <a:rPr lang="en-GB" sz="2000" dirty="0"/>
                  <a:t>.		</a:t>
                </a:r>
                <a:r>
                  <a:rPr lang="en-GB" sz="2000" b="1" dirty="0"/>
                  <a:t>(6 marks)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756787"/>
                <a:ext cx="10515600" cy="958021"/>
              </a:xfrm>
              <a:blipFill>
                <a:blip r:embed="rId2"/>
                <a:stretch>
                  <a:fillRect l="-638" t="-318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838200" y="1649908"/>
                <a:ext cx="10515600" cy="5208092"/>
              </a:xfrm>
              <a:prstGeom prst="rect">
                <a:avLst/>
              </a:prstGeom>
              <a:noFill/>
            </p:spPr>
            <p:txBody>
              <a:bodyPr wrap="square" rtlCol="0">
                <a:spAutoFit/>
              </a:bodyPr>
              <a:lstStyle/>
              <a:p>
                <a:r>
                  <a:rPr lang="en-GB" dirty="0">
                    <a:solidFill>
                      <a:srgbClr val="FF0000"/>
                    </a:solidFill>
                  </a:rPr>
                  <a:t>First we need to differentiate:</a:t>
                </a:r>
              </a:p>
              <a:p>
                <a:pPr/>
                <a14:m>
                  <m:oMathPara xmlns:m="http://schemas.openxmlformats.org/officeDocument/2006/math">
                    <m:oMathParaPr>
                      <m:jc m:val="centerGroup"/>
                    </m:oMathParaPr>
                    <m:oMath xmlns:m="http://schemas.openxmlformats.org/officeDocument/2006/math">
                      <m:f>
                        <m:fPr>
                          <m:ctrlPr>
                            <a:rPr lang="en-GB" i="1" smtClean="0">
                              <a:solidFill>
                                <a:srgbClr val="FF0000"/>
                              </a:solidFill>
                              <a:latin typeface="Cambria Math" panose="02040503050406030204" pitchFamily="18" charset="0"/>
                            </a:rPr>
                          </m:ctrlPr>
                        </m:fPr>
                        <m:num>
                          <m:r>
                            <m:rPr>
                              <m:sty m:val="p"/>
                            </m:rPr>
                            <a:rPr lang="el-GR" i="0" smtClean="0">
                              <a:solidFill>
                                <a:srgbClr val="FF0000"/>
                              </a:solidFill>
                              <a:latin typeface="Cambria Math" panose="02040503050406030204" pitchFamily="18" charset="0"/>
                            </a:rPr>
                            <m:t>Δ</m:t>
                          </m:r>
                          <m:r>
                            <a:rPr lang="en-GB" i="1" smtClean="0">
                              <a:solidFill>
                                <a:srgbClr val="FF0000"/>
                              </a:solidFill>
                              <a:latin typeface="Cambria Math" panose="02040503050406030204" pitchFamily="18" charset="0"/>
                            </a:rPr>
                            <m:t>𝑦</m:t>
                          </m:r>
                        </m:num>
                        <m:den>
                          <m:r>
                            <m:rPr>
                              <m:sty m:val="p"/>
                            </m:rPr>
                            <a:rPr lang="el-GR" i="0" smtClean="0">
                              <a:solidFill>
                                <a:srgbClr val="FF0000"/>
                              </a:solidFill>
                              <a:latin typeface="Cambria Math" panose="02040503050406030204" pitchFamily="18" charset="0"/>
                            </a:rPr>
                            <m:t>Δ</m:t>
                          </m:r>
                          <m:r>
                            <a:rPr lang="en-GB" i="1" smtClean="0">
                              <a:solidFill>
                                <a:srgbClr val="FF0000"/>
                              </a:solidFill>
                              <a:latin typeface="Cambria Math" panose="02040503050406030204" pitchFamily="18" charset="0"/>
                            </a:rPr>
                            <m:t>𝑥</m:t>
                          </m:r>
                        </m:den>
                      </m:f>
                      <m:r>
                        <a:rPr lang="en-GB" b="0" i="1" smtClean="0">
                          <a:solidFill>
                            <a:srgbClr val="FF0000"/>
                          </a:solidFill>
                          <a:latin typeface="Cambria Math" panose="02040503050406030204" pitchFamily="18" charset="0"/>
                        </a:rPr>
                        <m:t>=6</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𝑥</m:t>
                          </m:r>
                        </m:e>
                        <m:sup>
                          <m:r>
                            <a:rPr lang="en-GB" b="0" i="1" smtClean="0">
                              <a:solidFill>
                                <a:srgbClr val="FF0000"/>
                              </a:solidFill>
                              <a:latin typeface="Cambria Math" panose="02040503050406030204" pitchFamily="18" charset="0"/>
                            </a:rPr>
                            <m:t>2</m:t>
                          </m:r>
                        </m:sup>
                      </m:sSup>
                      <m:r>
                        <a:rPr lang="en-GB" b="0" i="1" smtClean="0">
                          <a:solidFill>
                            <a:srgbClr val="FF0000"/>
                          </a:solidFill>
                          <a:latin typeface="Cambria Math" panose="02040503050406030204" pitchFamily="18" charset="0"/>
                        </a:rPr>
                        <m:t>+2</m:t>
                      </m:r>
                      <m:r>
                        <a:rPr lang="en-GB" b="0" i="1" smtClean="0">
                          <a:solidFill>
                            <a:srgbClr val="FF0000"/>
                          </a:solidFill>
                          <a:latin typeface="Cambria Math" panose="02040503050406030204" pitchFamily="18" charset="0"/>
                        </a:rPr>
                        <m:t>𝑥</m:t>
                      </m:r>
                      <m:r>
                        <a:rPr lang="en-GB" b="0" i="1" smtClean="0">
                          <a:solidFill>
                            <a:srgbClr val="FF0000"/>
                          </a:solidFill>
                          <a:latin typeface="Cambria Math" panose="02040503050406030204" pitchFamily="18" charset="0"/>
                        </a:rPr>
                        <m:t>−18</m:t>
                      </m:r>
                    </m:oMath>
                  </m:oMathPara>
                </a14:m>
                <a:endParaRPr lang="en-GB" b="0" dirty="0">
                  <a:solidFill>
                    <a:srgbClr val="FF0000"/>
                  </a:solidFill>
                </a:endParaRPr>
              </a:p>
              <a:p>
                <a:r>
                  <a:rPr lang="en-GB" dirty="0">
                    <a:solidFill>
                      <a:srgbClr val="FF0000"/>
                    </a:solidFill>
                  </a:rPr>
                  <a:t>Then set this equal to 2:</a:t>
                </a:r>
                <a:endParaRPr lang="en-GB" b="0" dirty="0">
                  <a:solidFill>
                    <a:srgbClr val="FF0000"/>
                  </a:solidFill>
                </a:endParaRPr>
              </a:p>
              <a:p>
                <a:pPr/>
                <a14:m>
                  <m:oMathPara xmlns:m="http://schemas.openxmlformats.org/officeDocument/2006/math">
                    <m:oMathParaPr>
                      <m:jc m:val="centerGroup"/>
                    </m:oMathParaPr>
                    <m:oMath xmlns:m="http://schemas.openxmlformats.org/officeDocument/2006/math">
                      <m:r>
                        <a:rPr lang="en-GB" i="1">
                          <a:solidFill>
                            <a:srgbClr val="FF0000"/>
                          </a:solidFill>
                          <a:latin typeface="Cambria Math" panose="02040503050406030204" pitchFamily="18" charset="0"/>
                        </a:rPr>
                        <m:t>6</m:t>
                      </m:r>
                      <m:sSup>
                        <m:sSupPr>
                          <m:ctrlPr>
                            <a:rPr lang="en-GB" i="1">
                              <a:solidFill>
                                <a:srgbClr val="FF0000"/>
                              </a:solidFill>
                              <a:latin typeface="Cambria Math" panose="02040503050406030204" pitchFamily="18" charset="0"/>
                            </a:rPr>
                          </m:ctrlPr>
                        </m:sSupPr>
                        <m:e>
                          <m:r>
                            <a:rPr lang="en-GB" i="1">
                              <a:solidFill>
                                <a:srgbClr val="FF0000"/>
                              </a:solidFill>
                              <a:latin typeface="Cambria Math" panose="02040503050406030204" pitchFamily="18" charset="0"/>
                            </a:rPr>
                            <m:t>𝑥</m:t>
                          </m:r>
                        </m:e>
                        <m:sup>
                          <m:r>
                            <a:rPr lang="en-GB" i="1">
                              <a:solidFill>
                                <a:srgbClr val="FF0000"/>
                              </a:solidFill>
                              <a:latin typeface="Cambria Math" panose="02040503050406030204" pitchFamily="18" charset="0"/>
                            </a:rPr>
                            <m:t>2</m:t>
                          </m:r>
                        </m:sup>
                      </m:sSup>
                      <m:r>
                        <a:rPr lang="en-GB" i="1">
                          <a:solidFill>
                            <a:srgbClr val="FF0000"/>
                          </a:solidFill>
                          <a:latin typeface="Cambria Math" panose="02040503050406030204" pitchFamily="18" charset="0"/>
                        </a:rPr>
                        <m:t>+2</m:t>
                      </m:r>
                      <m:r>
                        <a:rPr lang="en-GB" i="1">
                          <a:solidFill>
                            <a:srgbClr val="FF0000"/>
                          </a:solidFill>
                          <a:latin typeface="Cambria Math" panose="02040503050406030204" pitchFamily="18" charset="0"/>
                        </a:rPr>
                        <m:t>𝑥</m:t>
                      </m:r>
                      <m:r>
                        <a:rPr lang="en-GB" i="1">
                          <a:solidFill>
                            <a:srgbClr val="FF0000"/>
                          </a:solidFill>
                          <a:latin typeface="Cambria Math" panose="02040503050406030204" pitchFamily="18" charset="0"/>
                        </a:rPr>
                        <m:t>−18=2</m:t>
                      </m:r>
                    </m:oMath>
                  </m:oMathPara>
                </a14:m>
                <a:endParaRPr lang="en-GB" b="0" dirty="0">
                  <a:solidFill>
                    <a:srgbClr val="FF0000"/>
                  </a:solidFill>
                </a:endParaRPr>
              </a:p>
              <a:p>
                <a:r>
                  <a:rPr lang="en-GB" dirty="0">
                    <a:solidFill>
                      <a:srgbClr val="FF0000"/>
                    </a:solidFill>
                  </a:rPr>
                  <a:t>Rearrange and solve the quadratic:</a:t>
                </a:r>
                <a:endParaRPr lang="en-GB" b="0" dirty="0">
                  <a:solidFill>
                    <a:srgbClr val="FF0000"/>
                  </a:solidFill>
                </a:endParaRPr>
              </a:p>
              <a:p>
                <a:pPr/>
                <a14:m>
                  <m:oMathPara xmlns:m="http://schemas.openxmlformats.org/officeDocument/2006/math">
                    <m:oMathParaPr>
                      <m:jc m:val="centerGroup"/>
                    </m:oMathParaPr>
                    <m:oMath xmlns:m="http://schemas.openxmlformats.org/officeDocument/2006/math">
                      <m:r>
                        <a:rPr lang="en-GB" i="1">
                          <a:solidFill>
                            <a:srgbClr val="FF0000"/>
                          </a:solidFill>
                          <a:latin typeface="Cambria Math" panose="02040503050406030204" pitchFamily="18" charset="0"/>
                        </a:rPr>
                        <m:t>6</m:t>
                      </m:r>
                      <m:sSup>
                        <m:sSupPr>
                          <m:ctrlPr>
                            <a:rPr lang="en-GB" i="1">
                              <a:solidFill>
                                <a:srgbClr val="FF0000"/>
                              </a:solidFill>
                              <a:latin typeface="Cambria Math" panose="02040503050406030204" pitchFamily="18" charset="0"/>
                            </a:rPr>
                          </m:ctrlPr>
                        </m:sSupPr>
                        <m:e>
                          <m:r>
                            <a:rPr lang="en-GB" i="1">
                              <a:solidFill>
                                <a:srgbClr val="FF0000"/>
                              </a:solidFill>
                              <a:latin typeface="Cambria Math" panose="02040503050406030204" pitchFamily="18" charset="0"/>
                            </a:rPr>
                            <m:t>𝑥</m:t>
                          </m:r>
                        </m:e>
                        <m:sup>
                          <m:r>
                            <a:rPr lang="en-GB" i="1">
                              <a:solidFill>
                                <a:srgbClr val="FF0000"/>
                              </a:solidFill>
                              <a:latin typeface="Cambria Math" panose="02040503050406030204" pitchFamily="18" charset="0"/>
                            </a:rPr>
                            <m:t>2</m:t>
                          </m:r>
                        </m:sup>
                      </m:sSup>
                      <m:r>
                        <a:rPr lang="en-GB" i="1">
                          <a:solidFill>
                            <a:srgbClr val="FF0000"/>
                          </a:solidFill>
                          <a:latin typeface="Cambria Math" panose="02040503050406030204" pitchFamily="18" charset="0"/>
                        </a:rPr>
                        <m:t>+2</m:t>
                      </m:r>
                      <m:r>
                        <a:rPr lang="en-GB" i="1">
                          <a:solidFill>
                            <a:srgbClr val="FF0000"/>
                          </a:solidFill>
                          <a:latin typeface="Cambria Math" panose="02040503050406030204" pitchFamily="18" charset="0"/>
                        </a:rPr>
                        <m:t>𝑥</m:t>
                      </m:r>
                      <m:r>
                        <a:rPr lang="en-GB" i="1">
                          <a:solidFill>
                            <a:srgbClr val="FF0000"/>
                          </a:solidFill>
                          <a:latin typeface="Cambria Math" panose="02040503050406030204" pitchFamily="18" charset="0"/>
                        </a:rPr>
                        <m:t>−20=0</m:t>
                      </m:r>
                    </m:oMath>
                  </m:oMathPara>
                </a14:m>
                <a:endParaRPr lang="en-GB" b="0" dirty="0">
                  <a:solidFill>
                    <a:srgbClr val="FF0000"/>
                  </a:solidFill>
                </a:endParaRPr>
              </a:p>
              <a:p>
                <a:pPr/>
                <a14:m>
                  <m:oMathPara xmlns:m="http://schemas.openxmlformats.org/officeDocument/2006/math">
                    <m:oMathParaPr>
                      <m:jc m:val="centerGroup"/>
                    </m:oMathParaPr>
                    <m:oMath xmlns:m="http://schemas.openxmlformats.org/officeDocument/2006/math">
                      <m:r>
                        <a:rPr lang="en-GB" i="1" smtClean="0">
                          <a:solidFill>
                            <a:srgbClr val="FF0000"/>
                          </a:solidFill>
                          <a:latin typeface="Cambria Math" panose="02040503050406030204" pitchFamily="18" charset="0"/>
                        </a:rPr>
                        <m:t>3</m:t>
                      </m:r>
                      <m:sSup>
                        <m:sSupPr>
                          <m:ctrlPr>
                            <a:rPr lang="en-GB" i="1" smtClean="0">
                              <a:solidFill>
                                <a:srgbClr val="FF0000"/>
                              </a:solidFill>
                              <a:latin typeface="Cambria Math" panose="02040503050406030204" pitchFamily="18" charset="0"/>
                            </a:rPr>
                          </m:ctrlPr>
                        </m:sSupPr>
                        <m:e>
                          <m:r>
                            <a:rPr lang="en-GB" i="1">
                              <a:solidFill>
                                <a:srgbClr val="FF0000"/>
                              </a:solidFill>
                              <a:latin typeface="Cambria Math" panose="02040503050406030204" pitchFamily="18" charset="0"/>
                            </a:rPr>
                            <m:t>𝑥</m:t>
                          </m:r>
                        </m:e>
                        <m:sup>
                          <m:r>
                            <a:rPr lang="en-GB" i="1">
                              <a:solidFill>
                                <a:srgbClr val="FF0000"/>
                              </a:solidFill>
                              <a:latin typeface="Cambria Math" panose="02040503050406030204" pitchFamily="18" charset="0"/>
                            </a:rPr>
                            <m:t>2</m:t>
                          </m:r>
                        </m:sup>
                      </m:sSup>
                      <m:r>
                        <a:rPr lang="en-GB" i="1">
                          <a:solidFill>
                            <a:srgbClr val="FF0000"/>
                          </a:solidFill>
                          <a:latin typeface="Cambria Math" panose="02040503050406030204" pitchFamily="18" charset="0"/>
                        </a:rPr>
                        <m:t>+</m:t>
                      </m:r>
                      <m:r>
                        <a:rPr lang="en-GB" i="1">
                          <a:solidFill>
                            <a:srgbClr val="FF0000"/>
                          </a:solidFill>
                          <a:latin typeface="Cambria Math" panose="02040503050406030204" pitchFamily="18" charset="0"/>
                        </a:rPr>
                        <m:t>𝑥</m:t>
                      </m:r>
                      <m:r>
                        <a:rPr lang="en-GB" i="1">
                          <a:solidFill>
                            <a:srgbClr val="FF0000"/>
                          </a:solidFill>
                          <a:latin typeface="Cambria Math" panose="02040503050406030204" pitchFamily="18" charset="0"/>
                        </a:rPr>
                        <m:t>−10=0</m:t>
                      </m:r>
                    </m:oMath>
                  </m:oMathPara>
                </a14:m>
                <a:endParaRPr lang="en-GB" b="0" dirty="0">
                  <a:solidFill>
                    <a:srgbClr val="FF0000"/>
                  </a:solidFill>
                </a:endParaRPr>
              </a:p>
              <a:p>
                <a:pPr/>
                <a14:m>
                  <m:oMathPara xmlns:m="http://schemas.openxmlformats.org/officeDocument/2006/math">
                    <m:oMathParaPr>
                      <m:jc m:val="centerGroup"/>
                    </m:oMathParaPr>
                    <m:oMath xmlns:m="http://schemas.openxmlformats.org/officeDocument/2006/math">
                      <m:d>
                        <m:dPr>
                          <m:ctrlPr>
                            <a:rPr lang="en-GB" b="0" i="1" smtClean="0">
                              <a:solidFill>
                                <a:srgbClr val="FF0000"/>
                              </a:solidFill>
                              <a:latin typeface="Cambria Math" panose="02040503050406030204" pitchFamily="18" charset="0"/>
                            </a:rPr>
                          </m:ctrlPr>
                        </m:dPr>
                        <m:e>
                          <m:r>
                            <a:rPr lang="en-GB" b="0" i="1" smtClean="0">
                              <a:solidFill>
                                <a:srgbClr val="FF0000"/>
                              </a:solidFill>
                              <a:latin typeface="Cambria Math" panose="02040503050406030204" pitchFamily="18" charset="0"/>
                            </a:rPr>
                            <m:t>3</m:t>
                          </m:r>
                          <m:r>
                            <a:rPr lang="en-GB" b="0" i="1" smtClean="0">
                              <a:solidFill>
                                <a:srgbClr val="FF0000"/>
                              </a:solidFill>
                              <a:latin typeface="Cambria Math" panose="02040503050406030204" pitchFamily="18" charset="0"/>
                            </a:rPr>
                            <m:t>𝑥</m:t>
                          </m:r>
                          <m:r>
                            <a:rPr lang="en-GB" b="0" i="1" smtClean="0">
                              <a:solidFill>
                                <a:srgbClr val="FF0000"/>
                              </a:solidFill>
                              <a:latin typeface="Cambria Math" panose="02040503050406030204" pitchFamily="18" charset="0"/>
                            </a:rPr>
                            <m:t>−5</m:t>
                          </m:r>
                        </m:e>
                      </m:d>
                      <m:d>
                        <m:dPr>
                          <m:ctrlPr>
                            <a:rPr lang="en-GB" b="0" i="1" smtClean="0">
                              <a:solidFill>
                                <a:srgbClr val="FF0000"/>
                              </a:solidFill>
                              <a:latin typeface="Cambria Math" panose="02040503050406030204" pitchFamily="18" charset="0"/>
                            </a:rPr>
                          </m:ctrlPr>
                        </m:dPr>
                        <m:e>
                          <m:r>
                            <a:rPr lang="en-GB" b="0" i="1" smtClean="0">
                              <a:solidFill>
                                <a:srgbClr val="FF0000"/>
                              </a:solidFill>
                              <a:latin typeface="Cambria Math" panose="02040503050406030204" pitchFamily="18" charset="0"/>
                            </a:rPr>
                            <m:t>𝑥</m:t>
                          </m:r>
                          <m:r>
                            <a:rPr lang="en-GB" b="0" i="1" smtClean="0">
                              <a:solidFill>
                                <a:srgbClr val="FF0000"/>
                              </a:solidFill>
                              <a:latin typeface="Cambria Math" panose="02040503050406030204" pitchFamily="18" charset="0"/>
                            </a:rPr>
                            <m:t>+2</m:t>
                          </m:r>
                        </m:e>
                      </m:d>
                      <m:r>
                        <a:rPr lang="en-GB" b="0" i="1" smtClean="0">
                          <a:solidFill>
                            <a:srgbClr val="FF0000"/>
                          </a:solidFill>
                          <a:latin typeface="Cambria Math" panose="02040503050406030204" pitchFamily="18" charset="0"/>
                        </a:rPr>
                        <m:t>=0</m:t>
                      </m:r>
                    </m:oMath>
                  </m:oMathPara>
                </a14:m>
                <a:endParaRPr lang="en-GB" b="0" dirty="0">
                  <a:solidFill>
                    <a:srgbClr val="FF0000"/>
                  </a:solidFill>
                </a:endParaRPr>
              </a:p>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𝑥</m:t>
                      </m:r>
                      <m:r>
                        <a:rPr lang="en-GB" b="0" i="1" smtClean="0">
                          <a:solidFill>
                            <a:srgbClr val="FF0000"/>
                          </a:solidFill>
                          <a:latin typeface="Cambria Math" panose="02040503050406030204" pitchFamily="18" charset="0"/>
                        </a:rPr>
                        <m:t>=</m:t>
                      </m:r>
                      <m:f>
                        <m:fPr>
                          <m:ctrlPr>
                            <a:rPr lang="en-GB" b="0" i="1" smtClean="0">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5</m:t>
                          </m:r>
                        </m:num>
                        <m:den>
                          <m:r>
                            <a:rPr lang="en-GB" b="0" i="1" smtClean="0">
                              <a:solidFill>
                                <a:srgbClr val="FF0000"/>
                              </a:solidFill>
                              <a:latin typeface="Cambria Math" panose="02040503050406030204" pitchFamily="18" charset="0"/>
                            </a:rPr>
                            <m:t>3</m:t>
                          </m:r>
                        </m:den>
                      </m:f>
                      <m:r>
                        <a:rPr lang="en-GB" b="0" i="1" smtClean="0">
                          <a:solidFill>
                            <a:srgbClr val="FF0000"/>
                          </a:solidFill>
                          <a:latin typeface="Cambria Math" panose="02040503050406030204" pitchFamily="18" charset="0"/>
                        </a:rPr>
                        <m:t> </m:t>
                      </m:r>
                      <m:r>
                        <a:rPr lang="en-GB" b="0" i="1" smtClean="0">
                          <a:solidFill>
                            <a:srgbClr val="FF0000"/>
                          </a:solidFill>
                          <a:latin typeface="Cambria Math" panose="02040503050406030204" pitchFamily="18" charset="0"/>
                        </a:rPr>
                        <m:t>𝑎𝑛𝑑</m:t>
                      </m:r>
                      <m:r>
                        <a:rPr lang="en-GB" b="0" i="1" smtClean="0">
                          <a:solidFill>
                            <a:srgbClr val="FF0000"/>
                          </a:solidFill>
                          <a:latin typeface="Cambria Math" panose="02040503050406030204" pitchFamily="18" charset="0"/>
                        </a:rPr>
                        <m:t> </m:t>
                      </m:r>
                      <m:r>
                        <a:rPr lang="en-GB" b="0" i="1" smtClean="0">
                          <a:solidFill>
                            <a:srgbClr val="FF0000"/>
                          </a:solidFill>
                          <a:latin typeface="Cambria Math" panose="02040503050406030204" pitchFamily="18" charset="0"/>
                        </a:rPr>
                        <m:t>𝑥</m:t>
                      </m:r>
                      <m:r>
                        <a:rPr lang="en-GB" b="0" i="1" smtClean="0">
                          <a:solidFill>
                            <a:srgbClr val="FF0000"/>
                          </a:solidFill>
                          <a:latin typeface="Cambria Math" panose="02040503050406030204" pitchFamily="18" charset="0"/>
                        </a:rPr>
                        <m:t>=−2</m:t>
                      </m:r>
                    </m:oMath>
                  </m:oMathPara>
                </a14:m>
                <a:endParaRPr lang="en-GB" b="0" dirty="0">
                  <a:solidFill>
                    <a:srgbClr val="FF0000"/>
                  </a:solidFill>
                </a:endParaRPr>
              </a:p>
              <a:p>
                <a:r>
                  <a:rPr lang="en-GB" dirty="0">
                    <a:solidFill>
                      <a:srgbClr val="FF0000"/>
                    </a:solidFill>
                  </a:rPr>
                  <a:t>To find the coordinates we need to substitute our values of x into the original equation to find the values of y:</a:t>
                </a:r>
                <a:endParaRPr lang="en-GB" b="0" dirty="0">
                  <a:solidFill>
                    <a:srgbClr val="FF0000"/>
                  </a:solidFill>
                </a:endParaRPr>
              </a:p>
              <a:p>
                <a:pPr/>
                <a14:m>
                  <m:oMathPara xmlns:m="http://schemas.openxmlformats.org/officeDocument/2006/math">
                    <m:oMathParaPr>
                      <m:jc m:val="centerGroup"/>
                    </m:oMathParaPr>
                    <m:oMath xmlns:m="http://schemas.openxmlformats.org/officeDocument/2006/math">
                      <m:sSup>
                        <m:sSupPr>
                          <m:ctrlPr>
                            <a:rPr lang="en-GB" i="1">
                              <a:solidFill>
                                <a:srgbClr val="FF0000"/>
                              </a:solidFill>
                              <a:latin typeface="Cambria Math" panose="02040503050406030204" pitchFamily="18" charset="0"/>
                            </a:rPr>
                          </m:ctrlPr>
                        </m:sSupPr>
                        <m:e>
                          <m:r>
                            <a:rPr lang="en-GB" i="1">
                              <a:solidFill>
                                <a:srgbClr val="FF0000"/>
                              </a:solidFill>
                              <a:latin typeface="Cambria Math" panose="02040503050406030204" pitchFamily="18" charset="0"/>
                            </a:rPr>
                            <m:t>2</m:t>
                          </m:r>
                          <m:d>
                            <m:dPr>
                              <m:ctrlPr>
                                <a:rPr lang="en-GB" i="1" smtClean="0">
                                  <a:solidFill>
                                    <a:srgbClr val="FF0000"/>
                                  </a:solidFill>
                                  <a:latin typeface="Cambria Math" panose="02040503050406030204" pitchFamily="18" charset="0"/>
                                </a:rPr>
                              </m:ctrlPr>
                            </m:dPr>
                            <m:e>
                              <m:f>
                                <m:fPr>
                                  <m:ctrlPr>
                                    <a:rPr lang="en-GB" i="1" smtClean="0">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5</m:t>
                                  </m:r>
                                </m:num>
                                <m:den>
                                  <m:r>
                                    <a:rPr lang="en-GB" b="0" i="1" smtClean="0">
                                      <a:solidFill>
                                        <a:srgbClr val="FF0000"/>
                                      </a:solidFill>
                                      <a:latin typeface="Cambria Math" panose="02040503050406030204" pitchFamily="18" charset="0"/>
                                    </a:rPr>
                                    <m:t>3</m:t>
                                  </m:r>
                                </m:den>
                              </m:f>
                            </m:e>
                          </m:d>
                        </m:e>
                        <m:sup>
                          <m:r>
                            <a:rPr lang="en-GB" i="1">
                              <a:solidFill>
                                <a:srgbClr val="FF0000"/>
                              </a:solidFill>
                              <a:latin typeface="Cambria Math" panose="02040503050406030204" pitchFamily="18" charset="0"/>
                            </a:rPr>
                            <m:t>3</m:t>
                          </m:r>
                        </m:sup>
                      </m:sSup>
                      <m:r>
                        <a:rPr lang="en-GB" i="1">
                          <a:solidFill>
                            <a:srgbClr val="FF0000"/>
                          </a:solidFill>
                          <a:latin typeface="Cambria Math" panose="02040503050406030204" pitchFamily="18" charset="0"/>
                        </a:rPr>
                        <m:t>+</m:t>
                      </m:r>
                      <m:sSup>
                        <m:sSupPr>
                          <m:ctrlPr>
                            <a:rPr lang="en-GB" i="1">
                              <a:solidFill>
                                <a:srgbClr val="FF0000"/>
                              </a:solidFill>
                              <a:latin typeface="Cambria Math" panose="02040503050406030204" pitchFamily="18" charset="0"/>
                            </a:rPr>
                          </m:ctrlPr>
                        </m:sSupPr>
                        <m:e>
                          <m:d>
                            <m:dPr>
                              <m:ctrlPr>
                                <a:rPr lang="en-GB" i="1">
                                  <a:solidFill>
                                    <a:srgbClr val="FF0000"/>
                                  </a:solidFill>
                                  <a:latin typeface="Cambria Math" panose="02040503050406030204" pitchFamily="18" charset="0"/>
                                </a:rPr>
                              </m:ctrlPr>
                            </m:dPr>
                            <m:e>
                              <m:f>
                                <m:fPr>
                                  <m:ctrlPr>
                                    <a:rPr lang="en-GB" i="1">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5</m:t>
                                  </m:r>
                                </m:num>
                                <m:den>
                                  <m:r>
                                    <a:rPr lang="en-GB" b="0" i="1" smtClean="0">
                                      <a:solidFill>
                                        <a:srgbClr val="FF0000"/>
                                      </a:solidFill>
                                      <a:latin typeface="Cambria Math" panose="02040503050406030204" pitchFamily="18" charset="0"/>
                                    </a:rPr>
                                    <m:t>3</m:t>
                                  </m:r>
                                </m:den>
                              </m:f>
                            </m:e>
                          </m:d>
                        </m:e>
                        <m:sup>
                          <m:r>
                            <a:rPr lang="en-GB" i="1">
                              <a:solidFill>
                                <a:srgbClr val="FF0000"/>
                              </a:solidFill>
                              <a:latin typeface="Cambria Math" panose="02040503050406030204" pitchFamily="18" charset="0"/>
                            </a:rPr>
                            <m:t>2</m:t>
                          </m:r>
                        </m:sup>
                      </m:sSup>
                      <m:r>
                        <a:rPr lang="en-GB" i="1">
                          <a:solidFill>
                            <a:srgbClr val="FF0000"/>
                          </a:solidFill>
                          <a:latin typeface="Cambria Math" panose="02040503050406030204" pitchFamily="18" charset="0"/>
                        </a:rPr>
                        <m:t>−18</m:t>
                      </m:r>
                      <m:d>
                        <m:dPr>
                          <m:ctrlPr>
                            <a:rPr lang="en-GB" i="1">
                              <a:solidFill>
                                <a:srgbClr val="FF0000"/>
                              </a:solidFill>
                              <a:latin typeface="Cambria Math" panose="02040503050406030204" pitchFamily="18" charset="0"/>
                            </a:rPr>
                          </m:ctrlPr>
                        </m:dPr>
                        <m:e>
                          <m:f>
                            <m:fPr>
                              <m:ctrlPr>
                                <a:rPr lang="en-GB" i="1">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5</m:t>
                              </m:r>
                            </m:num>
                            <m:den>
                              <m:r>
                                <a:rPr lang="en-GB" b="0" i="1" smtClean="0">
                                  <a:solidFill>
                                    <a:srgbClr val="FF0000"/>
                                  </a:solidFill>
                                  <a:latin typeface="Cambria Math" panose="02040503050406030204" pitchFamily="18" charset="0"/>
                                </a:rPr>
                                <m:t>3</m:t>
                              </m:r>
                            </m:den>
                          </m:f>
                        </m:e>
                      </m:d>
                      <m:r>
                        <a:rPr lang="en-GB" i="1">
                          <a:solidFill>
                            <a:srgbClr val="FF0000"/>
                          </a:solidFill>
                          <a:latin typeface="Cambria Math" panose="02040503050406030204" pitchFamily="18" charset="0"/>
                        </a:rPr>
                        <m:t>+2</m:t>
                      </m:r>
                      <m:r>
                        <a:rPr lang="en-GB" b="0" i="1" smtClean="0">
                          <a:solidFill>
                            <a:srgbClr val="FF0000"/>
                          </a:solidFill>
                          <a:latin typeface="Cambria Math" panose="02040503050406030204" pitchFamily="18" charset="0"/>
                        </a:rPr>
                        <m:t>=−</m:t>
                      </m:r>
                      <m:f>
                        <m:fPr>
                          <m:ctrlPr>
                            <a:rPr lang="en-GB" b="0" i="1" smtClean="0">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431</m:t>
                          </m:r>
                        </m:num>
                        <m:den>
                          <m:r>
                            <a:rPr lang="en-GB" b="0" i="1" smtClean="0">
                              <a:solidFill>
                                <a:srgbClr val="FF0000"/>
                              </a:solidFill>
                              <a:latin typeface="Cambria Math" panose="02040503050406030204" pitchFamily="18" charset="0"/>
                            </a:rPr>
                            <m:t>27</m:t>
                          </m:r>
                        </m:den>
                      </m:f>
                    </m:oMath>
                  </m:oMathPara>
                </a14:m>
                <a:endParaRPr lang="en-GB" b="0" dirty="0">
                  <a:solidFill>
                    <a:srgbClr val="FF0000"/>
                  </a:solidFill>
                </a:endParaRPr>
              </a:p>
              <a:p>
                <a:pPr/>
                <a14:m>
                  <m:oMathPara xmlns:m="http://schemas.openxmlformats.org/officeDocument/2006/math">
                    <m:oMathParaPr>
                      <m:jc m:val="centerGroup"/>
                    </m:oMathParaPr>
                    <m:oMath xmlns:m="http://schemas.openxmlformats.org/officeDocument/2006/math">
                      <m:sSup>
                        <m:sSupPr>
                          <m:ctrlPr>
                            <a:rPr lang="en-GB" i="1">
                              <a:solidFill>
                                <a:srgbClr val="FF0000"/>
                              </a:solidFill>
                              <a:latin typeface="Cambria Math" panose="02040503050406030204" pitchFamily="18" charset="0"/>
                            </a:rPr>
                          </m:ctrlPr>
                        </m:sSupPr>
                        <m:e>
                          <m:r>
                            <a:rPr lang="en-GB" i="1">
                              <a:solidFill>
                                <a:srgbClr val="FF0000"/>
                              </a:solidFill>
                              <a:latin typeface="Cambria Math" panose="02040503050406030204" pitchFamily="18" charset="0"/>
                            </a:rPr>
                            <m:t>2</m:t>
                          </m:r>
                          <m:d>
                            <m:dPr>
                              <m:ctrlPr>
                                <a:rPr lang="en-GB" i="1">
                                  <a:solidFill>
                                    <a:srgbClr val="FF0000"/>
                                  </a:solidFill>
                                  <a:latin typeface="Cambria Math" panose="02040503050406030204" pitchFamily="18" charset="0"/>
                                </a:rPr>
                              </m:ctrlPr>
                            </m:dPr>
                            <m:e>
                              <m:r>
                                <a:rPr lang="en-GB" b="0" i="1" smtClean="0">
                                  <a:solidFill>
                                    <a:srgbClr val="FF0000"/>
                                  </a:solidFill>
                                  <a:latin typeface="Cambria Math" panose="02040503050406030204" pitchFamily="18" charset="0"/>
                                </a:rPr>
                                <m:t>−2</m:t>
                              </m:r>
                            </m:e>
                          </m:d>
                        </m:e>
                        <m:sup>
                          <m:r>
                            <a:rPr lang="en-GB" i="1">
                              <a:solidFill>
                                <a:srgbClr val="FF0000"/>
                              </a:solidFill>
                              <a:latin typeface="Cambria Math" panose="02040503050406030204" pitchFamily="18" charset="0"/>
                            </a:rPr>
                            <m:t>3</m:t>
                          </m:r>
                        </m:sup>
                      </m:sSup>
                      <m:r>
                        <a:rPr lang="en-GB" i="1">
                          <a:solidFill>
                            <a:srgbClr val="FF0000"/>
                          </a:solidFill>
                          <a:latin typeface="Cambria Math" panose="02040503050406030204" pitchFamily="18" charset="0"/>
                        </a:rPr>
                        <m:t>+</m:t>
                      </m:r>
                      <m:sSup>
                        <m:sSupPr>
                          <m:ctrlPr>
                            <a:rPr lang="en-GB" i="1">
                              <a:solidFill>
                                <a:srgbClr val="FF0000"/>
                              </a:solidFill>
                              <a:latin typeface="Cambria Math" panose="02040503050406030204" pitchFamily="18" charset="0"/>
                            </a:rPr>
                          </m:ctrlPr>
                        </m:sSupPr>
                        <m:e>
                          <m:d>
                            <m:dPr>
                              <m:ctrlPr>
                                <a:rPr lang="en-GB" i="1">
                                  <a:solidFill>
                                    <a:srgbClr val="FF0000"/>
                                  </a:solidFill>
                                  <a:latin typeface="Cambria Math" panose="02040503050406030204" pitchFamily="18" charset="0"/>
                                </a:rPr>
                              </m:ctrlPr>
                            </m:dPr>
                            <m:e>
                              <m:r>
                                <a:rPr lang="en-GB" b="0" i="1" smtClean="0">
                                  <a:solidFill>
                                    <a:srgbClr val="FF0000"/>
                                  </a:solidFill>
                                  <a:latin typeface="Cambria Math" panose="02040503050406030204" pitchFamily="18" charset="0"/>
                                </a:rPr>
                                <m:t>−2</m:t>
                              </m:r>
                            </m:e>
                          </m:d>
                        </m:e>
                        <m:sup>
                          <m:r>
                            <a:rPr lang="en-GB" i="1">
                              <a:solidFill>
                                <a:srgbClr val="FF0000"/>
                              </a:solidFill>
                              <a:latin typeface="Cambria Math" panose="02040503050406030204" pitchFamily="18" charset="0"/>
                            </a:rPr>
                            <m:t>2</m:t>
                          </m:r>
                        </m:sup>
                      </m:sSup>
                      <m:r>
                        <a:rPr lang="en-GB" i="1">
                          <a:solidFill>
                            <a:srgbClr val="FF0000"/>
                          </a:solidFill>
                          <a:latin typeface="Cambria Math" panose="02040503050406030204" pitchFamily="18" charset="0"/>
                        </a:rPr>
                        <m:t>−18</m:t>
                      </m:r>
                      <m:d>
                        <m:dPr>
                          <m:ctrlPr>
                            <a:rPr lang="en-GB" i="1">
                              <a:solidFill>
                                <a:srgbClr val="FF0000"/>
                              </a:solidFill>
                              <a:latin typeface="Cambria Math" panose="02040503050406030204" pitchFamily="18" charset="0"/>
                            </a:rPr>
                          </m:ctrlPr>
                        </m:dPr>
                        <m:e>
                          <m:r>
                            <a:rPr lang="en-GB" b="0" i="1" smtClean="0">
                              <a:solidFill>
                                <a:srgbClr val="FF0000"/>
                              </a:solidFill>
                              <a:latin typeface="Cambria Math" panose="02040503050406030204" pitchFamily="18" charset="0"/>
                            </a:rPr>
                            <m:t>−2</m:t>
                          </m:r>
                        </m:e>
                      </m:d>
                      <m:r>
                        <a:rPr lang="en-GB" i="1">
                          <a:solidFill>
                            <a:srgbClr val="FF0000"/>
                          </a:solidFill>
                          <a:latin typeface="Cambria Math" panose="02040503050406030204" pitchFamily="18" charset="0"/>
                        </a:rPr>
                        <m:t>+2=</m:t>
                      </m:r>
                      <m:r>
                        <a:rPr lang="en-GB" b="0" i="1" smtClean="0">
                          <a:solidFill>
                            <a:srgbClr val="FF0000"/>
                          </a:solidFill>
                          <a:latin typeface="Cambria Math" panose="02040503050406030204" pitchFamily="18" charset="0"/>
                        </a:rPr>
                        <m:t>26</m:t>
                      </m:r>
                    </m:oMath>
                  </m:oMathPara>
                </a14:m>
                <a:endParaRPr lang="en-GB" b="0" dirty="0">
                  <a:solidFill>
                    <a:srgbClr val="FF0000"/>
                  </a:solidFill>
                </a:endParaRPr>
              </a:p>
              <a:p>
                <a:r>
                  <a:rPr lang="en-GB" dirty="0">
                    <a:solidFill>
                      <a:srgbClr val="FF0000"/>
                    </a:solidFill>
                  </a:rPr>
                  <a:t>So our coordinates for </a:t>
                </a:r>
                <a14:m>
                  <m:oMath xmlns:m="http://schemas.openxmlformats.org/officeDocument/2006/math">
                    <m:r>
                      <a:rPr lang="en-GB" i="1" dirty="0" smtClean="0">
                        <a:solidFill>
                          <a:srgbClr val="FF0000"/>
                        </a:solidFill>
                        <a:latin typeface="Cambria Math" panose="02040503050406030204" pitchFamily="18" charset="0"/>
                      </a:rPr>
                      <m:t>𝐴</m:t>
                    </m:r>
                  </m:oMath>
                </a14:m>
                <a:r>
                  <a:rPr lang="en-GB" dirty="0">
                    <a:solidFill>
                      <a:srgbClr val="FF0000"/>
                    </a:solidFill>
                  </a:rPr>
                  <a:t> and </a:t>
                </a:r>
                <a14:m>
                  <m:oMath xmlns:m="http://schemas.openxmlformats.org/officeDocument/2006/math">
                    <m:r>
                      <a:rPr lang="en-GB" i="1" dirty="0" smtClean="0">
                        <a:solidFill>
                          <a:srgbClr val="FF0000"/>
                        </a:solidFill>
                        <a:latin typeface="Cambria Math" panose="02040503050406030204" pitchFamily="18" charset="0"/>
                      </a:rPr>
                      <m:t>𝐵</m:t>
                    </m:r>
                  </m:oMath>
                </a14:m>
                <a:r>
                  <a:rPr lang="en-GB" dirty="0">
                    <a:solidFill>
                      <a:srgbClr val="FF0000"/>
                    </a:solidFill>
                  </a:rPr>
                  <a:t> are:</a:t>
                </a:r>
                <a:endParaRPr lang="en-GB" b="0" dirty="0">
                  <a:solidFill>
                    <a:srgbClr val="FF0000"/>
                  </a:solidFill>
                </a:endParaRPr>
              </a:p>
              <a:p>
                <a:pPr/>
                <a14:m>
                  <m:oMathPara xmlns:m="http://schemas.openxmlformats.org/officeDocument/2006/math">
                    <m:oMathParaPr>
                      <m:jc m:val="centerGroup"/>
                    </m:oMathParaPr>
                    <m:oMath xmlns:m="http://schemas.openxmlformats.org/officeDocument/2006/math">
                      <m:d>
                        <m:dPr>
                          <m:ctrlPr>
                            <a:rPr lang="en-GB" i="1" smtClean="0">
                              <a:solidFill>
                                <a:srgbClr val="FF0000"/>
                              </a:solidFill>
                              <a:latin typeface="Cambria Math" panose="02040503050406030204" pitchFamily="18" charset="0"/>
                            </a:rPr>
                          </m:ctrlPr>
                        </m:dPr>
                        <m:e>
                          <m:f>
                            <m:fPr>
                              <m:ctrlPr>
                                <a:rPr lang="en-GB" i="1">
                                  <a:solidFill>
                                    <a:srgbClr val="FF0000"/>
                                  </a:solidFill>
                                  <a:latin typeface="Cambria Math" panose="02040503050406030204" pitchFamily="18" charset="0"/>
                                </a:rPr>
                              </m:ctrlPr>
                            </m:fPr>
                            <m:num>
                              <m:r>
                                <a:rPr lang="en-GB" i="1">
                                  <a:solidFill>
                                    <a:srgbClr val="FF0000"/>
                                  </a:solidFill>
                                  <a:latin typeface="Cambria Math" panose="02040503050406030204" pitchFamily="18" charset="0"/>
                                </a:rPr>
                                <m:t>5</m:t>
                              </m:r>
                            </m:num>
                            <m:den>
                              <m:r>
                                <a:rPr lang="en-GB" i="1">
                                  <a:solidFill>
                                    <a:srgbClr val="FF0000"/>
                                  </a:solidFill>
                                  <a:latin typeface="Cambria Math" panose="02040503050406030204" pitchFamily="18" charset="0"/>
                                </a:rPr>
                                <m:t>3</m:t>
                              </m:r>
                            </m:den>
                          </m:f>
                          <m:r>
                            <a:rPr lang="en-GB" i="1">
                              <a:solidFill>
                                <a:srgbClr val="FF0000"/>
                              </a:solidFill>
                              <a:latin typeface="Cambria Math" panose="02040503050406030204" pitchFamily="18" charset="0"/>
                            </a:rPr>
                            <m:t>,−</m:t>
                          </m:r>
                          <m:f>
                            <m:fPr>
                              <m:ctrlPr>
                                <a:rPr lang="en-GB" i="1">
                                  <a:solidFill>
                                    <a:srgbClr val="FF0000"/>
                                  </a:solidFill>
                                  <a:latin typeface="Cambria Math" panose="02040503050406030204" pitchFamily="18" charset="0"/>
                                </a:rPr>
                              </m:ctrlPr>
                            </m:fPr>
                            <m:num>
                              <m:r>
                                <a:rPr lang="en-GB" i="1">
                                  <a:solidFill>
                                    <a:srgbClr val="FF0000"/>
                                  </a:solidFill>
                                  <a:latin typeface="Cambria Math" panose="02040503050406030204" pitchFamily="18" charset="0"/>
                                </a:rPr>
                                <m:t>431</m:t>
                              </m:r>
                            </m:num>
                            <m:den>
                              <m:r>
                                <a:rPr lang="en-GB" i="1">
                                  <a:solidFill>
                                    <a:srgbClr val="FF0000"/>
                                  </a:solidFill>
                                  <a:latin typeface="Cambria Math" panose="02040503050406030204" pitchFamily="18" charset="0"/>
                                </a:rPr>
                                <m:t>27</m:t>
                              </m:r>
                            </m:den>
                          </m:f>
                        </m:e>
                      </m:d>
                      <m:r>
                        <a:rPr lang="en-GB" b="0" i="1" smtClean="0">
                          <a:solidFill>
                            <a:srgbClr val="FF0000"/>
                          </a:solidFill>
                          <a:latin typeface="Cambria Math" panose="02040503050406030204" pitchFamily="18" charset="0"/>
                        </a:rPr>
                        <m:t> </m:t>
                      </m:r>
                      <m:r>
                        <a:rPr lang="en-GB" b="0" i="1" smtClean="0">
                          <a:solidFill>
                            <a:srgbClr val="FF0000"/>
                          </a:solidFill>
                          <a:latin typeface="Cambria Math" panose="02040503050406030204" pitchFamily="18" charset="0"/>
                        </a:rPr>
                        <m:t>𝑎𝑛𝑑</m:t>
                      </m:r>
                      <m:r>
                        <a:rPr lang="en-GB" b="0" i="1" smtClean="0">
                          <a:solidFill>
                            <a:srgbClr val="FF0000"/>
                          </a:solidFill>
                          <a:latin typeface="Cambria Math" panose="02040503050406030204" pitchFamily="18" charset="0"/>
                        </a:rPr>
                        <m:t> </m:t>
                      </m:r>
                      <m:d>
                        <m:dPr>
                          <m:ctrlPr>
                            <a:rPr lang="en-GB" b="0" i="1" smtClean="0">
                              <a:solidFill>
                                <a:srgbClr val="FF0000"/>
                              </a:solidFill>
                              <a:latin typeface="Cambria Math" panose="02040503050406030204" pitchFamily="18" charset="0"/>
                            </a:rPr>
                          </m:ctrlPr>
                        </m:dPr>
                        <m:e>
                          <m:r>
                            <a:rPr lang="en-GB" b="0" i="1" smtClean="0">
                              <a:solidFill>
                                <a:srgbClr val="FF0000"/>
                              </a:solidFill>
                              <a:latin typeface="Cambria Math" panose="02040503050406030204" pitchFamily="18" charset="0"/>
                            </a:rPr>
                            <m:t>−2, 26</m:t>
                          </m:r>
                        </m:e>
                      </m:d>
                    </m:oMath>
                  </m:oMathPara>
                </a14:m>
                <a:endParaRPr lang="en-GB" dirty="0">
                  <a:solidFill>
                    <a:srgbClr val="FF0000"/>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838200" y="1649908"/>
                <a:ext cx="10515600" cy="5208092"/>
              </a:xfrm>
              <a:prstGeom prst="rect">
                <a:avLst/>
              </a:prstGeom>
              <a:blipFill>
                <a:blip r:embed="rId3"/>
                <a:stretch>
                  <a:fillRect l="-522" t="-703"/>
                </a:stretch>
              </a:blipFill>
            </p:spPr>
            <p:txBody>
              <a:bodyPr/>
              <a:lstStyle/>
              <a:p>
                <a:r>
                  <a:rPr lang="en-GB">
                    <a:noFill/>
                  </a:rPr>
                  <a:t> </a:t>
                </a:r>
              </a:p>
            </p:txBody>
          </p:sp>
        </mc:Fallback>
      </mc:AlternateContent>
      <p:cxnSp>
        <p:nvCxnSpPr>
          <p:cNvPr id="7" name="Straight Connector 6"/>
          <p:cNvCxnSpPr/>
          <p:nvPr/>
        </p:nvCxnSpPr>
        <p:spPr>
          <a:xfrm>
            <a:off x="0" y="1636260"/>
            <a:ext cx="121738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417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9154" y="2354262"/>
            <a:ext cx="10515600" cy="4351338"/>
          </a:xfrm>
        </p:spPr>
        <p:txBody>
          <a:bodyPr>
            <a:normAutofit/>
          </a:bodyPr>
          <a:lstStyle/>
          <a:p>
            <a:pPr marL="0" indent="0">
              <a:buNone/>
            </a:pPr>
            <a:r>
              <a:rPr lang="en-GB" sz="9600" b="1" dirty="0">
                <a:solidFill>
                  <a:srgbClr val="FF0000"/>
                </a:solidFill>
              </a:rPr>
              <a:t>Any questions?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698" y="365125"/>
            <a:ext cx="3462336" cy="1355122"/>
          </a:xfrm>
          <a:prstGeom prst="rect">
            <a:avLst/>
          </a:prstGeom>
        </p:spPr>
      </p:pic>
    </p:spTree>
    <p:extLst>
      <p:ext uri="{BB962C8B-B14F-4D97-AF65-F5344CB8AC3E}">
        <p14:creationId xmlns:p14="http://schemas.microsoft.com/office/powerpoint/2010/main" val="176331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0100" y="2311718"/>
            <a:ext cx="10687050" cy="4154984"/>
          </a:xfrm>
          <a:prstGeom prst="rect">
            <a:avLst/>
          </a:prstGeom>
          <a:noFill/>
        </p:spPr>
        <p:txBody>
          <a:bodyPr wrap="square" rtlCol="0">
            <a:spAutoFit/>
          </a:bodyPr>
          <a:lstStyle/>
          <a:p>
            <a:pPr fontAlgn="base"/>
            <a:r>
              <a:rPr lang="en-GB" sz="2400" b="1" dirty="0"/>
              <a:t>Option 1: Casio </a:t>
            </a:r>
            <a:r>
              <a:rPr lang="en-GB" sz="2400" b="1" dirty="0" err="1"/>
              <a:t>fx</a:t>
            </a:r>
            <a:r>
              <a:rPr lang="en-GB" sz="2400" b="1" dirty="0"/>
              <a:t> - CG50 graphic calculator.</a:t>
            </a:r>
            <a:r>
              <a:rPr lang="en-GB" sz="2400" dirty="0"/>
              <a:t> All singing, all dancing - ideal if you are thinking of studying Further Maths or continuing your studies in Maths or Science at University. However, it is very expensive!</a:t>
            </a:r>
          </a:p>
          <a:p>
            <a:pPr fontAlgn="base"/>
            <a:br>
              <a:rPr lang="en-GB" sz="2400" dirty="0"/>
            </a:br>
            <a:endParaRPr lang="en-GB" sz="2400" dirty="0"/>
          </a:p>
          <a:p>
            <a:pPr fontAlgn="base"/>
            <a:r>
              <a:rPr lang="en-GB" sz="2400" b="1" dirty="0"/>
              <a:t>Option 2: Casio 9750GIII graphic calculator. </a:t>
            </a:r>
            <a:r>
              <a:rPr lang="en-GB" sz="2400" dirty="0"/>
              <a:t>Cheaper than the one above, will draw graphs but has some limitations in the way it displays solutions (e.g. surds).</a:t>
            </a:r>
          </a:p>
          <a:p>
            <a:pPr fontAlgn="base"/>
            <a:br>
              <a:rPr lang="en-GB" sz="2400" dirty="0"/>
            </a:br>
            <a:endParaRPr lang="en-GB" sz="2400" dirty="0"/>
          </a:p>
          <a:p>
            <a:pPr fontAlgn="base"/>
            <a:r>
              <a:rPr lang="en-GB" sz="2400" b="1" dirty="0"/>
              <a:t>Option 3: Casio </a:t>
            </a:r>
            <a:r>
              <a:rPr lang="en-GB" sz="2400" b="1" dirty="0" err="1"/>
              <a:t>fx</a:t>
            </a:r>
            <a:r>
              <a:rPr lang="en-GB" sz="2400" b="1" dirty="0"/>
              <a:t> - 991EX </a:t>
            </a:r>
            <a:r>
              <a:rPr lang="en-GB" sz="2400" b="1" dirty="0" err="1"/>
              <a:t>ClassWiz</a:t>
            </a:r>
            <a:r>
              <a:rPr lang="en-GB" sz="2400" b="1" dirty="0"/>
              <a:t> Advanced Scientific calculator. </a:t>
            </a:r>
            <a:r>
              <a:rPr lang="en-GB" sz="2400" dirty="0"/>
              <a:t>A cheaper alternative to a graphic calculator.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458" y="185738"/>
            <a:ext cx="3462336" cy="1355122"/>
          </a:xfrm>
          <a:prstGeom prst="rect">
            <a:avLst/>
          </a:prstGeom>
        </p:spPr>
      </p:pic>
      <p:pic>
        <p:nvPicPr>
          <p:cNvPr id="5124" name="Picture 4" descr="https://encrypted-tbn0.gstatic.com/images?q=tbn%3AANd9GcQlXpqEsx4yLCJJy68Be7mWjjpBn_Kg52GEew38j4w2yGl0IDA06Ve5Yf4YtIOYaMZqCjFJU58&amp;usqp=CA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45980" y="196215"/>
            <a:ext cx="1866900" cy="1866901"/>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encrypted-tbn0.gstatic.com/images?q=tbn%3AANd9GcRNwFl5olfXJtkP1FFDoyIzcE-ksnPxW6-groOsw9EFXifdyBXwuegZ7O6NGOJhoOxYDGhEE7w&amp;usqp=CA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5615" y="196214"/>
            <a:ext cx="1866900" cy="18669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507105" y="1540860"/>
            <a:ext cx="5273040" cy="646331"/>
          </a:xfrm>
          <a:prstGeom prst="rect">
            <a:avLst/>
          </a:prstGeom>
          <a:noFill/>
        </p:spPr>
        <p:txBody>
          <a:bodyPr wrap="square" rtlCol="0">
            <a:spAutoFit/>
          </a:bodyPr>
          <a:lstStyle/>
          <a:p>
            <a:pPr algn="ctr"/>
            <a:r>
              <a:rPr lang="en-GB" sz="3600" b="1" u="sng" dirty="0"/>
              <a:t>Calculators</a:t>
            </a:r>
          </a:p>
        </p:txBody>
      </p:sp>
    </p:spTree>
    <p:extLst>
      <p:ext uri="{BB962C8B-B14F-4D97-AF65-F5344CB8AC3E}">
        <p14:creationId xmlns:p14="http://schemas.microsoft.com/office/powerpoint/2010/main" val="3080507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92013" y="1618580"/>
            <a:ext cx="8158162" cy="7778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GB" sz="3600" u="sng" dirty="0"/>
              <a:t>What is Mechanics? </a:t>
            </a:r>
          </a:p>
        </p:txBody>
      </p:sp>
      <p:sp>
        <p:nvSpPr>
          <p:cNvPr id="3" name="Content Placeholder 2"/>
          <p:cNvSpPr txBox="1">
            <a:spLocks/>
          </p:cNvSpPr>
          <p:nvPr/>
        </p:nvSpPr>
        <p:spPr>
          <a:xfrm>
            <a:off x="2209800" y="2330448"/>
            <a:ext cx="10698480" cy="42481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900" indent="0">
              <a:buFont typeface="Wingdings" charset="2"/>
              <a:buNone/>
              <a:defRPr/>
            </a:pPr>
            <a:r>
              <a:rPr lang="en-GB" b="1" dirty="0"/>
              <a:t>Mechanics </a:t>
            </a:r>
            <a:r>
              <a:rPr lang="en-GB" dirty="0"/>
              <a:t>– modelling the physics of the world around us</a:t>
            </a:r>
          </a:p>
          <a:p>
            <a:pPr marL="72900" indent="0">
              <a:buFont typeface="Wingdings" charset="2"/>
              <a:buNone/>
              <a:defRPr/>
            </a:pPr>
            <a:r>
              <a:rPr lang="en-GB" dirty="0"/>
              <a:t>                                 </a:t>
            </a:r>
            <a:r>
              <a:rPr lang="en-GB" b="1" u="sng" dirty="0"/>
              <a:t>e.g.</a:t>
            </a:r>
            <a:r>
              <a:rPr lang="en-GB" dirty="0"/>
              <a:t> at what angle should a cricketer </a:t>
            </a:r>
          </a:p>
          <a:p>
            <a:pPr marL="72900" indent="0">
              <a:buFont typeface="Wingdings" charset="2"/>
              <a:buNone/>
              <a:defRPr/>
            </a:pPr>
            <a:r>
              <a:rPr lang="en-GB" dirty="0"/>
              <a:t>                                        aim to hit the ball in order to </a:t>
            </a:r>
          </a:p>
          <a:p>
            <a:pPr marL="72900" indent="0">
              <a:buFont typeface="Wingdings" charset="2"/>
              <a:buNone/>
              <a:defRPr/>
            </a:pPr>
            <a:r>
              <a:rPr lang="en-GB" dirty="0"/>
              <a:t>                                        maximise the distance the ball </a:t>
            </a:r>
          </a:p>
          <a:p>
            <a:pPr marL="72900" indent="0">
              <a:buFont typeface="Wingdings" charset="2"/>
              <a:buNone/>
              <a:defRPr/>
            </a:pPr>
            <a:r>
              <a:rPr lang="en-GB" dirty="0"/>
              <a:t>                                        will travel?</a:t>
            </a:r>
          </a:p>
          <a:p>
            <a:pPr marL="72900" indent="0">
              <a:buFont typeface="Wingdings" charset="2"/>
              <a:buNone/>
              <a:defRPr/>
            </a:pPr>
            <a:r>
              <a:rPr lang="en-GB" dirty="0"/>
              <a:t>                                 Students planning careers in physics</a:t>
            </a:r>
          </a:p>
          <a:p>
            <a:pPr marL="72900" indent="0">
              <a:buFont typeface="Wingdings" charset="2"/>
              <a:buNone/>
              <a:defRPr/>
            </a:pPr>
            <a:r>
              <a:rPr lang="en-GB" dirty="0"/>
              <a:t>                                 or engineering would find mechanics</a:t>
            </a:r>
          </a:p>
          <a:p>
            <a:pPr marL="72900" indent="0">
              <a:buFont typeface="Wingdings" charset="2"/>
              <a:buNone/>
              <a:defRPr/>
            </a:pPr>
            <a:r>
              <a:rPr lang="en-GB" dirty="0"/>
              <a:t>                                 particularly useful.</a:t>
            </a:r>
          </a:p>
        </p:txBody>
      </p:sp>
      <p:pic>
        <p:nvPicPr>
          <p:cNvPr id="4" name="Picture 2" descr="C:\Users\ClaireBaldwin\AppData\Local\Microsoft\Windows\INetCache\IE\XVEAFRB3\MC90036537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9626" y="3120705"/>
            <a:ext cx="2592387" cy="268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458" y="185738"/>
            <a:ext cx="3462336" cy="1355122"/>
          </a:xfrm>
          <a:prstGeom prst="rect">
            <a:avLst/>
          </a:prstGeom>
        </p:spPr>
      </p:pic>
      <p:sp>
        <p:nvSpPr>
          <p:cNvPr id="6" name="TextBox 5"/>
          <p:cNvSpPr txBox="1"/>
          <p:nvPr/>
        </p:nvSpPr>
        <p:spPr>
          <a:xfrm>
            <a:off x="4206240" y="448489"/>
            <a:ext cx="7254240" cy="769441"/>
          </a:xfrm>
          <a:prstGeom prst="rect">
            <a:avLst/>
          </a:prstGeom>
          <a:noFill/>
        </p:spPr>
        <p:txBody>
          <a:bodyPr wrap="square" rtlCol="0">
            <a:spAutoFit/>
          </a:bodyPr>
          <a:lstStyle/>
          <a:p>
            <a:r>
              <a:rPr lang="en-GB" sz="4400" b="1" dirty="0"/>
              <a:t>A bit more about the course…</a:t>
            </a:r>
          </a:p>
        </p:txBody>
      </p:sp>
      <p:sp>
        <p:nvSpPr>
          <p:cNvPr id="7" name="Rectangle 6"/>
          <p:cNvSpPr/>
          <p:nvPr/>
        </p:nvSpPr>
        <p:spPr>
          <a:xfrm>
            <a:off x="1417320" y="1432560"/>
            <a:ext cx="10043160" cy="514603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3158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458" y="185738"/>
            <a:ext cx="3462336" cy="1355122"/>
          </a:xfrm>
          <a:prstGeom prst="rect">
            <a:avLst/>
          </a:prstGeom>
        </p:spPr>
      </p:pic>
      <p:sp>
        <p:nvSpPr>
          <p:cNvPr id="6" name="TextBox 5"/>
          <p:cNvSpPr txBox="1"/>
          <p:nvPr/>
        </p:nvSpPr>
        <p:spPr>
          <a:xfrm>
            <a:off x="4206240" y="448489"/>
            <a:ext cx="7254240" cy="769441"/>
          </a:xfrm>
          <a:prstGeom prst="rect">
            <a:avLst/>
          </a:prstGeom>
          <a:noFill/>
        </p:spPr>
        <p:txBody>
          <a:bodyPr wrap="square" rtlCol="0">
            <a:spAutoFit/>
          </a:bodyPr>
          <a:lstStyle/>
          <a:p>
            <a:r>
              <a:rPr lang="en-GB" sz="4400" b="1" dirty="0"/>
              <a:t>A bit more about the course…</a:t>
            </a:r>
          </a:p>
        </p:txBody>
      </p:sp>
      <p:sp>
        <p:nvSpPr>
          <p:cNvPr id="7" name="Rectangle 6"/>
          <p:cNvSpPr/>
          <p:nvPr/>
        </p:nvSpPr>
        <p:spPr>
          <a:xfrm>
            <a:off x="1417320" y="1432560"/>
            <a:ext cx="10043160" cy="514603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ontent Placeholder 2"/>
          <p:cNvSpPr txBox="1">
            <a:spLocks/>
          </p:cNvSpPr>
          <p:nvPr/>
        </p:nvSpPr>
        <p:spPr>
          <a:xfrm>
            <a:off x="2324100" y="2330448"/>
            <a:ext cx="8229600" cy="42481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900" indent="0">
              <a:buFont typeface="Wingdings" charset="2"/>
              <a:buNone/>
              <a:defRPr/>
            </a:pPr>
            <a:r>
              <a:rPr lang="en-GB" b="1" dirty="0"/>
              <a:t>Statistics </a:t>
            </a:r>
            <a:r>
              <a:rPr lang="en-GB" dirty="0"/>
              <a:t>– collecting and analysing data and using this to make predictions about future events.</a:t>
            </a:r>
          </a:p>
          <a:p>
            <a:pPr marL="72900" indent="0">
              <a:buFont typeface="Wingdings" charset="2"/>
              <a:buNone/>
              <a:defRPr/>
            </a:pPr>
            <a:r>
              <a:rPr lang="en-GB" b="1" u="sng" dirty="0"/>
              <a:t>e.g.</a:t>
            </a:r>
            <a:r>
              <a:rPr lang="en-GB" dirty="0"/>
              <a:t> actuaries study statistical information to calculate the risk of a driver of a certain age having a car accident.  This information would be used by insurers in establishing the cost of the annual premiums.</a:t>
            </a:r>
          </a:p>
        </p:txBody>
      </p:sp>
      <p:pic>
        <p:nvPicPr>
          <p:cNvPr id="9" name="Picture 2" descr="C:\Users\ClaireBaldwin\AppData\Local\Microsoft\Windows\INetCache\IE\X9HCKC9K\MC90005671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17234" y="4882859"/>
            <a:ext cx="4178766" cy="1507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a:xfrm>
            <a:off x="4451180" y="1686877"/>
            <a:ext cx="8158162" cy="7778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GB" sz="3600" u="sng" dirty="0"/>
              <a:t>What is Statistics? </a:t>
            </a:r>
          </a:p>
        </p:txBody>
      </p:sp>
      <p:sp>
        <p:nvSpPr>
          <p:cNvPr id="2" name="Rectangle 1">
            <a:extLst>
              <a:ext uri="{FF2B5EF4-FFF2-40B4-BE49-F238E27FC236}">
                <a16:creationId xmlns:a16="http://schemas.microsoft.com/office/drawing/2014/main" id="{C3ACA2A3-A054-4301-8268-5F31642C1C66}"/>
              </a:ext>
            </a:extLst>
          </p:cNvPr>
          <p:cNvSpPr/>
          <p:nvPr/>
        </p:nvSpPr>
        <p:spPr>
          <a:xfrm>
            <a:off x="6096000" y="5239273"/>
            <a:ext cx="5384334" cy="1323439"/>
          </a:xfrm>
          <a:prstGeom prst="rect">
            <a:avLst/>
          </a:prstGeom>
        </p:spPr>
        <p:txBody>
          <a:bodyPr wrap="square">
            <a:spAutoFit/>
          </a:bodyPr>
          <a:lstStyle/>
          <a:p>
            <a:pPr algn="r"/>
            <a:r>
              <a:rPr lang="en-GB" sz="1600" dirty="0">
                <a:solidFill>
                  <a:srgbClr val="202124"/>
                </a:solidFill>
                <a:latin typeface="arial" panose="020B0604020202020204" pitchFamily="34" charset="0"/>
              </a:rPr>
              <a:t>An </a:t>
            </a:r>
            <a:r>
              <a:rPr lang="en-GB" sz="1600" b="1" dirty="0">
                <a:solidFill>
                  <a:srgbClr val="202124"/>
                </a:solidFill>
                <a:latin typeface="arial" panose="020B0604020202020204" pitchFamily="34" charset="0"/>
              </a:rPr>
              <a:t>actuary</a:t>
            </a:r>
            <a:r>
              <a:rPr lang="en-GB" sz="1600" dirty="0">
                <a:solidFill>
                  <a:srgbClr val="202124"/>
                </a:solidFill>
                <a:latin typeface="arial" panose="020B0604020202020204" pitchFamily="34" charset="0"/>
              </a:rPr>
              <a:t> evaluates, manages and advises on financial risks. They use their knowledge of business and economics, together with their understanding of probability theory, statistics and investment theory, to provide strategic, commercial and financial advice.</a:t>
            </a:r>
            <a:endParaRPr lang="en-GB" sz="1600" dirty="0"/>
          </a:p>
        </p:txBody>
      </p:sp>
    </p:spTree>
    <p:extLst>
      <p:ext uri="{BB962C8B-B14F-4D97-AF65-F5344CB8AC3E}">
        <p14:creationId xmlns:p14="http://schemas.microsoft.com/office/powerpoint/2010/main" val="306426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4840" y="2316480"/>
            <a:ext cx="11201400" cy="2308324"/>
          </a:xfrm>
          <a:prstGeom prst="rect">
            <a:avLst/>
          </a:prstGeom>
          <a:noFill/>
        </p:spPr>
        <p:txBody>
          <a:bodyPr wrap="square" rtlCol="0">
            <a:spAutoFit/>
          </a:bodyPr>
          <a:lstStyle/>
          <a:p>
            <a:r>
              <a:rPr lang="en-GB" sz="3600" dirty="0"/>
              <a:t>Let’s do some maths!</a:t>
            </a:r>
          </a:p>
          <a:p>
            <a:endParaRPr lang="en-GB" sz="3600" dirty="0"/>
          </a:p>
          <a:p>
            <a:r>
              <a:rPr lang="en-GB" sz="3600" dirty="0"/>
              <a:t>Go to </a:t>
            </a:r>
            <a:r>
              <a:rPr lang="en-GB" sz="3600" dirty="0">
                <a:hlinkClick r:id="rId3" action="ppaction://hlinkfile"/>
              </a:rPr>
              <a:t>drfrost.com/join</a:t>
            </a:r>
            <a:r>
              <a:rPr lang="en-GB" sz="3600" dirty="0"/>
              <a:t> and type in the code: _______</a:t>
            </a:r>
          </a:p>
          <a:p>
            <a:endParaRPr lang="en-GB" dirty="0"/>
          </a:p>
          <a:p>
            <a:endParaRPr lang="en-GB"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8458" y="185738"/>
            <a:ext cx="3462336" cy="1355122"/>
          </a:xfrm>
          <a:prstGeom prst="rect">
            <a:avLst/>
          </a:prstGeom>
        </p:spPr>
      </p:pic>
      <p:sp>
        <p:nvSpPr>
          <p:cNvPr id="4" name="Rectangle 3"/>
          <p:cNvSpPr/>
          <p:nvPr/>
        </p:nvSpPr>
        <p:spPr>
          <a:xfrm>
            <a:off x="624840" y="5009648"/>
            <a:ext cx="6301405" cy="646331"/>
          </a:xfrm>
          <a:prstGeom prst="rect">
            <a:avLst/>
          </a:prstGeom>
        </p:spPr>
        <p:txBody>
          <a:bodyPr wrap="none">
            <a:spAutoFit/>
          </a:bodyPr>
          <a:lstStyle/>
          <a:p>
            <a:r>
              <a:rPr lang="en-GB" sz="3600" dirty="0">
                <a:solidFill>
                  <a:srgbClr val="FF0000"/>
                </a:solidFill>
              </a:rPr>
              <a:t>Now let’s learn something new…</a:t>
            </a:r>
          </a:p>
        </p:txBody>
      </p:sp>
    </p:spTree>
    <p:extLst>
      <p:ext uri="{BB962C8B-B14F-4D97-AF65-F5344CB8AC3E}">
        <p14:creationId xmlns:p14="http://schemas.microsoft.com/office/powerpoint/2010/main" val="88985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897141" y="180844"/>
            <a:ext cx="9278841" cy="6677156"/>
          </a:xfrm>
          <a:prstGeom prst="rect">
            <a:avLst/>
          </a:prstGeom>
        </p:spPr>
      </p:pic>
      <p:sp>
        <p:nvSpPr>
          <p:cNvPr id="6" name="Rectangle 5"/>
          <p:cNvSpPr/>
          <p:nvPr/>
        </p:nvSpPr>
        <p:spPr>
          <a:xfrm>
            <a:off x="127280" y="180844"/>
            <a:ext cx="2769861" cy="400110"/>
          </a:xfrm>
          <a:prstGeom prst="rect">
            <a:avLst/>
          </a:prstGeom>
        </p:spPr>
        <p:txBody>
          <a:bodyPr wrap="none">
            <a:spAutoFit/>
          </a:bodyPr>
          <a:lstStyle/>
          <a:p>
            <a:r>
              <a:rPr lang="en-GB" sz="2000" dirty="0">
                <a:latin typeface="Calibri" panose="020F0502020204030204" pitchFamily="34" charset="0"/>
                <a:ea typeface="Calibri" panose="020F0502020204030204" pitchFamily="34" charset="0"/>
                <a:cs typeface="Times New Roman" panose="02020603050405020304" pitchFamily="18" charset="0"/>
              </a:rPr>
              <a:t>This is the graph of y = x</a:t>
            </a:r>
            <a:r>
              <a:rPr lang="en-GB" sz="2000" baseline="30000" dirty="0">
                <a:latin typeface="Calibri" panose="020F0502020204030204" pitchFamily="34" charset="0"/>
                <a:ea typeface="Calibri" panose="020F0502020204030204" pitchFamily="34" charset="0"/>
                <a:cs typeface="Times New Roman" panose="02020603050405020304" pitchFamily="18" charset="0"/>
              </a:rPr>
              <a:t>2</a:t>
            </a:r>
            <a:endParaRPr lang="en-GB" sz="2000" dirty="0"/>
          </a:p>
        </p:txBody>
      </p:sp>
      <p:sp>
        <p:nvSpPr>
          <p:cNvPr id="7" name="Rectangle 6"/>
          <p:cNvSpPr/>
          <p:nvPr/>
        </p:nvSpPr>
        <p:spPr>
          <a:xfrm>
            <a:off x="127280" y="1064658"/>
            <a:ext cx="2769861" cy="750975"/>
          </a:xfrm>
          <a:prstGeom prst="rect">
            <a:avLst/>
          </a:prstGeom>
        </p:spPr>
        <p:txBody>
          <a:bodyPr wrap="square">
            <a:spAutoFit/>
          </a:bodyPr>
          <a:lstStyle/>
          <a:p>
            <a:pPr lvl="0">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Find the gradient of the tangent at x = 2.5.</a:t>
            </a:r>
          </a:p>
        </p:txBody>
      </p:sp>
      <p:cxnSp>
        <p:nvCxnSpPr>
          <p:cNvPr id="9" name="Straight Connector 8"/>
          <p:cNvCxnSpPr/>
          <p:nvPr/>
        </p:nvCxnSpPr>
        <p:spPr>
          <a:xfrm flipV="1">
            <a:off x="8071978" y="479929"/>
            <a:ext cx="3287764" cy="6078985"/>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564389" y="3220873"/>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cxnSp>
        <p:nvCxnSpPr>
          <p:cNvPr id="17" name="Straight Connector 16"/>
          <p:cNvCxnSpPr/>
          <p:nvPr/>
        </p:nvCxnSpPr>
        <p:spPr>
          <a:xfrm>
            <a:off x="10426890" y="2161774"/>
            <a:ext cx="0" cy="3348000"/>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8627659" y="5486974"/>
            <a:ext cx="1800000" cy="0"/>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7280" y="2249202"/>
            <a:ext cx="2456597" cy="646331"/>
          </a:xfrm>
          <a:prstGeom prst="rect">
            <a:avLst/>
          </a:prstGeom>
          <a:noFill/>
        </p:spPr>
        <p:txBody>
          <a:bodyPr wrap="square" rtlCol="0">
            <a:spAutoFit/>
          </a:bodyPr>
          <a:lstStyle/>
          <a:p>
            <a:r>
              <a:rPr lang="en-GB" dirty="0"/>
              <a:t>Gradient = </a:t>
            </a:r>
            <a:r>
              <a:rPr lang="en-GB" u="sng" dirty="0"/>
              <a:t>change in y</a:t>
            </a:r>
          </a:p>
          <a:p>
            <a:r>
              <a:rPr lang="en-GB" dirty="0"/>
              <a:t>	  change in x</a:t>
            </a:r>
          </a:p>
        </p:txBody>
      </p:sp>
      <p:sp>
        <p:nvSpPr>
          <p:cNvPr id="21" name="TextBox 20"/>
          <p:cNvSpPr txBox="1"/>
          <p:nvPr/>
        </p:nvSpPr>
        <p:spPr>
          <a:xfrm>
            <a:off x="127278" y="3128539"/>
            <a:ext cx="2456597" cy="646331"/>
          </a:xfrm>
          <a:prstGeom prst="rect">
            <a:avLst/>
          </a:prstGeom>
          <a:noFill/>
        </p:spPr>
        <p:txBody>
          <a:bodyPr wrap="square" rtlCol="0">
            <a:spAutoFit/>
          </a:bodyPr>
          <a:lstStyle/>
          <a:p>
            <a:r>
              <a:rPr lang="en-GB" dirty="0">
                <a:solidFill>
                  <a:schemeClr val="bg1"/>
                </a:solidFill>
              </a:rPr>
              <a:t>Gradient </a:t>
            </a:r>
            <a:r>
              <a:rPr lang="en-GB" dirty="0"/>
              <a:t>= </a:t>
            </a:r>
            <a:r>
              <a:rPr lang="en-GB" u="sng" dirty="0"/>
              <a:t> 9.5  –  1</a:t>
            </a:r>
            <a:r>
              <a:rPr lang="en-GB" dirty="0"/>
              <a:t> </a:t>
            </a:r>
            <a:r>
              <a:rPr lang="en-GB" u="sng" dirty="0"/>
              <a:t> </a:t>
            </a:r>
          </a:p>
          <a:p>
            <a:r>
              <a:rPr lang="en-GB" dirty="0"/>
              <a:t>	  3.2 – 1.4</a:t>
            </a:r>
          </a:p>
        </p:txBody>
      </p:sp>
      <p:sp>
        <p:nvSpPr>
          <p:cNvPr id="22" name="TextBox 21"/>
          <p:cNvSpPr txBox="1"/>
          <p:nvPr/>
        </p:nvSpPr>
        <p:spPr>
          <a:xfrm>
            <a:off x="10426122" y="2161774"/>
            <a:ext cx="1321432" cy="369332"/>
          </a:xfrm>
          <a:prstGeom prst="rect">
            <a:avLst/>
          </a:prstGeom>
          <a:noFill/>
        </p:spPr>
        <p:txBody>
          <a:bodyPr wrap="square" rtlCol="0">
            <a:spAutoFit/>
          </a:bodyPr>
          <a:lstStyle/>
          <a:p>
            <a:r>
              <a:rPr lang="en-GB" b="1" dirty="0">
                <a:solidFill>
                  <a:srgbClr val="0000FF"/>
                </a:solidFill>
              </a:rPr>
              <a:t>(3.2, 9.5)</a:t>
            </a:r>
          </a:p>
        </p:txBody>
      </p:sp>
      <p:sp>
        <p:nvSpPr>
          <p:cNvPr id="23" name="TextBox 22"/>
          <p:cNvSpPr txBox="1"/>
          <p:nvPr/>
        </p:nvSpPr>
        <p:spPr>
          <a:xfrm>
            <a:off x="8545899" y="5509774"/>
            <a:ext cx="1321432" cy="369332"/>
          </a:xfrm>
          <a:prstGeom prst="rect">
            <a:avLst/>
          </a:prstGeom>
          <a:noFill/>
        </p:spPr>
        <p:txBody>
          <a:bodyPr wrap="square" rtlCol="0">
            <a:spAutoFit/>
          </a:bodyPr>
          <a:lstStyle/>
          <a:p>
            <a:r>
              <a:rPr lang="en-GB" b="1" dirty="0">
                <a:solidFill>
                  <a:srgbClr val="0000FF"/>
                </a:solidFill>
              </a:rPr>
              <a:t>(1.4, 1)</a:t>
            </a:r>
          </a:p>
        </p:txBody>
      </p:sp>
      <p:sp>
        <p:nvSpPr>
          <p:cNvPr id="24" name="TextBox 23"/>
          <p:cNvSpPr txBox="1"/>
          <p:nvPr/>
        </p:nvSpPr>
        <p:spPr>
          <a:xfrm>
            <a:off x="127278" y="4007876"/>
            <a:ext cx="2456597" cy="646331"/>
          </a:xfrm>
          <a:prstGeom prst="rect">
            <a:avLst/>
          </a:prstGeom>
          <a:noFill/>
        </p:spPr>
        <p:txBody>
          <a:bodyPr wrap="square" rtlCol="0">
            <a:spAutoFit/>
          </a:bodyPr>
          <a:lstStyle/>
          <a:p>
            <a:r>
              <a:rPr lang="en-GB" dirty="0">
                <a:solidFill>
                  <a:schemeClr val="bg1"/>
                </a:solidFill>
              </a:rPr>
              <a:t>Gradient</a:t>
            </a:r>
            <a:r>
              <a:rPr lang="en-GB" dirty="0"/>
              <a:t> = </a:t>
            </a:r>
            <a:r>
              <a:rPr lang="en-GB" u="sng" dirty="0"/>
              <a:t>8.5</a:t>
            </a:r>
            <a:r>
              <a:rPr lang="en-GB" dirty="0"/>
              <a:t> </a:t>
            </a:r>
            <a:r>
              <a:rPr lang="en-GB" u="sng" dirty="0"/>
              <a:t> </a:t>
            </a:r>
          </a:p>
          <a:p>
            <a:r>
              <a:rPr lang="en-GB" dirty="0"/>
              <a:t>	  1.8</a:t>
            </a:r>
          </a:p>
        </p:txBody>
      </p:sp>
      <p:sp>
        <p:nvSpPr>
          <p:cNvPr id="25" name="TextBox 24"/>
          <p:cNvSpPr txBox="1"/>
          <p:nvPr/>
        </p:nvSpPr>
        <p:spPr>
          <a:xfrm>
            <a:off x="127278" y="4887213"/>
            <a:ext cx="2456597" cy="369332"/>
          </a:xfrm>
          <a:prstGeom prst="rect">
            <a:avLst/>
          </a:prstGeom>
          <a:noFill/>
        </p:spPr>
        <p:txBody>
          <a:bodyPr wrap="square" rtlCol="0">
            <a:spAutoFit/>
          </a:bodyPr>
          <a:lstStyle/>
          <a:p>
            <a:r>
              <a:rPr lang="en-GB" dirty="0">
                <a:solidFill>
                  <a:schemeClr val="bg1"/>
                </a:solidFill>
              </a:rPr>
              <a:t>Gradient</a:t>
            </a:r>
            <a:r>
              <a:rPr lang="en-GB" dirty="0"/>
              <a:t> = 4.72</a:t>
            </a:r>
            <a:endParaRPr lang="en-GB" u="sng" dirty="0"/>
          </a:p>
        </p:txBody>
      </p:sp>
      <p:sp>
        <p:nvSpPr>
          <p:cNvPr id="27" name="TextBox 26"/>
          <p:cNvSpPr txBox="1"/>
          <p:nvPr/>
        </p:nvSpPr>
        <p:spPr>
          <a:xfrm>
            <a:off x="260219" y="5509774"/>
            <a:ext cx="2503982" cy="646331"/>
          </a:xfrm>
          <a:prstGeom prst="rect">
            <a:avLst/>
          </a:prstGeom>
          <a:noFill/>
        </p:spPr>
        <p:txBody>
          <a:bodyPr wrap="square" rtlCol="0">
            <a:spAutoFit/>
          </a:bodyPr>
          <a:lstStyle/>
          <a:p>
            <a:pPr algn="ctr"/>
            <a:r>
              <a:rPr lang="en-GB" dirty="0"/>
              <a:t>What is the problem with this?</a:t>
            </a:r>
          </a:p>
        </p:txBody>
      </p:sp>
      <p:sp>
        <p:nvSpPr>
          <p:cNvPr id="28" name="TextBox 27"/>
          <p:cNvSpPr txBox="1"/>
          <p:nvPr/>
        </p:nvSpPr>
        <p:spPr>
          <a:xfrm>
            <a:off x="343102" y="6322455"/>
            <a:ext cx="2338215" cy="369332"/>
          </a:xfrm>
          <a:prstGeom prst="rect">
            <a:avLst/>
          </a:prstGeom>
          <a:noFill/>
        </p:spPr>
        <p:txBody>
          <a:bodyPr wrap="square" rtlCol="0">
            <a:spAutoFit/>
          </a:bodyPr>
          <a:lstStyle/>
          <a:p>
            <a:pPr algn="ctr"/>
            <a:r>
              <a:rPr lang="en-GB" dirty="0">
                <a:solidFill>
                  <a:srgbClr val="FF0000"/>
                </a:solidFill>
              </a:rPr>
              <a:t>It is only an estimate!</a:t>
            </a:r>
          </a:p>
        </p:txBody>
      </p:sp>
      <p:sp>
        <p:nvSpPr>
          <p:cNvPr id="29" name="TextBox 28"/>
          <p:cNvSpPr txBox="1"/>
          <p:nvPr/>
        </p:nvSpPr>
        <p:spPr>
          <a:xfrm>
            <a:off x="8588718" y="3220873"/>
            <a:ext cx="1321432" cy="369332"/>
          </a:xfrm>
          <a:prstGeom prst="rect">
            <a:avLst/>
          </a:prstGeom>
          <a:noFill/>
        </p:spPr>
        <p:txBody>
          <a:bodyPr wrap="square" rtlCol="0">
            <a:spAutoFit/>
          </a:bodyPr>
          <a:lstStyle/>
          <a:p>
            <a:r>
              <a:rPr lang="en-GB" b="1" dirty="0">
                <a:solidFill>
                  <a:srgbClr val="0000FF"/>
                </a:solidFill>
              </a:rPr>
              <a:t>(2.5, 6.25)</a:t>
            </a:r>
          </a:p>
        </p:txBody>
      </p:sp>
    </p:spTree>
    <p:extLst>
      <p:ext uri="{BB962C8B-B14F-4D97-AF65-F5344CB8AC3E}">
        <p14:creationId xmlns:p14="http://schemas.microsoft.com/office/powerpoint/2010/main" val="251324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p:bldP spid="13" grpId="0"/>
      <p:bldP spid="20" grpId="0"/>
      <p:bldP spid="21" grpId="0"/>
      <p:bldP spid="22" grpId="0"/>
      <p:bldP spid="23" grpId="0"/>
      <p:bldP spid="24" grpId="0"/>
      <p:bldP spid="25"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897141" y="180844"/>
            <a:ext cx="9278841" cy="6677156"/>
          </a:xfrm>
          <a:prstGeom prst="rect">
            <a:avLst/>
          </a:prstGeom>
        </p:spPr>
      </p:pic>
      <p:sp>
        <p:nvSpPr>
          <p:cNvPr id="6" name="Rectangle 5"/>
          <p:cNvSpPr/>
          <p:nvPr/>
        </p:nvSpPr>
        <p:spPr>
          <a:xfrm>
            <a:off x="127280" y="180844"/>
            <a:ext cx="2769861" cy="400110"/>
          </a:xfrm>
          <a:prstGeom prst="rect">
            <a:avLst/>
          </a:prstGeom>
        </p:spPr>
        <p:txBody>
          <a:bodyPr wrap="none">
            <a:spAutoFit/>
          </a:bodyPr>
          <a:lstStyle/>
          <a:p>
            <a:r>
              <a:rPr lang="en-GB" sz="2000" dirty="0">
                <a:latin typeface="Calibri" panose="020F0502020204030204" pitchFamily="34" charset="0"/>
                <a:ea typeface="Calibri" panose="020F0502020204030204" pitchFamily="34" charset="0"/>
                <a:cs typeface="Times New Roman" panose="02020603050405020304" pitchFamily="18" charset="0"/>
              </a:rPr>
              <a:t>This is the graph of y = x</a:t>
            </a:r>
            <a:r>
              <a:rPr lang="en-GB" sz="2000" baseline="30000" dirty="0">
                <a:latin typeface="Calibri" panose="020F0502020204030204" pitchFamily="34" charset="0"/>
                <a:ea typeface="Calibri" panose="020F0502020204030204" pitchFamily="34" charset="0"/>
                <a:cs typeface="Times New Roman" panose="02020603050405020304" pitchFamily="18" charset="0"/>
              </a:rPr>
              <a:t>2</a:t>
            </a:r>
            <a:endParaRPr lang="en-GB" sz="2000" dirty="0"/>
          </a:p>
        </p:txBody>
      </p:sp>
      <p:sp>
        <p:nvSpPr>
          <p:cNvPr id="7" name="Rectangle 6"/>
          <p:cNvSpPr/>
          <p:nvPr/>
        </p:nvSpPr>
        <p:spPr>
          <a:xfrm>
            <a:off x="127278" y="851492"/>
            <a:ext cx="2769861" cy="750975"/>
          </a:xfrm>
          <a:prstGeom prst="rect">
            <a:avLst/>
          </a:prstGeom>
        </p:spPr>
        <p:txBody>
          <a:bodyPr wrap="square">
            <a:spAutoFit/>
          </a:bodyPr>
          <a:lstStyle/>
          <a:p>
            <a:pPr lvl="0">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Find the gradient of the tangent at x = 2.5</a:t>
            </a:r>
          </a:p>
        </p:txBody>
      </p:sp>
      <p:cxnSp>
        <p:nvCxnSpPr>
          <p:cNvPr id="9" name="Straight Connector 8"/>
          <p:cNvCxnSpPr/>
          <p:nvPr/>
        </p:nvCxnSpPr>
        <p:spPr>
          <a:xfrm flipV="1">
            <a:off x="8071978" y="479929"/>
            <a:ext cx="3287764" cy="6078985"/>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564389" y="3220873"/>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cxnSp>
        <p:nvCxnSpPr>
          <p:cNvPr id="17" name="Straight Connector 16"/>
          <p:cNvCxnSpPr/>
          <p:nvPr/>
        </p:nvCxnSpPr>
        <p:spPr>
          <a:xfrm>
            <a:off x="10426890" y="2161774"/>
            <a:ext cx="0" cy="3348000"/>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8627659" y="5486974"/>
            <a:ext cx="1800000" cy="0"/>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426122" y="2161774"/>
            <a:ext cx="1321432" cy="369332"/>
          </a:xfrm>
          <a:prstGeom prst="rect">
            <a:avLst/>
          </a:prstGeom>
          <a:noFill/>
        </p:spPr>
        <p:txBody>
          <a:bodyPr wrap="square" rtlCol="0">
            <a:spAutoFit/>
          </a:bodyPr>
          <a:lstStyle/>
          <a:p>
            <a:r>
              <a:rPr lang="en-GB" b="1" dirty="0">
                <a:solidFill>
                  <a:srgbClr val="0000FF"/>
                </a:solidFill>
              </a:rPr>
              <a:t>(3.2, 9.5)</a:t>
            </a:r>
          </a:p>
        </p:txBody>
      </p:sp>
      <p:sp>
        <p:nvSpPr>
          <p:cNvPr id="23" name="TextBox 22"/>
          <p:cNvSpPr txBox="1"/>
          <p:nvPr/>
        </p:nvSpPr>
        <p:spPr>
          <a:xfrm>
            <a:off x="8545899" y="5509774"/>
            <a:ext cx="1321432" cy="369332"/>
          </a:xfrm>
          <a:prstGeom prst="rect">
            <a:avLst/>
          </a:prstGeom>
          <a:noFill/>
        </p:spPr>
        <p:txBody>
          <a:bodyPr wrap="square" rtlCol="0">
            <a:spAutoFit/>
          </a:bodyPr>
          <a:lstStyle/>
          <a:p>
            <a:r>
              <a:rPr lang="en-GB" b="1" dirty="0">
                <a:solidFill>
                  <a:srgbClr val="0000FF"/>
                </a:solidFill>
              </a:rPr>
              <a:t>(1.4, 1)</a:t>
            </a:r>
          </a:p>
        </p:txBody>
      </p:sp>
      <p:sp>
        <p:nvSpPr>
          <p:cNvPr id="25" name="TextBox 24"/>
          <p:cNvSpPr txBox="1"/>
          <p:nvPr/>
        </p:nvSpPr>
        <p:spPr>
          <a:xfrm>
            <a:off x="123346" y="1873005"/>
            <a:ext cx="2456597" cy="1631216"/>
          </a:xfrm>
          <a:prstGeom prst="rect">
            <a:avLst/>
          </a:prstGeom>
          <a:noFill/>
        </p:spPr>
        <p:txBody>
          <a:bodyPr wrap="square" rtlCol="0">
            <a:spAutoFit/>
          </a:bodyPr>
          <a:lstStyle/>
          <a:p>
            <a:r>
              <a:rPr lang="en-GB" sz="2000" dirty="0"/>
              <a:t>From drawing a tangent we’ve worked out that an estimate of the gradient is 4.72.</a:t>
            </a:r>
            <a:endParaRPr lang="en-GB" sz="2000" u="sng" dirty="0"/>
          </a:p>
        </p:txBody>
      </p:sp>
      <p:sp>
        <p:nvSpPr>
          <p:cNvPr id="27" name="TextBox 26"/>
          <p:cNvSpPr txBox="1"/>
          <p:nvPr/>
        </p:nvSpPr>
        <p:spPr>
          <a:xfrm>
            <a:off x="123346" y="3774759"/>
            <a:ext cx="2385983" cy="1631216"/>
          </a:xfrm>
          <a:prstGeom prst="rect">
            <a:avLst/>
          </a:prstGeom>
          <a:noFill/>
        </p:spPr>
        <p:txBody>
          <a:bodyPr wrap="square" rtlCol="0">
            <a:spAutoFit/>
          </a:bodyPr>
          <a:lstStyle/>
          <a:p>
            <a:r>
              <a:rPr lang="en-GB" sz="2000" dirty="0"/>
              <a:t>The actual gradient when x = 2.5 is </a:t>
            </a:r>
            <a:r>
              <a:rPr lang="en-GB" sz="2000" dirty="0">
                <a:solidFill>
                  <a:srgbClr val="FF0000"/>
                </a:solidFill>
              </a:rPr>
              <a:t>5</a:t>
            </a:r>
            <a:r>
              <a:rPr lang="en-GB" sz="2000" dirty="0"/>
              <a:t>… </a:t>
            </a:r>
            <a:r>
              <a:rPr lang="en-GB" sz="2000" b="1" dirty="0"/>
              <a:t>but how can we work this out exactly?</a:t>
            </a:r>
          </a:p>
        </p:txBody>
      </p:sp>
      <p:sp>
        <p:nvSpPr>
          <p:cNvPr id="29" name="TextBox 28"/>
          <p:cNvSpPr txBox="1"/>
          <p:nvPr/>
        </p:nvSpPr>
        <p:spPr>
          <a:xfrm>
            <a:off x="8588718" y="3220873"/>
            <a:ext cx="1321432" cy="369332"/>
          </a:xfrm>
          <a:prstGeom prst="rect">
            <a:avLst/>
          </a:prstGeom>
          <a:noFill/>
        </p:spPr>
        <p:txBody>
          <a:bodyPr wrap="square" rtlCol="0">
            <a:spAutoFit/>
          </a:bodyPr>
          <a:lstStyle/>
          <a:p>
            <a:r>
              <a:rPr lang="en-GB" b="1" dirty="0">
                <a:solidFill>
                  <a:srgbClr val="0000FF"/>
                </a:solidFill>
              </a:rPr>
              <a:t>(2.5, 6.25)</a:t>
            </a:r>
          </a:p>
        </p:txBody>
      </p:sp>
    </p:spTree>
    <p:extLst>
      <p:ext uri="{BB962C8B-B14F-4D97-AF65-F5344CB8AC3E}">
        <p14:creationId xmlns:p14="http://schemas.microsoft.com/office/powerpoint/2010/main" val="247672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421" y="245660"/>
            <a:ext cx="2552131" cy="646331"/>
          </a:xfrm>
          <a:prstGeom prst="rect">
            <a:avLst/>
          </a:prstGeom>
          <a:noFill/>
        </p:spPr>
        <p:txBody>
          <a:bodyPr wrap="square" rtlCol="0">
            <a:spAutoFit/>
          </a:bodyPr>
          <a:lstStyle/>
          <a:p>
            <a:r>
              <a:rPr lang="en-GB" dirty="0"/>
              <a:t>Lets look at smaller and smaller tangents…</a:t>
            </a:r>
          </a:p>
        </p:txBody>
      </p:sp>
      <p:pic>
        <p:nvPicPr>
          <p:cNvPr id="4" name="Picture 3"/>
          <p:cNvPicPr>
            <a:picLocks noChangeAspect="1"/>
          </p:cNvPicPr>
          <p:nvPr/>
        </p:nvPicPr>
        <p:blipFill>
          <a:blip r:embed="rId2"/>
          <a:stretch>
            <a:fillRect/>
          </a:stretch>
        </p:blipFill>
        <p:spPr>
          <a:xfrm>
            <a:off x="2897141" y="180844"/>
            <a:ext cx="9278841" cy="6677156"/>
          </a:xfrm>
          <a:prstGeom prst="rect">
            <a:avLst/>
          </a:prstGeom>
        </p:spPr>
      </p:pic>
      <p:cxnSp>
        <p:nvCxnSpPr>
          <p:cNvPr id="5" name="Straight Connector 4"/>
          <p:cNvCxnSpPr/>
          <p:nvPr/>
        </p:nvCxnSpPr>
        <p:spPr>
          <a:xfrm flipV="1">
            <a:off x="9715860" y="1155143"/>
            <a:ext cx="997637" cy="2296563"/>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9564389" y="3220873"/>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cxnSp>
        <p:nvCxnSpPr>
          <p:cNvPr id="7" name="Straight Connector 6"/>
          <p:cNvCxnSpPr/>
          <p:nvPr/>
        </p:nvCxnSpPr>
        <p:spPr>
          <a:xfrm>
            <a:off x="10713497" y="1155143"/>
            <a:ext cx="924" cy="2336983"/>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9684144" y="3492126"/>
            <a:ext cx="1029353" cy="0"/>
          </a:xfrm>
          <a:prstGeom prst="line">
            <a:avLst/>
          </a:prstGeom>
          <a:ln w="28575">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545899" y="3150091"/>
            <a:ext cx="1321432" cy="369332"/>
          </a:xfrm>
          <a:prstGeom prst="rect">
            <a:avLst/>
          </a:prstGeom>
          <a:noFill/>
        </p:spPr>
        <p:txBody>
          <a:bodyPr wrap="square" rtlCol="0">
            <a:spAutoFit/>
          </a:bodyPr>
          <a:lstStyle/>
          <a:p>
            <a:r>
              <a:rPr lang="en-GB" b="1" dirty="0">
                <a:solidFill>
                  <a:srgbClr val="0000FF"/>
                </a:solidFill>
              </a:rPr>
              <a:t>(2.5, 6.25)</a:t>
            </a:r>
          </a:p>
        </p:txBody>
      </p:sp>
      <p:sp>
        <p:nvSpPr>
          <p:cNvPr id="13" name="TextBox 12"/>
          <p:cNvSpPr txBox="1"/>
          <p:nvPr/>
        </p:nvSpPr>
        <p:spPr>
          <a:xfrm>
            <a:off x="10562950" y="891991"/>
            <a:ext cx="302942" cy="461665"/>
          </a:xfrm>
          <a:prstGeom prst="rect">
            <a:avLst/>
          </a:prstGeom>
          <a:noFill/>
        </p:spPr>
        <p:txBody>
          <a:bodyPr wrap="square" rtlCol="0">
            <a:spAutoFit/>
          </a:bodyPr>
          <a:lstStyle/>
          <a:p>
            <a:r>
              <a:rPr lang="en-GB" sz="2400" dirty="0">
                <a:solidFill>
                  <a:srgbClr val="0000FF"/>
                </a:solidFill>
              </a:rPr>
              <a:t>x</a:t>
            </a:r>
            <a:endParaRPr lang="en-GB" dirty="0">
              <a:solidFill>
                <a:srgbClr val="0000FF"/>
              </a:solidFill>
            </a:endParaRPr>
          </a:p>
        </p:txBody>
      </p:sp>
      <p:sp>
        <p:nvSpPr>
          <p:cNvPr id="14" name="TextBox 13"/>
          <p:cNvSpPr txBox="1"/>
          <p:nvPr/>
        </p:nvSpPr>
        <p:spPr>
          <a:xfrm>
            <a:off x="9478689" y="938157"/>
            <a:ext cx="1321432" cy="369332"/>
          </a:xfrm>
          <a:prstGeom prst="rect">
            <a:avLst/>
          </a:prstGeom>
          <a:noFill/>
        </p:spPr>
        <p:txBody>
          <a:bodyPr wrap="square" rtlCol="0">
            <a:spAutoFit/>
          </a:bodyPr>
          <a:lstStyle/>
          <a:p>
            <a:r>
              <a:rPr lang="en-GB" b="1" dirty="0">
                <a:solidFill>
                  <a:srgbClr val="0000FF"/>
                </a:solidFill>
              </a:rPr>
              <a:t>(3.5, 12.25)</a:t>
            </a:r>
          </a:p>
        </p:txBody>
      </p:sp>
      <p:sp>
        <p:nvSpPr>
          <p:cNvPr id="23" name="TextBox 22"/>
          <p:cNvSpPr txBox="1"/>
          <p:nvPr/>
        </p:nvSpPr>
        <p:spPr>
          <a:xfrm>
            <a:off x="127280" y="2249202"/>
            <a:ext cx="2456597" cy="646331"/>
          </a:xfrm>
          <a:prstGeom prst="rect">
            <a:avLst/>
          </a:prstGeom>
          <a:noFill/>
        </p:spPr>
        <p:txBody>
          <a:bodyPr wrap="square" rtlCol="0">
            <a:spAutoFit/>
          </a:bodyPr>
          <a:lstStyle/>
          <a:p>
            <a:r>
              <a:rPr lang="en-GB" dirty="0"/>
              <a:t>Gradient = </a:t>
            </a:r>
            <a:r>
              <a:rPr lang="en-GB" u="sng" dirty="0"/>
              <a:t>change in y</a:t>
            </a:r>
          </a:p>
          <a:p>
            <a:r>
              <a:rPr lang="en-GB" dirty="0"/>
              <a:t>	  change in x</a:t>
            </a:r>
          </a:p>
        </p:txBody>
      </p:sp>
      <p:sp>
        <p:nvSpPr>
          <p:cNvPr id="24" name="TextBox 23"/>
          <p:cNvSpPr txBox="1"/>
          <p:nvPr/>
        </p:nvSpPr>
        <p:spPr>
          <a:xfrm>
            <a:off x="127278" y="3128539"/>
            <a:ext cx="2602274" cy="646331"/>
          </a:xfrm>
          <a:prstGeom prst="rect">
            <a:avLst/>
          </a:prstGeom>
          <a:noFill/>
        </p:spPr>
        <p:txBody>
          <a:bodyPr wrap="square" rtlCol="0">
            <a:spAutoFit/>
          </a:bodyPr>
          <a:lstStyle/>
          <a:p>
            <a:r>
              <a:rPr lang="en-GB" dirty="0">
                <a:solidFill>
                  <a:schemeClr val="bg1"/>
                </a:solidFill>
              </a:rPr>
              <a:t>Gradient </a:t>
            </a:r>
            <a:r>
              <a:rPr lang="en-GB" dirty="0"/>
              <a:t>= </a:t>
            </a:r>
            <a:r>
              <a:rPr lang="en-GB" u="sng" dirty="0"/>
              <a:t> 12.25 – 6.25</a:t>
            </a:r>
            <a:r>
              <a:rPr lang="en-GB" dirty="0"/>
              <a:t> </a:t>
            </a:r>
            <a:r>
              <a:rPr lang="en-GB" u="sng" dirty="0"/>
              <a:t> </a:t>
            </a:r>
          </a:p>
          <a:p>
            <a:r>
              <a:rPr lang="en-GB" dirty="0"/>
              <a:t>	       3.5 – 2.5</a:t>
            </a:r>
          </a:p>
        </p:txBody>
      </p:sp>
      <p:sp>
        <p:nvSpPr>
          <p:cNvPr id="25" name="TextBox 24"/>
          <p:cNvSpPr txBox="1"/>
          <p:nvPr/>
        </p:nvSpPr>
        <p:spPr>
          <a:xfrm>
            <a:off x="127278" y="4007876"/>
            <a:ext cx="2456597" cy="646331"/>
          </a:xfrm>
          <a:prstGeom prst="rect">
            <a:avLst/>
          </a:prstGeom>
          <a:noFill/>
        </p:spPr>
        <p:txBody>
          <a:bodyPr wrap="square" rtlCol="0">
            <a:spAutoFit/>
          </a:bodyPr>
          <a:lstStyle/>
          <a:p>
            <a:r>
              <a:rPr lang="en-GB" dirty="0">
                <a:solidFill>
                  <a:schemeClr val="bg1"/>
                </a:solidFill>
              </a:rPr>
              <a:t>Gradient</a:t>
            </a:r>
            <a:r>
              <a:rPr lang="en-GB" dirty="0"/>
              <a:t> = </a:t>
            </a:r>
            <a:r>
              <a:rPr lang="en-GB" u="sng" dirty="0"/>
              <a:t>6</a:t>
            </a:r>
            <a:r>
              <a:rPr lang="en-GB" dirty="0"/>
              <a:t> </a:t>
            </a:r>
            <a:r>
              <a:rPr lang="en-GB" u="sng" dirty="0"/>
              <a:t> </a:t>
            </a:r>
          </a:p>
          <a:p>
            <a:r>
              <a:rPr lang="en-GB" dirty="0"/>
              <a:t>	  1</a:t>
            </a:r>
          </a:p>
        </p:txBody>
      </p:sp>
      <p:sp>
        <p:nvSpPr>
          <p:cNvPr id="26" name="TextBox 25"/>
          <p:cNvSpPr txBox="1"/>
          <p:nvPr/>
        </p:nvSpPr>
        <p:spPr>
          <a:xfrm>
            <a:off x="127278" y="4887213"/>
            <a:ext cx="2456597" cy="369332"/>
          </a:xfrm>
          <a:prstGeom prst="rect">
            <a:avLst/>
          </a:prstGeom>
          <a:noFill/>
        </p:spPr>
        <p:txBody>
          <a:bodyPr wrap="square" rtlCol="0">
            <a:spAutoFit/>
          </a:bodyPr>
          <a:lstStyle/>
          <a:p>
            <a:r>
              <a:rPr lang="en-GB" dirty="0">
                <a:solidFill>
                  <a:schemeClr val="bg1"/>
                </a:solidFill>
              </a:rPr>
              <a:t>Gradient</a:t>
            </a:r>
            <a:r>
              <a:rPr lang="en-GB" dirty="0"/>
              <a:t> = 6</a:t>
            </a:r>
            <a:endParaRPr lang="en-GB" u="sng" dirty="0"/>
          </a:p>
        </p:txBody>
      </p:sp>
      <p:sp>
        <p:nvSpPr>
          <p:cNvPr id="27" name="TextBox 26"/>
          <p:cNvSpPr txBox="1"/>
          <p:nvPr/>
        </p:nvSpPr>
        <p:spPr>
          <a:xfrm>
            <a:off x="127278" y="1646864"/>
            <a:ext cx="2019869" cy="369332"/>
          </a:xfrm>
          <a:prstGeom prst="rect">
            <a:avLst/>
          </a:prstGeom>
          <a:noFill/>
        </p:spPr>
        <p:txBody>
          <a:bodyPr wrap="square" rtlCol="0">
            <a:spAutoFit/>
          </a:bodyPr>
          <a:lstStyle/>
          <a:p>
            <a:r>
              <a:rPr lang="en-GB" dirty="0"/>
              <a:t>TANGENT 1…</a:t>
            </a:r>
          </a:p>
        </p:txBody>
      </p:sp>
    </p:spTree>
    <p:extLst>
      <p:ext uri="{BB962C8B-B14F-4D97-AF65-F5344CB8AC3E}">
        <p14:creationId xmlns:p14="http://schemas.microsoft.com/office/powerpoint/2010/main" val="343305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3" grpId="0"/>
      <p:bldP spid="14" grpId="0"/>
      <p:bldP spid="23" grpId="0"/>
      <p:bldP spid="24" grpId="0"/>
      <p:bldP spid="25" grpId="0"/>
      <p:bldP spid="26" grpId="0"/>
      <p:bldP spid="2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TotalTime>
  <Words>1645</Words>
  <Application>Microsoft Office PowerPoint</Application>
  <PresentationFormat>Widescreen</PresentationFormat>
  <Paragraphs>290</Paragraphs>
  <Slides>27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vt:lpstr>
      <vt:lpstr>Calibri</vt:lpstr>
      <vt:lpstr>Calibri Light</vt:lpstr>
      <vt:lpstr>Cambria Math</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Multiple Choice Questions:</vt:lpstr>
      <vt:lpstr>Differentiate…</vt:lpstr>
      <vt:lpstr>Differentiate…</vt:lpstr>
      <vt:lpstr>Differentiate…</vt:lpstr>
      <vt:lpstr>Hence, find the gradient at x=0…</vt:lpstr>
      <vt:lpstr>Differentiate…</vt:lpstr>
      <vt:lpstr>Find the gradient when x=-1…</vt:lpstr>
      <vt:lpstr>Differentiate…</vt:lpstr>
      <vt:lpstr>Hence, find the gradient when x=1…</vt:lpstr>
      <vt:lpstr>EXAM-STYLE QUESTION:</vt:lpstr>
      <vt:lpstr>EXAM-STYLE QUESTION: SOLUTION</vt:lpstr>
      <vt:lpstr>PowerPoint Presentation</vt:lpstr>
    </vt:vector>
  </TitlesOfParts>
  <Company>The Becket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 Zarzycki</dc:creator>
  <cp:lastModifiedBy>Ms A Townend (rATO)</cp:lastModifiedBy>
  <cp:revision>36</cp:revision>
  <dcterms:created xsi:type="dcterms:W3CDTF">2020-06-24T11:45:53Z</dcterms:created>
  <dcterms:modified xsi:type="dcterms:W3CDTF">2022-07-04T19:33:11Z</dcterms:modified>
</cp:coreProperties>
</file>