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7" r:id="rId2"/>
    <p:sldId id="258" r:id="rId3"/>
    <p:sldId id="259" r:id="rId4"/>
    <p:sldId id="260" r:id="rId5"/>
    <p:sldId id="261"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60A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61BF9A-8459-4406-B64A-791DB849D4A2}" type="datetimeFigureOut">
              <a:rPr lang="en-GB" smtClean="0"/>
              <a:t>12/07/2021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7766E0-DEB9-4F12-AF28-2A1845EF8BD6}" type="slidenum">
              <a:rPr lang="en-GB" smtClean="0"/>
              <a:t>‹#›</a:t>
            </a:fld>
            <a:endParaRPr lang="en-GB"/>
          </a:p>
        </p:txBody>
      </p:sp>
    </p:spTree>
    <p:extLst>
      <p:ext uri="{BB962C8B-B14F-4D97-AF65-F5344CB8AC3E}">
        <p14:creationId xmlns:p14="http://schemas.microsoft.com/office/powerpoint/2010/main" val="15912793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67766E0-DEB9-4F12-AF28-2A1845EF8BD6}" type="slidenum">
              <a:rPr lang="en-GB" smtClean="0"/>
              <a:t>1</a:t>
            </a:fld>
            <a:endParaRPr lang="en-GB"/>
          </a:p>
        </p:txBody>
      </p:sp>
    </p:spTree>
    <p:extLst>
      <p:ext uri="{BB962C8B-B14F-4D97-AF65-F5344CB8AC3E}">
        <p14:creationId xmlns:p14="http://schemas.microsoft.com/office/powerpoint/2010/main" val="154201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286825-E83F-407C-9E56-C4C47CB50380}"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2264170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286825-E83F-407C-9E56-C4C47CB50380}"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306087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286825-E83F-407C-9E56-C4C47CB50380}"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2749718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6286825-E83F-407C-9E56-C4C47CB50380}"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14315770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6286825-E83F-407C-9E56-C4C47CB50380}" type="datetimeFigureOut">
              <a:rPr lang="en-GB" smtClean="0"/>
              <a:t>12/07/2021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4050343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6286825-E83F-407C-9E56-C4C47CB50380}"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4076597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6286825-E83F-407C-9E56-C4C47CB50380}" type="datetimeFigureOut">
              <a:rPr lang="en-GB" smtClean="0"/>
              <a:t>12/07/2021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17154774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6286825-E83F-407C-9E56-C4C47CB50380}" type="datetimeFigureOut">
              <a:rPr lang="en-GB" smtClean="0"/>
              <a:t>12/07/2021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370797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286825-E83F-407C-9E56-C4C47CB50380}" type="datetimeFigureOut">
              <a:rPr lang="en-GB" smtClean="0"/>
              <a:t>12/07/2021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1532052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286825-E83F-407C-9E56-C4C47CB50380}"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20679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6286825-E83F-407C-9E56-C4C47CB50380}" type="datetimeFigureOut">
              <a:rPr lang="en-GB" smtClean="0"/>
              <a:t>12/07/2021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8C96CC-5DF9-4BF4-952D-C5C2ECFE67B6}" type="slidenum">
              <a:rPr lang="en-GB" smtClean="0"/>
              <a:t>‹#›</a:t>
            </a:fld>
            <a:endParaRPr lang="en-GB"/>
          </a:p>
        </p:txBody>
      </p:sp>
    </p:spTree>
    <p:extLst>
      <p:ext uri="{BB962C8B-B14F-4D97-AF65-F5344CB8AC3E}">
        <p14:creationId xmlns:p14="http://schemas.microsoft.com/office/powerpoint/2010/main" val="1348361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286825-E83F-407C-9E56-C4C47CB50380}" type="datetimeFigureOut">
              <a:rPr lang="en-GB" smtClean="0"/>
              <a:t>12/07/2021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8C96CC-5DF9-4BF4-952D-C5C2ECFE67B6}" type="slidenum">
              <a:rPr lang="en-GB" smtClean="0"/>
              <a:t>‹#›</a:t>
            </a:fld>
            <a:endParaRPr lang="en-GB"/>
          </a:p>
        </p:txBody>
      </p:sp>
    </p:spTree>
    <p:extLst>
      <p:ext uri="{BB962C8B-B14F-4D97-AF65-F5344CB8AC3E}">
        <p14:creationId xmlns:p14="http://schemas.microsoft.com/office/powerpoint/2010/main" val="3940368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758" y="159999"/>
            <a:ext cx="6576545" cy="926712"/>
          </a:xfrm>
          <a:ln w="57150">
            <a:solidFill>
              <a:srgbClr val="404040"/>
            </a:solidFill>
          </a:ln>
          <a:effectLst>
            <a:glow rad="101600">
              <a:srgbClr val="FF6699">
                <a:alpha val="60000"/>
              </a:srgbClr>
            </a:glow>
          </a:effectLst>
        </p:spPr>
        <p:txBody>
          <a:bodyPr>
            <a:normAutofit fontScale="90000"/>
          </a:bodyPr>
          <a:lstStyle/>
          <a:p>
            <a:r>
              <a:rPr lang="en-GB" sz="3200" b="1" dirty="0">
                <a:effectLst>
                  <a:outerShdw blurRad="38100" dist="38100" dir="2700000" algn="tl">
                    <a:srgbClr val="000000">
                      <a:alpha val="43137"/>
                    </a:srgbClr>
                  </a:outerShdw>
                </a:effectLst>
              </a:rPr>
              <a:t>‘</a:t>
            </a:r>
            <a:r>
              <a:rPr lang="en-GB" sz="3200" b="1" i="1" dirty="0">
                <a:effectLst>
                  <a:outerShdw blurRad="38100" dist="38100" dir="2700000" algn="tl">
                    <a:srgbClr val="000000">
                      <a:alpha val="43137"/>
                    </a:srgbClr>
                  </a:outerShdw>
                </a:effectLst>
              </a:rPr>
              <a:t>As a shut bud that holds a bee I warily </a:t>
            </a:r>
            <a:r>
              <a:rPr lang="en-GB" sz="3200" b="1" i="1" dirty="0" err="1">
                <a:effectLst>
                  <a:outerShdw blurRad="38100" dist="38100" dir="2700000" algn="tl">
                    <a:srgbClr val="000000">
                      <a:alpha val="43137"/>
                    </a:srgbClr>
                  </a:outerShdw>
                </a:effectLst>
              </a:rPr>
              <a:t>oped</a:t>
            </a:r>
            <a:r>
              <a:rPr lang="en-GB" sz="3200" b="1" i="1" dirty="0">
                <a:effectLst>
                  <a:outerShdw blurRad="38100" dist="38100" dir="2700000" algn="tl">
                    <a:srgbClr val="000000">
                      <a:alpha val="43137"/>
                    </a:srgbClr>
                  </a:outerShdw>
                </a:effectLst>
              </a:rPr>
              <a:t> her lids’ </a:t>
            </a:r>
            <a:endParaRPr lang="en-GB" sz="3200" b="1" dirty="0">
              <a:effectLst>
                <a:outerShdw blurRad="38100" dist="38100" dir="2700000" algn="tl">
                  <a:srgbClr val="000000">
                    <a:alpha val="43137"/>
                  </a:srgbClr>
                </a:outerShdw>
              </a:effectLst>
            </a:endParaRPr>
          </a:p>
        </p:txBody>
      </p:sp>
      <p:sp>
        <p:nvSpPr>
          <p:cNvPr id="5" name="Rounded Rectangle 4"/>
          <p:cNvSpPr/>
          <p:nvPr/>
        </p:nvSpPr>
        <p:spPr>
          <a:xfrm>
            <a:off x="7093131" y="-47518"/>
            <a:ext cx="4869581" cy="817020"/>
          </a:xfrm>
          <a:prstGeom prst="roundRect">
            <a:avLst/>
          </a:prstGeom>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6" name="Rectangle 5"/>
          <p:cNvSpPr/>
          <p:nvPr/>
        </p:nvSpPr>
        <p:spPr>
          <a:xfrm>
            <a:off x="8128307" y="-109780"/>
            <a:ext cx="2799228" cy="923330"/>
          </a:xfrm>
          <a:prstGeom prst="rect">
            <a:avLst/>
          </a:prstGeom>
          <a:noFill/>
        </p:spPr>
        <p:txBody>
          <a:bodyPr wrap="none" lIns="91440" tIns="45720" rIns="91440" bIns="45720">
            <a:spAutoFit/>
          </a:bodyPr>
          <a:lstStyle/>
          <a:p>
            <a:pPr algn="ctr"/>
            <a:r>
              <a:rPr lang="en-GB" sz="5400" b="1" cap="none" spc="50" dirty="0">
                <a:ln w="9525" cmpd="sng">
                  <a:noFill/>
                  <a:prstDash val="solid"/>
                </a:ln>
                <a:solidFill>
                  <a:srgbClr val="70AD47">
                    <a:tint val="1000"/>
                  </a:srgbClr>
                </a:solidFill>
                <a:effectLst>
                  <a:glow rad="38100">
                    <a:schemeClr val="accent1">
                      <a:alpha val="40000"/>
                    </a:schemeClr>
                  </a:glow>
                </a:effectLst>
                <a:latin typeface="Cambria" panose="02040503050406030204" pitchFamily="18" charset="0"/>
              </a:rPr>
              <a:t>Connect</a:t>
            </a:r>
            <a:endParaRPr lang="en-GB" sz="5400" b="1" cap="none" spc="50" dirty="0">
              <a:ln w="9525" cmpd="sng">
                <a:noFill/>
                <a:prstDash val="solid"/>
              </a:ln>
              <a:solidFill>
                <a:srgbClr val="70AD47">
                  <a:tint val="1000"/>
                </a:srgbClr>
              </a:solidFill>
              <a:effectLst>
                <a:glow rad="38100">
                  <a:schemeClr val="accent1">
                    <a:alpha val="40000"/>
                  </a:schemeClr>
                </a:glow>
              </a:effectLst>
            </a:endParaRPr>
          </a:p>
        </p:txBody>
      </p:sp>
      <p:sp>
        <p:nvSpPr>
          <p:cNvPr id="8" name="Title 1"/>
          <p:cNvSpPr txBox="1">
            <a:spLocks/>
          </p:cNvSpPr>
          <p:nvPr/>
        </p:nvSpPr>
        <p:spPr>
          <a:xfrm>
            <a:off x="223714" y="3023771"/>
            <a:ext cx="5876196" cy="1306806"/>
          </a:xfrm>
          <a:prstGeom prst="rect">
            <a:avLst/>
          </a:prstGeom>
          <a:ln w="57150">
            <a:solidFill>
              <a:srgbClr val="404040"/>
            </a:solidFill>
          </a:ln>
          <a:effectLst>
            <a:glow rad="228600">
              <a:schemeClr val="accent4">
                <a:satMod val="175000"/>
                <a:alpha val="40000"/>
              </a:schemeClr>
            </a:glow>
          </a:effectLst>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2800" dirty="0"/>
              <a:t>‘Paint</a:t>
            </a:r>
            <a:br>
              <a:rPr lang="en-GB" sz="1400" dirty="0"/>
            </a:br>
            <a:r>
              <a:rPr lang="en-GB" sz="2800" dirty="0"/>
              <a:t>Must never hope to reproduce the faint</a:t>
            </a:r>
            <a:br>
              <a:rPr lang="en-GB" sz="1400" dirty="0"/>
            </a:br>
            <a:r>
              <a:rPr lang="en-GB" sz="2800" dirty="0"/>
              <a:t>Half-flush that dies along her throat’</a:t>
            </a:r>
            <a:endParaRPr lang="en-GB" sz="1400" b="1" i="1" dirty="0">
              <a:effectLst>
                <a:outerShdw blurRad="38100" dist="38100" dir="2700000" algn="tl">
                  <a:srgbClr val="000000">
                    <a:alpha val="43137"/>
                  </a:srgbClr>
                </a:outerShdw>
              </a:effectLst>
            </a:endParaRPr>
          </a:p>
        </p:txBody>
      </p:sp>
      <p:sp>
        <p:nvSpPr>
          <p:cNvPr id="9" name="Title 1"/>
          <p:cNvSpPr txBox="1">
            <a:spLocks/>
          </p:cNvSpPr>
          <p:nvPr/>
        </p:nvSpPr>
        <p:spPr>
          <a:xfrm rot="205441">
            <a:off x="202734" y="1499133"/>
            <a:ext cx="5876196" cy="878132"/>
          </a:xfrm>
          <a:prstGeom prst="rect">
            <a:avLst/>
          </a:prstGeom>
          <a:ln w="57150">
            <a:solidFill>
              <a:srgbClr val="404040"/>
            </a:solidFill>
          </a:ln>
          <a:effectLst>
            <a:glow rad="228600">
              <a:schemeClr val="accent1">
                <a:satMod val="175000"/>
                <a:alpha val="40000"/>
              </a:schemeClr>
            </a:glow>
          </a:effectLst>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dirty="0"/>
              <a:t>‘And her breast and her arms and her hands, should drop dead!’</a:t>
            </a:r>
            <a:endParaRPr lang="en-GB" sz="3600" b="1" dirty="0">
              <a:effectLst>
                <a:outerShdw blurRad="38100" dist="38100" dir="2700000" algn="tl">
                  <a:srgbClr val="000000">
                    <a:alpha val="43137"/>
                  </a:srgbClr>
                </a:outerShdw>
              </a:effectLst>
            </a:endParaRPr>
          </a:p>
        </p:txBody>
      </p:sp>
      <p:sp>
        <p:nvSpPr>
          <p:cNvPr id="10" name="Title 1"/>
          <p:cNvSpPr txBox="1">
            <a:spLocks/>
          </p:cNvSpPr>
          <p:nvPr/>
        </p:nvSpPr>
        <p:spPr>
          <a:xfrm rot="304092">
            <a:off x="6830982" y="1118854"/>
            <a:ext cx="5316472" cy="1243806"/>
          </a:xfrm>
          <a:prstGeom prst="rect">
            <a:avLst/>
          </a:prstGeom>
          <a:ln w="57150">
            <a:solidFill>
              <a:srgbClr val="404040"/>
            </a:solidFill>
          </a:ln>
          <a:effectLst>
            <a:glow rad="228600">
              <a:schemeClr val="accent6">
                <a:satMod val="175000"/>
                <a:alpha val="40000"/>
              </a:schemeClr>
            </a:glow>
          </a:effectLst>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dirty="0"/>
              <a:t>‘He is sure to remember her dying face!’ </a:t>
            </a:r>
            <a:endParaRPr lang="en-GB" sz="2800" b="1" dirty="0">
              <a:effectLst>
                <a:outerShdw blurRad="38100" dist="38100" dir="2700000" algn="tl">
                  <a:srgbClr val="000000">
                    <a:alpha val="43137"/>
                  </a:srgbClr>
                </a:outerShdw>
              </a:effectLst>
            </a:endParaRPr>
          </a:p>
        </p:txBody>
      </p:sp>
      <p:sp>
        <p:nvSpPr>
          <p:cNvPr id="11" name="Title 1"/>
          <p:cNvSpPr txBox="1">
            <a:spLocks/>
          </p:cNvSpPr>
          <p:nvPr/>
        </p:nvSpPr>
        <p:spPr>
          <a:xfrm rot="205441">
            <a:off x="42747" y="5193989"/>
            <a:ext cx="5876196" cy="1077487"/>
          </a:xfrm>
          <a:prstGeom prst="rect">
            <a:avLst/>
          </a:prstGeom>
          <a:ln w="57150">
            <a:solidFill>
              <a:srgbClr val="404040"/>
            </a:solidFill>
          </a:ln>
          <a:effectLst>
            <a:glow rad="228600">
              <a:schemeClr val="accent2">
                <a:satMod val="175000"/>
                <a:alpha val="40000"/>
              </a:schemeClr>
            </a:glow>
          </a:effectLst>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dirty="0"/>
              <a:t>‘Each man kills the thing he loves.’</a:t>
            </a:r>
            <a:endParaRPr lang="en-GB" sz="3600" b="1" dirty="0">
              <a:effectLst>
                <a:outerShdw blurRad="38100" dist="38100" dir="2700000" algn="tl">
                  <a:srgbClr val="000000">
                    <a:alpha val="43137"/>
                  </a:srgbClr>
                </a:outerShdw>
              </a:effectLst>
            </a:endParaRPr>
          </a:p>
        </p:txBody>
      </p:sp>
      <p:sp>
        <p:nvSpPr>
          <p:cNvPr id="12" name="Title 1"/>
          <p:cNvSpPr txBox="1">
            <a:spLocks/>
          </p:cNvSpPr>
          <p:nvPr/>
        </p:nvSpPr>
        <p:spPr>
          <a:xfrm>
            <a:off x="6465706" y="3113323"/>
            <a:ext cx="5497006" cy="1306806"/>
          </a:xfrm>
          <a:prstGeom prst="rect">
            <a:avLst/>
          </a:prstGeom>
          <a:ln w="57150">
            <a:solidFill>
              <a:srgbClr val="404040"/>
            </a:solidFill>
          </a:ln>
          <a:effectLst>
            <a:glow rad="101600">
              <a:srgbClr val="7030A0">
                <a:alpha val="60000"/>
              </a:srgbClr>
            </a:glow>
          </a:effectLst>
        </p:spPr>
        <p:txBody>
          <a:bodyPr vert="horz" lIns="91440" tIns="45720" rIns="91440" bIns="45720" rtlCol="0" anchor="b">
            <a:normAutofit fontScale="975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200" b="1" dirty="0">
                <a:effectLst>
                  <a:outerShdw blurRad="38100" dist="38100" dir="2700000" algn="tl">
                    <a:srgbClr val="000000">
                      <a:alpha val="43137"/>
                    </a:srgbClr>
                  </a:outerShdw>
                </a:effectLst>
              </a:rPr>
              <a:t>‘</a:t>
            </a:r>
            <a:r>
              <a:rPr lang="en-GB" sz="3200" b="1" i="1" dirty="0">
                <a:effectLst>
                  <a:outerShdw blurRad="38100" dist="38100" dir="2700000" algn="tl">
                    <a:srgbClr val="000000">
                      <a:alpha val="43137"/>
                    </a:srgbClr>
                  </a:outerShdw>
                </a:effectLst>
              </a:rPr>
              <a:t>He wanted some obedient boy to stand and bear the blow of his outrageous hand’.</a:t>
            </a:r>
            <a:endParaRPr lang="en-GB" sz="3200" b="1" dirty="0">
              <a:effectLst>
                <a:outerShdw blurRad="38100" dist="38100" dir="2700000" algn="tl">
                  <a:srgbClr val="000000">
                    <a:alpha val="43137"/>
                  </a:srgbClr>
                </a:outerShdw>
              </a:effectLst>
            </a:endParaRPr>
          </a:p>
        </p:txBody>
      </p:sp>
      <p:sp>
        <p:nvSpPr>
          <p:cNvPr id="3" name="TextBox 2"/>
          <p:cNvSpPr txBox="1"/>
          <p:nvPr/>
        </p:nvSpPr>
        <p:spPr>
          <a:xfrm>
            <a:off x="6111815" y="4518877"/>
            <a:ext cx="5036024" cy="2246769"/>
          </a:xfrm>
          <a:prstGeom prst="rect">
            <a:avLst/>
          </a:prstGeom>
          <a:noFill/>
          <a:ln w="57150">
            <a:solidFill>
              <a:schemeClr val="tx1"/>
            </a:solidFill>
          </a:ln>
          <a:effectLst>
            <a:glow rad="101600">
              <a:srgbClr val="FF0000">
                <a:alpha val="60000"/>
              </a:srgbClr>
            </a:glow>
          </a:effectLst>
        </p:spPr>
        <p:txBody>
          <a:bodyPr wrap="square" rtlCol="0">
            <a:spAutoFit/>
          </a:bodyPr>
          <a:lstStyle/>
          <a:p>
            <a:r>
              <a:rPr lang="en-GB" sz="2800" b="1" dirty="0"/>
              <a:t>What do these quotes suggest about crime?</a:t>
            </a:r>
          </a:p>
          <a:p>
            <a:r>
              <a:rPr lang="en-GB" sz="2800" b="1" dirty="0">
                <a:solidFill>
                  <a:srgbClr val="00B050"/>
                </a:solidFill>
              </a:rPr>
              <a:t>B/A: </a:t>
            </a:r>
            <a:r>
              <a:rPr lang="en-GB" sz="2800" b="1" dirty="0"/>
              <a:t>Analyse thematically and discuss complexity/simplicity of crime </a:t>
            </a:r>
          </a:p>
        </p:txBody>
      </p:sp>
      <p:pic>
        <p:nvPicPr>
          <p:cNvPr id="1026" name="Picture 2" descr="Oscar Wilde - Wikipedia">
            <a:extLst>
              <a:ext uri="{FF2B5EF4-FFF2-40B4-BE49-F238E27FC236}">
                <a16:creationId xmlns:a16="http://schemas.microsoft.com/office/drawing/2014/main" id="{B3039C1E-A402-4312-9868-F9AC51BEC27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0859565">
            <a:off x="6090743" y="1588834"/>
            <a:ext cx="995237" cy="146326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George Crabbe | English poet | Britannica">
            <a:extLst>
              <a:ext uri="{FF2B5EF4-FFF2-40B4-BE49-F238E27FC236}">
                <a16:creationId xmlns:a16="http://schemas.microsoft.com/office/drawing/2014/main" id="{ACD93180-E47B-4335-B269-0F701C73B1AC}"/>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065660">
            <a:off x="4441918" y="4276653"/>
            <a:ext cx="816437" cy="105147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obert Browning - Wikipedia">
            <a:extLst>
              <a:ext uri="{FF2B5EF4-FFF2-40B4-BE49-F238E27FC236}">
                <a16:creationId xmlns:a16="http://schemas.microsoft.com/office/drawing/2014/main" id="{54E121AF-700D-4179-8667-34825C3B6D4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665803">
            <a:off x="11268205" y="4129919"/>
            <a:ext cx="969371" cy="1344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431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3509" y="3066058"/>
            <a:ext cx="10515600" cy="1016635"/>
          </a:xfrm>
          <a:ln w="57150">
            <a:solidFill>
              <a:srgbClr val="404040"/>
            </a:solidFill>
          </a:ln>
          <a:effectLst>
            <a:glow rad="101600">
              <a:srgbClr val="FF6699">
                <a:alpha val="60000"/>
              </a:srgbClr>
            </a:glow>
          </a:effectLst>
        </p:spPr>
        <p:txBody>
          <a:bodyPr/>
          <a:lstStyle/>
          <a:p>
            <a:r>
              <a:rPr lang="en-GB" b="1" dirty="0">
                <a:effectLst>
                  <a:outerShdw blurRad="38100" dist="38100" dir="2700000" algn="tl">
                    <a:srgbClr val="000000">
                      <a:alpha val="43137"/>
                    </a:srgbClr>
                  </a:outerShdw>
                </a:effectLst>
              </a:rPr>
              <a:t>Learning Outcomes:</a:t>
            </a:r>
          </a:p>
        </p:txBody>
      </p:sp>
      <p:sp>
        <p:nvSpPr>
          <p:cNvPr id="3" name="Content Placeholder 2"/>
          <p:cNvSpPr>
            <a:spLocks noGrp="1"/>
          </p:cNvSpPr>
          <p:nvPr>
            <p:ph idx="1"/>
          </p:nvPr>
        </p:nvSpPr>
        <p:spPr>
          <a:xfrm>
            <a:off x="838200" y="1581785"/>
            <a:ext cx="10515600" cy="1202055"/>
          </a:xfrm>
          <a:ln w="57150">
            <a:solidFill>
              <a:srgbClr val="404040"/>
            </a:solidFill>
          </a:ln>
          <a:effectLst>
            <a:glow rad="139700">
              <a:schemeClr val="accent6">
                <a:satMod val="175000"/>
                <a:alpha val="40000"/>
              </a:schemeClr>
            </a:glow>
          </a:effectLst>
        </p:spPr>
        <p:txBody>
          <a:bodyPr>
            <a:normAutofit/>
          </a:bodyPr>
          <a:lstStyle/>
          <a:p>
            <a:pPr marL="0" indent="0">
              <a:buNone/>
            </a:pPr>
            <a:r>
              <a:rPr lang="en-GB" sz="3200" b="1" dirty="0">
                <a:effectLst>
                  <a:outerShdw blurRad="38100" dist="38100" dir="2700000" algn="tl">
                    <a:srgbClr val="000000">
                      <a:alpha val="43137"/>
                    </a:srgbClr>
                  </a:outerShdw>
                </a:effectLst>
              </a:rPr>
              <a:t>To develop our knowledge of crime within poetry.</a:t>
            </a:r>
          </a:p>
          <a:p>
            <a:pPr marL="0" indent="0">
              <a:buNone/>
            </a:pPr>
            <a:r>
              <a:rPr lang="en-GB" sz="3200" b="1" dirty="0">
                <a:effectLst>
                  <a:outerShdw blurRad="38100" dist="38100" dir="2700000" algn="tl">
                    <a:srgbClr val="000000">
                      <a:alpha val="43137"/>
                    </a:srgbClr>
                  </a:outerShdw>
                </a:effectLst>
              </a:rPr>
              <a:t>To apply our knowledge of crime to an unseen poem.</a:t>
            </a:r>
          </a:p>
        </p:txBody>
      </p:sp>
      <p:sp>
        <p:nvSpPr>
          <p:cNvPr id="5" name="Content Placeholder 2"/>
          <p:cNvSpPr txBox="1">
            <a:spLocks/>
          </p:cNvSpPr>
          <p:nvPr/>
        </p:nvSpPr>
        <p:spPr>
          <a:xfrm>
            <a:off x="713509" y="4364911"/>
            <a:ext cx="10515600" cy="2305319"/>
          </a:xfrm>
          <a:prstGeom prst="rect">
            <a:avLst/>
          </a:prstGeom>
          <a:ln w="57150">
            <a:solidFill>
              <a:srgbClr val="404040"/>
            </a:solidFill>
          </a:ln>
          <a:effectLst>
            <a:glow rad="139700">
              <a:schemeClr val="accent6">
                <a:satMod val="175000"/>
                <a:alpha val="40000"/>
              </a:schemeClr>
            </a:glow>
          </a:effectLst>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3200" b="1" dirty="0">
                <a:solidFill>
                  <a:srgbClr val="FF0000"/>
                </a:solidFill>
                <a:effectLst>
                  <a:outerShdw blurRad="38100" dist="38100" dir="2700000" algn="tl">
                    <a:srgbClr val="000000">
                      <a:alpha val="43137"/>
                    </a:srgbClr>
                  </a:outerShdw>
                </a:effectLst>
              </a:rPr>
              <a:t>All of you will </a:t>
            </a:r>
            <a:r>
              <a:rPr lang="en-GB" sz="3200" b="1" dirty="0">
                <a:effectLst>
                  <a:outerShdw blurRad="38100" dist="38100" dir="2700000" algn="tl">
                    <a:srgbClr val="000000">
                      <a:alpha val="43137"/>
                    </a:srgbClr>
                  </a:outerShdw>
                </a:effectLst>
              </a:rPr>
              <a:t>consider the conventions of crime writing and apply this knowledge to an analysis of language and structure. </a:t>
            </a:r>
            <a:r>
              <a:rPr lang="en-GB" sz="3200" b="1" dirty="0">
                <a:solidFill>
                  <a:srgbClr val="00B0F0"/>
                </a:solidFill>
                <a:effectLst>
                  <a:outerShdw blurRad="38100" dist="38100" dir="2700000" algn="tl">
                    <a:srgbClr val="000000">
                      <a:alpha val="43137"/>
                    </a:srgbClr>
                  </a:outerShdw>
                </a:effectLst>
              </a:rPr>
              <a:t>(Grade C)</a:t>
            </a:r>
          </a:p>
          <a:p>
            <a:pPr marL="0" indent="0">
              <a:buNone/>
            </a:pPr>
            <a:r>
              <a:rPr lang="en-GB" sz="3200" b="1" dirty="0">
                <a:solidFill>
                  <a:srgbClr val="FF6600"/>
                </a:solidFill>
                <a:effectLst>
                  <a:outerShdw blurRad="38100" dist="38100" dir="2700000" algn="tl">
                    <a:srgbClr val="000000">
                      <a:alpha val="43137"/>
                    </a:srgbClr>
                  </a:outerShdw>
                </a:effectLst>
              </a:rPr>
              <a:t>Most of you will </a:t>
            </a:r>
            <a:r>
              <a:rPr lang="en-GB" sz="3200" b="1" dirty="0">
                <a:effectLst>
                  <a:outerShdw blurRad="38100" dist="38100" dir="2700000" algn="tl">
                    <a:srgbClr val="000000">
                      <a:alpha val="43137"/>
                    </a:srgbClr>
                  </a:outerShdw>
                </a:effectLst>
              </a:rPr>
              <a:t>provide a thoughtful analysis of crime writing with developing coherency and flashes of perceptiveness. </a:t>
            </a:r>
            <a:r>
              <a:rPr lang="en-GB" sz="3200" b="1" dirty="0">
                <a:solidFill>
                  <a:srgbClr val="00B0F0"/>
                </a:solidFill>
                <a:effectLst>
                  <a:outerShdw blurRad="38100" dist="38100" dir="2700000" algn="tl">
                    <a:srgbClr val="000000">
                      <a:alpha val="43137"/>
                    </a:srgbClr>
                  </a:outerShdw>
                </a:effectLst>
              </a:rPr>
              <a:t>(Grade B)</a:t>
            </a:r>
            <a:endParaRPr lang="en-GB" sz="3200" b="1" dirty="0">
              <a:effectLst>
                <a:outerShdw blurRad="38100" dist="38100" dir="2700000" algn="tl">
                  <a:srgbClr val="000000">
                    <a:alpha val="43137"/>
                  </a:srgbClr>
                </a:outerShdw>
              </a:effectLst>
            </a:endParaRPr>
          </a:p>
          <a:p>
            <a:pPr marL="0" indent="0">
              <a:buNone/>
            </a:pPr>
            <a:r>
              <a:rPr lang="en-GB" sz="3200" b="1" dirty="0">
                <a:solidFill>
                  <a:srgbClr val="00B050"/>
                </a:solidFill>
                <a:effectLst>
                  <a:outerShdw blurRad="38100" dist="38100" dir="2700000" algn="tl">
                    <a:srgbClr val="000000">
                      <a:alpha val="43137"/>
                    </a:srgbClr>
                  </a:outerShdw>
                </a:effectLst>
              </a:rPr>
              <a:t>Some of you will </a:t>
            </a:r>
            <a:r>
              <a:rPr lang="en-GB" sz="3200" b="1" dirty="0">
                <a:effectLst>
                  <a:outerShdw blurRad="38100" dist="38100" dir="2700000" algn="tl">
                    <a:srgbClr val="000000">
                      <a:alpha val="43137"/>
                    </a:srgbClr>
                  </a:outerShdw>
                </a:effectLst>
              </a:rPr>
              <a:t>consider the complexity of crime when exploring the representation of it across texts and apply this knowledge to a perceptive analysis of language and structure. </a:t>
            </a:r>
            <a:r>
              <a:rPr lang="en-GB" sz="3200" b="1" dirty="0">
                <a:solidFill>
                  <a:srgbClr val="00B0F0"/>
                </a:solidFill>
                <a:effectLst>
                  <a:outerShdw blurRad="38100" dist="38100" dir="2700000" algn="tl">
                    <a:srgbClr val="000000">
                      <a:alpha val="43137"/>
                    </a:srgbClr>
                  </a:outerShdw>
                </a:effectLst>
              </a:rPr>
              <a:t>(Grade A)</a:t>
            </a:r>
          </a:p>
          <a:p>
            <a:pPr marL="0" indent="0">
              <a:buFont typeface="Arial" panose="020B0604020202020204" pitchFamily="34" charset="0"/>
              <a:buNone/>
            </a:pPr>
            <a:endParaRPr lang="en-GB" sz="3200" b="1" dirty="0">
              <a:effectLst>
                <a:outerShdw blurRad="38100" dist="38100" dir="2700000" algn="tl">
                  <a:srgbClr val="000000">
                    <a:alpha val="43137"/>
                  </a:srgbClr>
                </a:outerShdw>
              </a:effectLst>
            </a:endParaRPr>
          </a:p>
        </p:txBody>
      </p:sp>
      <p:sp>
        <p:nvSpPr>
          <p:cNvPr id="6" name="Rounded Rectangle 5"/>
          <p:cNvSpPr/>
          <p:nvPr/>
        </p:nvSpPr>
        <p:spPr>
          <a:xfrm>
            <a:off x="3454963" y="229830"/>
            <a:ext cx="5236550" cy="1069737"/>
          </a:xfrm>
          <a:prstGeom prst="roundRect">
            <a:avLst/>
          </a:prstGeom>
          <a:solidFill>
            <a:srgbClr val="7030A0"/>
          </a:solidFill>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7" name="Rectangle 6"/>
          <p:cNvSpPr/>
          <p:nvPr/>
        </p:nvSpPr>
        <p:spPr>
          <a:xfrm>
            <a:off x="4222185" y="293330"/>
            <a:ext cx="3747629" cy="923330"/>
          </a:xfrm>
          <a:prstGeom prst="rect">
            <a:avLst/>
          </a:prstGeom>
          <a:noFill/>
        </p:spPr>
        <p:txBody>
          <a:bodyPr wrap="none" lIns="91440" tIns="45720" rIns="91440" bIns="45720">
            <a:spAutoFit/>
          </a:bodyPr>
          <a:lstStyle/>
          <a:p>
            <a:pPr algn="ctr"/>
            <a:r>
              <a:rPr lang="en-GB" sz="5400" b="1" spc="50" dirty="0">
                <a:ln w="9525" cmpd="sng">
                  <a:noFill/>
                  <a:prstDash val="solid"/>
                </a:ln>
                <a:solidFill>
                  <a:srgbClr val="70AD47">
                    <a:tint val="1000"/>
                  </a:srgbClr>
                </a:solidFill>
                <a:effectLst>
                  <a:glow rad="38100">
                    <a:schemeClr val="accent1">
                      <a:alpha val="40000"/>
                    </a:schemeClr>
                  </a:glow>
                </a:effectLst>
                <a:latin typeface="Cambria" panose="02040503050406030204" pitchFamily="18" charset="0"/>
              </a:rPr>
              <a:t>Big Picture</a:t>
            </a:r>
            <a:endParaRPr lang="en-GB" sz="5400" b="1" cap="none" spc="50" dirty="0">
              <a:ln w="9525" cmpd="sng">
                <a:noFill/>
                <a:prstDash val="solid"/>
              </a:ln>
              <a:solidFill>
                <a:srgbClr val="70AD47">
                  <a:tint val="1000"/>
                </a:srgbClr>
              </a:solidFill>
              <a:effectLst>
                <a:glow rad="38100">
                  <a:schemeClr val="accent1">
                    <a:alpha val="40000"/>
                  </a:schemeClr>
                </a:glow>
              </a:effectLst>
            </a:endParaRPr>
          </a:p>
        </p:txBody>
      </p:sp>
    </p:spTree>
    <p:extLst>
      <p:ext uri="{BB962C8B-B14F-4D97-AF65-F5344CB8AC3E}">
        <p14:creationId xmlns:p14="http://schemas.microsoft.com/office/powerpoint/2010/main" val="18415467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8686164" y="89896"/>
            <a:ext cx="3371497" cy="708155"/>
          </a:xfrm>
          <a:prstGeom prst="roundRect">
            <a:avLst/>
          </a:prstGeom>
          <a:solidFill>
            <a:schemeClr val="accent4"/>
          </a:solidFill>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7200" dirty="0"/>
              <a:t>Activate</a:t>
            </a:r>
          </a:p>
        </p:txBody>
      </p:sp>
      <p:sp>
        <p:nvSpPr>
          <p:cNvPr id="7" name="Subtitle 2"/>
          <p:cNvSpPr>
            <a:spLocks noGrp="1"/>
          </p:cNvSpPr>
          <p:nvPr>
            <p:ph type="subTitle" idx="1"/>
          </p:nvPr>
        </p:nvSpPr>
        <p:spPr>
          <a:xfrm>
            <a:off x="274319" y="166427"/>
            <a:ext cx="6801729" cy="6615923"/>
          </a:xfrm>
          <a:ln w="57150">
            <a:solidFill>
              <a:srgbClr val="404040"/>
            </a:solidFill>
          </a:ln>
          <a:effectLst>
            <a:glow rad="139700">
              <a:schemeClr val="accent6">
                <a:satMod val="175000"/>
                <a:alpha val="40000"/>
              </a:schemeClr>
            </a:glow>
          </a:effectLst>
        </p:spPr>
        <p:txBody>
          <a:bodyPr>
            <a:noAutofit/>
          </a:bodyPr>
          <a:lstStyle/>
          <a:p>
            <a:pPr fontAlgn="base"/>
            <a:r>
              <a:rPr lang="en-GB" sz="2800" dirty="0"/>
              <a:t>In the case of Elements of crime writing, many of the texts pre-date the crime fiction genre that emerged as a recognisable literary genre in the mid-19</a:t>
            </a:r>
            <a:r>
              <a:rPr lang="en-GB" sz="2800" baseline="30000" dirty="0"/>
              <a:t>th</a:t>
            </a:r>
            <a:r>
              <a:rPr lang="en-GB" sz="2800" dirty="0"/>
              <a:t> century and with academic recognition in the 20</a:t>
            </a:r>
            <a:r>
              <a:rPr lang="en-GB" sz="2800" baseline="30000" dirty="0"/>
              <a:t>th</a:t>
            </a:r>
            <a:r>
              <a:rPr lang="en-GB" sz="2800" dirty="0"/>
              <a:t> century. However, in all the texts a significant crime drives the narrative and the execution and consequences of the crime are fundamentally important to the way the text is structured.</a:t>
            </a:r>
          </a:p>
          <a:p>
            <a:pPr fontAlgn="base"/>
            <a:r>
              <a:rPr lang="en-GB" sz="2800" dirty="0"/>
              <a:t>All set texts are narratives which focus on transgressions against established order and the specific breaking of either national, social, religious or moral laws. The focus in this component must be on ‘Elements’ and students need to consider the elements that exist in each of their texts.</a:t>
            </a:r>
          </a:p>
          <a:p>
            <a:endParaRPr lang="en-GB" sz="4400" dirty="0">
              <a:effectLst>
                <a:outerShdw blurRad="38100" dist="38100" dir="2700000" algn="tl">
                  <a:srgbClr val="000000">
                    <a:alpha val="43137"/>
                  </a:srgbClr>
                </a:outerShdw>
              </a:effectLst>
            </a:endParaRPr>
          </a:p>
        </p:txBody>
      </p:sp>
      <p:sp>
        <p:nvSpPr>
          <p:cNvPr id="10" name="Subtitle 2"/>
          <p:cNvSpPr txBox="1">
            <a:spLocks/>
          </p:cNvSpPr>
          <p:nvPr/>
        </p:nvSpPr>
        <p:spPr>
          <a:xfrm>
            <a:off x="7666892" y="1102270"/>
            <a:ext cx="4525108" cy="2822616"/>
          </a:xfrm>
          <a:prstGeom prst="rect">
            <a:avLst/>
          </a:prstGeom>
          <a:ln w="57150">
            <a:solidFill>
              <a:srgbClr val="404040"/>
            </a:solidFill>
          </a:ln>
          <a:effectLst>
            <a:glow rad="228600">
              <a:schemeClr val="accent1">
                <a:satMod val="175000"/>
                <a:alpha val="40000"/>
              </a:schemeClr>
            </a:glow>
          </a:effectLst>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71500" indent="-571500">
              <a:buFont typeface="Arial" panose="020B0604020202020204" pitchFamily="34" charset="0"/>
              <a:buChar char="•"/>
            </a:pPr>
            <a:r>
              <a:rPr lang="en-GB" sz="3600" i="1" dirty="0">
                <a:effectLst>
                  <a:outerShdw blurRad="38100" dist="38100" dir="2700000" algn="tl">
                    <a:srgbClr val="000000">
                      <a:alpha val="43137"/>
                    </a:srgbClr>
                  </a:outerShdw>
                </a:effectLst>
              </a:rPr>
              <a:t>Oliver Twist</a:t>
            </a:r>
          </a:p>
          <a:p>
            <a:pPr marL="571500" indent="-571500">
              <a:buFont typeface="Arial" panose="020B0604020202020204" pitchFamily="34" charset="0"/>
              <a:buChar char="•"/>
            </a:pPr>
            <a:r>
              <a:rPr lang="en-GB" sz="3600" dirty="0">
                <a:effectLst>
                  <a:outerShdw blurRad="38100" dist="38100" dir="2700000" algn="tl">
                    <a:srgbClr val="000000">
                      <a:alpha val="43137"/>
                    </a:srgbClr>
                  </a:outerShdw>
                </a:effectLst>
              </a:rPr>
              <a:t>Crabbe, Browning and Wilde poetry</a:t>
            </a:r>
          </a:p>
          <a:p>
            <a:pPr marL="571500" indent="-571500">
              <a:buFont typeface="Arial" panose="020B0604020202020204" pitchFamily="34" charset="0"/>
              <a:buChar char="•"/>
            </a:pPr>
            <a:r>
              <a:rPr lang="en-GB" sz="3600" i="1" dirty="0">
                <a:effectLst>
                  <a:outerShdw blurRad="38100" dist="38100" dir="2700000" algn="tl">
                    <a:srgbClr val="000000">
                      <a:alpha val="43137"/>
                    </a:srgbClr>
                  </a:outerShdw>
                </a:effectLst>
              </a:rPr>
              <a:t>When Will There Be Good News?</a:t>
            </a:r>
          </a:p>
        </p:txBody>
      </p:sp>
      <p:sp>
        <p:nvSpPr>
          <p:cNvPr id="2" name="TextBox 1">
            <a:extLst>
              <a:ext uri="{FF2B5EF4-FFF2-40B4-BE49-F238E27FC236}">
                <a16:creationId xmlns:a16="http://schemas.microsoft.com/office/drawing/2014/main" id="{4CB7044A-4D8C-4540-BB17-A5C4C076834C}"/>
              </a:ext>
            </a:extLst>
          </p:cNvPr>
          <p:cNvSpPr txBox="1"/>
          <p:nvPr/>
        </p:nvSpPr>
        <p:spPr>
          <a:xfrm>
            <a:off x="7666892" y="4375052"/>
            <a:ext cx="4390769" cy="2246769"/>
          </a:xfrm>
          <a:prstGeom prst="rect">
            <a:avLst/>
          </a:prstGeom>
          <a:noFill/>
          <a:ln>
            <a:solidFill>
              <a:schemeClr val="tx1"/>
            </a:solidFill>
          </a:ln>
        </p:spPr>
        <p:txBody>
          <a:bodyPr wrap="square" rtlCol="0">
            <a:spAutoFit/>
          </a:bodyPr>
          <a:lstStyle/>
          <a:p>
            <a:r>
              <a:rPr lang="en-GB" sz="2800" b="1" dirty="0">
                <a:effectLst>
                  <a:outerShdw blurRad="38100" dist="38100" dir="2700000" algn="tl">
                    <a:srgbClr val="000000">
                      <a:alpha val="43137"/>
                    </a:srgbClr>
                  </a:outerShdw>
                </a:effectLst>
              </a:rPr>
              <a:t>Let’s read and annotate ‘The Laboratory’.</a:t>
            </a:r>
          </a:p>
          <a:p>
            <a:r>
              <a:rPr lang="en-GB" sz="2800" b="1" dirty="0">
                <a:effectLst>
                  <a:outerShdw blurRad="38100" dist="38100" dir="2700000" algn="tl">
                    <a:srgbClr val="000000">
                      <a:alpha val="43137"/>
                    </a:srgbClr>
                  </a:outerShdw>
                </a:effectLst>
              </a:rPr>
              <a:t>Focus: Presentation of crime</a:t>
            </a:r>
          </a:p>
          <a:p>
            <a:r>
              <a:rPr lang="en-GB" sz="2800" b="1" dirty="0">
                <a:effectLst>
                  <a:outerShdw blurRad="38100" dist="38100" dir="2700000" algn="tl">
                    <a:srgbClr val="000000">
                      <a:alpha val="43137"/>
                    </a:srgbClr>
                  </a:outerShdw>
                </a:effectLst>
                <a:highlight>
                  <a:srgbClr val="00FF00"/>
                </a:highlight>
              </a:rPr>
              <a:t>B/A: </a:t>
            </a:r>
            <a:r>
              <a:rPr lang="en-GB" sz="2800" b="1" dirty="0">
                <a:effectLst>
                  <a:outerShdw blurRad="38100" dist="38100" dir="2700000" algn="tl">
                    <a:srgbClr val="000000">
                      <a:alpha val="43137"/>
                    </a:srgbClr>
                  </a:outerShdw>
                </a:effectLst>
              </a:rPr>
              <a:t>Complexity of crime and gender </a:t>
            </a:r>
          </a:p>
        </p:txBody>
      </p:sp>
    </p:spTree>
    <p:extLst>
      <p:ext uri="{BB962C8B-B14F-4D97-AF65-F5344CB8AC3E}">
        <p14:creationId xmlns:p14="http://schemas.microsoft.com/office/powerpoint/2010/main" val="854330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a:spLocks noGrp="1"/>
          </p:cNvSpPr>
          <p:nvPr>
            <p:ph type="subTitle" idx="1"/>
          </p:nvPr>
        </p:nvSpPr>
        <p:spPr>
          <a:xfrm>
            <a:off x="180110" y="1235746"/>
            <a:ext cx="11291454" cy="2435710"/>
          </a:xfrm>
          <a:ln w="57150">
            <a:solidFill>
              <a:srgbClr val="404040"/>
            </a:solidFill>
          </a:ln>
          <a:effectLst>
            <a:glow rad="139700">
              <a:schemeClr val="accent6">
                <a:satMod val="175000"/>
                <a:alpha val="40000"/>
              </a:schemeClr>
            </a:glow>
          </a:effectLst>
        </p:spPr>
        <p:txBody>
          <a:bodyPr>
            <a:noAutofit/>
          </a:bodyPr>
          <a:lstStyle/>
          <a:p>
            <a:r>
              <a:rPr lang="en-GB" sz="2800" dirty="0"/>
              <a:t>The AABB Anapaestic metre (2 non-stressed syllables and 1 stressed syllable) creates the juxtaposition between the simple rhyme scheme and the driving language that creates an excited voice. Browning’s use of an irregular metre and enjambment enforces the speaker’s uncontrollable desire to kill, making us complicit in the speaker’s actions. </a:t>
            </a:r>
            <a:endParaRPr lang="en-GB" sz="5400" b="1" dirty="0">
              <a:solidFill>
                <a:srgbClr val="00B050"/>
              </a:solidFill>
              <a:effectLst>
                <a:outerShdw blurRad="38100" dist="38100" dir="2700000" algn="tl">
                  <a:srgbClr val="000000">
                    <a:alpha val="43137"/>
                  </a:srgbClr>
                </a:outerShdw>
              </a:effectLst>
            </a:endParaRPr>
          </a:p>
        </p:txBody>
      </p:sp>
      <p:sp>
        <p:nvSpPr>
          <p:cNvPr id="8" name="Rounded Rectangle 7"/>
          <p:cNvSpPr/>
          <p:nvPr/>
        </p:nvSpPr>
        <p:spPr>
          <a:xfrm>
            <a:off x="2854036" y="179619"/>
            <a:ext cx="6618514" cy="741865"/>
          </a:xfrm>
          <a:prstGeom prst="roundRect">
            <a:avLst/>
          </a:prstGeom>
          <a:solidFill>
            <a:srgbClr val="FF1515"/>
          </a:solidFill>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4400" dirty="0"/>
              <a:t>Progress Check</a:t>
            </a:r>
          </a:p>
        </p:txBody>
      </p:sp>
      <p:sp>
        <p:nvSpPr>
          <p:cNvPr id="9" name="TextBox 8"/>
          <p:cNvSpPr txBox="1"/>
          <p:nvPr/>
        </p:nvSpPr>
        <p:spPr>
          <a:xfrm>
            <a:off x="414594" y="4189458"/>
            <a:ext cx="10586956" cy="2308324"/>
          </a:xfrm>
          <a:prstGeom prst="rect">
            <a:avLst/>
          </a:prstGeom>
          <a:noFill/>
          <a:ln w="57150">
            <a:solidFill>
              <a:schemeClr val="tx1"/>
            </a:solidFill>
          </a:ln>
          <a:effectLst>
            <a:glow rad="101600">
              <a:srgbClr val="FF0000">
                <a:alpha val="60000"/>
              </a:srgbClr>
            </a:glow>
          </a:effectLst>
        </p:spPr>
        <p:txBody>
          <a:bodyPr wrap="square" rtlCol="0">
            <a:spAutoFit/>
          </a:bodyPr>
          <a:lstStyle/>
          <a:p>
            <a:r>
              <a:rPr lang="en-GB" sz="3600" b="1" dirty="0">
                <a:solidFill>
                  <a:srgbClr val="FF0000"/>
                </a:solidFill>
              </a:rPr>
              <a:t>C: Using your analyses, provide an analysis of language that supports this assertion. </a:t>
            </a:r>
          </a:p>
          <a:p>
            <a:r>
              <a:rPr lang="en-GB" sz="3600" b="1" dirty="0">
                <a:solidFill>
                  <a:srgbClr val="00B050"/>
                </a:solidFill>
              </a:rPr>
              <a:t>B/A: Can you extend the analysis to cover another interpretation of metre?</a:t>
            </a:r>
          </a:p>
        </p:txBody>
      </p:sp>
    </p:spTree>
    <p:extLst>
      <p:ext uri="{BB962C8B-B14F-4D97-AF65-F5344CB8AC3E}">
        <p14:creationId xmlns:p14="http://schemas.microsoft.com/office/powerpoint/2010/main" val="2577159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7519745" y="12259"/>
            <a:ext cx="4672254" cy="705394"/>
          </a:xfrm>
          <a:prstGeom prst="roundRect">
            <a:avLst/>
          </a:prstGeom>
          <a:solidFill>
            <a:srgbClr val="00CC00"/>
          </a:solidFill>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GB" dirty="0"/>
          </a:p>
        </p:txBody>
      </p:sp>
      <p:sp>
        <p:nvSpPr>
          <p:cNvPr id="5" name="Rectangle 4"/>
          <p:cNvSpPr/>
          <p:nvPr/>
        </p:nvSpPr>
        <p:spPr>
          <a:xfrm>
            <a:off x="7656649" y="-96709"/>
            <a:ext cx="4398447" cy="923330"/>
          </a:xfrm>
          <a:prstGeom prst="rect">
            <a:avLst/>
          </a:prstGeom>
          <a:noFill/>
        </p:spPr>
        <p:txBody>
          <a:bodyPr wrap="none" lIns="91440" tIns="45720" rIns="91440" bIns="45720">
            <a:spAutoFit/>
          </a:bodyPr>
          <a:lstStyle/>
          <a:p>
            <a:pPr algn="ctr"/>
            <a:r>
              <a:rPr lang="en-GB" sz="5400" b="1" spc="50" dirty="0">
                <a:ln w="9525" cmpd="sng">
                  <a:noFill/>
                  <a:prstDash val="solid"/>
                </a:ln>
                <a:solidFill>
                  <a:srgbClr val="70AD47">
                    <a:tint val="1000"/>
                  </a:srgbClr>
                </a:solidFill>
                <a:effectLst>
                  <a:glow rad="38100">
                    <a:schemeClr val="accent1">
                      <a:alpha val="40000"/>
                    </a:schemeClr>
                  </a:glow>
                </a:effectLst>
                <a:latin typeface="Cambria" panose="02040503050406030204" pitchFamily="18" charset="0"/>
              </a:rPr>
              <a:t>Demonstrate</a:t>
            </a:r>
            <a:endParaRPr lang="en-GB" sz="5400" b="1" cap="none" spc="50" dirty="0">
              <a:ln w="9525" cmpd="sng">
                <a:noFill/>
                <a:prstDash val="solid"/>
              </a:ln>
              <a:solidFill>
                <a:srgbClr val="70AD47">
                  <a:tint val="1000"/>
                </a:srgbClr>
              </a:solidFill>
              <a:effectLst>
                <a:glow rad="38100">
                  <a:schemeClr val="accent1">
                    <a:alpha val="40000"/>
                  </a:schemeClr>
                </a:glow>
              </a:effectLst>
            </a:endParaRPr>
          </a:p>
        </p:txBody>
      </p:sp>
      <p:sp>
        <p:nvSpPr>
          <p:cNvPr id="8" name="Subtitle 2"/>
          <p:cNvSpPr txBox="1">
            <a:spLocks/>
          </p:cNvSpPr>
          <p:nvPr/>
        </p:nvSpPr>
        <p:spPr>
          <a:xfrm>
            <a:off x="274319" y="364956"/>
            <a:ext cx="6888481" cy="6081973"/>
          </a:xfrm>
          <a:prstGeom prst="rect">
            <a:avLst/>
          </a:prstGeom>
          <a:ln w="57150">
            <a:solidFill>
              <a:srgbClr val="404040"/>
            </a:solidFill>
          </a:ln>
          <a:effectLst>
            <a:glow rad="139700">
              <a:schemeClr val="accent6">
                <a:satMod val="175000"/>
                <a:alpha val="40000"/>
              </a:schemeClr>
            </a:glow>
          </a:effectLst>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3600" b="1" i="1" dirty="0">
                <a:effectLst>
                  <a:outerShdw blurRad="38100" dist="38100" dir="2700000" algn="tl">
                    <a:srgbClr val="000000">
                      <a:alpha val="43137"/>
                    </a:srgbClr>
                  </a:outerShdw>
                </a:effectLst>
              </a:rPr>
              <a:t>Group writing:</a:t>
            </a:r>
          </a:p>
          <a:p>
            <a:pPr marL="0" indent="0">
              <a:lnSpc>
                <a:spcPct val="107000"/>
              </a:lnSpc>
              <a:spcAft>
                <a:spcPts val="0"/>
              </a:spcAft>
              <a:buNone/>
            </a:pPr>
            <a:r>
              <a:rPr lang="en-GB" sz="3600" b="1" i="1" dirty="0">
                <a:solidFill>
                  <a:srgbClr val="000000"/>
                </a:solidFill>
                <a:latin typeface="Calibri" panose="020F0502020204030204" pitchFamily="34" charset="0"/>
                <a:ea typeface="Times New Roman" panose="02020603050405020304" pitchFamily="18" charset="0"/>
                <a:cs typeface="Calibri" panose="020F0502020204030204" pitchFamily="34" charset="0"/>
              </a:rPr>
              <a:t>‘In “The Laboratory”, the motive is more interesting than the murder’. </a:t>
            </a:r>
          </a:p>
          <a:p>
            <a:pPr marL="0" indent="0">
              <a:lnSpc>
                <a:spcPct val="107000"/>
              </a:lnSpc>
              <a:spcAft>
                <a:spcPts val="0"/>
              </a:spcAft>
              <a:buNone/>
            </a:pPr>
            <a:r>
              <a:rPr lang="en-GB" sz="3600" dirty="0"/>
              <a:t>To what extent do you think that the poem supports this view? </a:t>
            </a:r>
          </a:p>
          <a:p>
            <a:pPr marL="0" indent="0">
              <a:lnSpc>
                <a:spcPct val="107000"/>
              </a:lnSpc>
              <a:spcAft>
                <a:spcPts val="0"/>
              </a:spcAft>
              <a:buNone/>
            </a:pPr>
            <a:r>
              <a:rPr lang="en-GB" sz="3600" dirty="0"/>
              <a:t>Remember to include in your answer relevant detailed exploration of </a:t>
            </a:r>
            <a:r>
              <a:rPr lang="en-GB" sz="3600"/>
              <a:t>the poet’s </a:t>
            </a:r>
            <a:r>
              <a:rPr lang="en-GB" sz="3600" dirty="0"/>
              <a:t>authorial methods</a:t>
            </a:r>
            <a:endParaRPr lang="en-GB" sz="4800" b="1" dirty="0">
              <a:effectLst>
                <a:outerShdw blurRad="38100" dist="38100" dir="2700000" algn="tl">
                  <a:srgbClr val="000000">
                    <a:alpha val="43137"/>
                  </a:srgbClr>
                </a:outerShdw>
              </a:effectLst>
            </a:endParaRPr>
          </a:p>
          <a:p>
            <a:pPr marL="0" indent="0">
              <a:buNone/>
            </a:pPr>
            <a:endParaRPr lang="en-GB" sz="4400" dirty="0">
              <a:effectLst>
                <a:outerShdw blurRad="38100" dist="38100" dir="2700000" algn="tl">
                  <a:srgbClr val="000000">
                    <a:alpha val="43137"/>
                  </a:srgbClr>
                </a:outerShdw>
              </a:effectLst>
            </a:endParaRPr>
          </a:p>
        </p:txBody>
      </p:sp>
      <p:sp>
        <p:nvSpPr>
          <p:cNvPr id="3" name="Rectangle 2"/>
          <p:cNvSpPr/>
          <p:nvPr/>
        </p:nvSpPr>
        <p:spPr>
          <a:xfrm>
            <a:off x="7333524" y="935589"/>
            <a:ext cx="4721572" cy="6001643"/>
          </a:xfrm>
          <a:prstGeom prst="rect">
            <a:avLst/>
          </a:prstGeom>
          <a:ln w="57150">
            <a:solidFill>
              <a:schemeClr val="tx1"/>
            </a:solidFill>
          </a:ln>
          <a:effectLst>
            <a:glow rad="228600">
              <a:schemeClr val="accent2">
                <a:satMod val="175000"/>
                <a:alpha val="40000"/>
              </a:schemeClr>
            </a:glow>
          </a:effectLst>
        </p:spPr>
        <p:txBody>
          <a:bodyPr wrap="square">
            <a:spAutoFit/>
          </a:bodyPr>
          <a:lstStyle/>
          <a:p>
            <a:r>
              <a:rPr lang="en-GB" sz="3200" b="1" dirty="0">
                <a:solidFill>
                  <a:srgbClr val="FF0000"/>
                </a:solidFill>
                <a:effectLst>
                  <a:outerShdw blurRad="38100" dist="38100" dir="2700000" algn="tl">
                    <a:srgbClr val="000000">
                      <a:alpha val="43137"/>
                    </a:srgbClr>
                  </a:outerShdw>
                </a:effectLst>
              </a:rPr>
              <a:t>C: Explore aspects of crime through close analysis of language and structure.</a:t>
            </a:r>
          </a:p>
          <a:p>
            <a:r>
              <a:rPr lang="en-GB" sz="3200" b="1" dirty="0">
                <a:solidFill>
                  <a:schemeClr val="accent4">
                    <a:lumMod val="75000"/>
                  </a:schemeClr>
                </a:solidFill>
                <a:effectLst>
                  <a:outerShdw blurRad="38100" dist="38100" dir="2700000" algn="tl">
                    <a:srgbClr val="000000">
                      <a:alpha val="43137"/>
                    </a:srgbClr>
                  </a:outerShdw>
                </a:effectLst>
              </a:rPr>
              <a:t>B: Consider a narrow argument; explore a concept in close detail.</a:t>
            </a:r>
          </a:p>
          <a:p>
            <a:r>
              <a:rPr lang="en-GB" sz="3200" b="1" dirty="0">
                <a:solidFill>
                  <a:srgbClr val="00B050"/>
                </a:solidFill>
                <a:effectLst>
                  <a:outerShdw blurRad="38100" dist="38100" dir="2700000" algn="tl">
                    <a:srgbClr val="000000">
                      <a:alpha val="43137"/>
                    </a:srgbClr>
                  </a:outerShdw>
                </a:effectLst>
              </a:rPr>
              <a:t>A: Can you allude to anapaestic metre and other structural devices in your response as well as other famous Browning texts (MLD)?</a:t>
            </a:r>
          </a:p>
        </p:txBody>
      </p:sp>
    </p:spTree>
    <p:extLst>
      <p:ext uri="{BB962C8B-B14F-4D97-AF65-F5344CB8AC3E}">
        <p14:creationId xmlns:p14="http://schemas.microsoft.com/office/powerpoint/2010/main" val="848358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970" y="1017293"/>
            <a:ext cx="10710356" cy="3912977"/>
          </a:xfrm>
          <a:ln w="57150">
            <a:solidFill>
              <a:schemeClr val="tx1"/>
            </a:solidFill>
          </a:ln>
          <a:effectLst>
            <a:glow rad="101600">
              <a:srgbClr val="FF6699">
                <a:alpha val="60000"/>
              </a:srgbClr>
            </a:glow>
          </a:effectLst>
        </p:spPr>
        <p:txBody>
          <a:bodyPr>
            <a:normAutofit fontScale="90000"/>
          </a:bodyPr>
          <a:lstStyle/>
          <a:p>
            <a:pPr algn="ctr"/>
            <a:br>
              <a:rPr lang="en-GB" sz="3200" b="1" dirty="0">
                <a:solidFill>
                  <a:srgbClr val="FF0000"/>
                </a:solidFill>
                <a:effectLst>
                  <a:outerShdw blurRad="38100" dist="38100" dir="2700000" algn="tl">
                    <a:srgbClr val="000000">
                      <a:alpha val="43137"/>
                    </a:srgbClr>
                  </a:outerShdw>
                </a:effectLst>
              </a:rPr>
            </a:br>
            <a:r>
              <a:rPr lang="en-GB" sz="3200" b="1" dirty="0">
                <a:solidFill>
                  <a:srgbClr val="FF0000"/>
                </a:solidFill>
                <a:effectLst>
                  <a:outerShdw blurRad="38100" dist="38100" dir="2700000" algn="tl">
                    <a:srgbClr val="000000">
                      <a:alpha val="43137"/>
                    </a:srgbClr>
                  </a:outerShdw>
                </a:effectLst>
              </a:rPr>
              <a:t>Chain of intellect:</a:t>
            </a:r>
            <a:br>
              <a:rPr lang="en-GB" sz="3200" b="1" dirty="0">
                <a:solidFill>
                  <a:srgbClr val="FF0000"/>
                </a:solidFill>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Elect one person from your table to verbalise a word or phrase relating to the extract studied today. Beginning clockwise, each person must say an additional word/phrase which relates to the word spoken by the previous person. </a:t>
            </a:r>
            <a:br>
              <a:rPr lang="en-GB" sz="3200" b="1" dirty="0">
                <a:effectLst>
                  <a:outerShdw blurRad="38100" dist="38100" dir="2700000" algn="tl">
                    <a:srgbClr val="000000">
                      <a:alpha val="43137"/>
                    </a:srgbClr>
                  </a:outerShdw>
                </a:effectLst>
              </a:rPr>
            </a:br>
            <a:r>
              <a:rPr lang="en-GB" sz="3200" b="1" i="1" dirty="0">
                <a:solidFill>
                  <a:srgbClr val="7030A0"/>
                </a:solidFill>
                <a:effectLst>
                  <a:outerShdw blurRad="38100" dist="38100" dir="2700000" algn="tl">
                    <a:srgbClr val="000000">
                      <a:alpha val="43137"/>
                    </a:srgbClr>
                  </a:outerShdw>
                </a:effectLst>
              </a:rPr>
              <a:t>Which table can achieve the longest ‘chain’ of knowledge?</a:t>
            </a:r>
            <a:br>
              <a:rPr lang="en-GB" sz="3200" b="1" i="1" dirty="0">
                <a:solidFill>
                  <a:srgbClr val="7030A0"/>
                </a:solidFill>
                <a:effectLst>
                  <a:outerShdw blurRad="38100" dist="38100" dir="2700000" algn="tl">
                    <a:srgbClr val="000000">
                      <a:alpha val="43137"/>
                    </a:srgbClr>
                  </a:outerShdw>
                </a:effectLst>
              </a:rPr>
            </a:br>
            <a:r>
              <a:rPr lang="en-GB" sz="3200" b="1" dirty="0">
                <a:solidFill>
                  <a:srgbClr val="0070C0"/>
                </a:solidFill>
                <a:effectLst>
                  <a:outerShdw blurRad="38100" dist="38100" dir="2700000" algn="tl">
                    <a:srgbClr val="000000">
                      <a:alpha val="43137"/>
                    </a:srgbClr>
                  </a:outerShdw>
                </a:effectLst>
              </a:rPr>
              <a:t>Additional challenge: your response to the previous person can only be a word or phrase which contrasts/undermines theirs</a:t>
            </a:r>
            <a:br>
              <a:rPr lang="en-GB" sz="3600" b="1" dirty="0">
                <a:effectLst>
                  <a:outerShdw blurRad="38100" dist="38100" dir="2700000" algn="tl">
                    <a:srgbClr val="000000">
                      <a:alpha val="43137"/>
                    </a:srgbClr>
                  </a:outerShdw>
                </a:effectLst>
              </a:rPr>
            </a:br>
            <a:endParaRPr lang="en-GB" sz="3600" b="1" dirty="0">
              <a:effectLst>
                <a:outerShdw blurRad="38100" dist="38100" dir="2700000" algn="tl">
                  <a:srgbClr val="000000">
                    <a:alpha val="43137"/>
                  </a:srgbClr>
                </a:outerShdw>
              </a:effectLst>
            </a:endParaRPr>
          </a:p>
        </p:txBody>
      </p:sp>
      <p:pic>
        <p:nvPicPr>
          <p:cNvPr id="3074" name="Picture 2" descr="https://encrypted-tbn0.gstatic.com/images?q=tbn%3AANd9GcRYF53Cda7Kuca1ivs8iX88-ijw4ot2CxFCRjmfiT-m_qHl-EKVPQjwmjS2PVI&amp;usqp=C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48957" y="4762066"/>
            <a:ext cx="1866900" cy="1866901"/>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2" descr="https://encrypted-tbn0.gstatic.com/images?q=tbn%3AANd9GcRYF53Cda7Kuca1ivs8iX88-ijw4ot2CxFCRjmfiT-m_qHl-EKVPQjwmjS2PVI&amp;usqp=CAc"/>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261" y="4930270"/>
            <a:ext cx="1866900" cy="1866901"/>
          </a:xfrm>
          <a:prstGeom prst="rect">
            <a:avLst/>
          </a:prstGeom>
          <a:noFill/>
          <a:extLst>
            <a:ext uri="{909E8E84-426E-40DD-AFC4-6F175D3DCCD1}">
              <a14:hiddenFill xmlns:a14="http://schemas.microsoft.com/office/drawing/2010/main">
                <a:solidFill>
                  <a:srgbClr val="FFFFFF"/>
                </a:solidFill>
              </a14:hiddenFill>
            </a:ext>
          </a:extLst>
        </p:spPr>
      </p:pic>
      <p:sp>
        <p:nvSpPr>
          <p:cNvPr id="7" name="Rounded Rectangle 6"/>
          <p:cNvSpPr/>
          <p:nvPr/>
        </p:nvSpPr>
        <p:spPr>
          <a:xfrm>
            <a:off x="3203331" y="-32524"/>
            <a:ext cx="5460272" cy="1037980"/>
          </a:xfrm>
          <a:prstGeom prst="roundRect">
            <a:avLst/>
          </a:prstGeom>
          <a:solidFill>
            <a:srgbClr val="002060"/>
          </a:solidFill>
          <a:ln>
            <a:solidFill>
              <a:schemeClr val="bg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6000" dirty="0"/>
              <a:t>Consolidate</a:t>
            </a:r>
          </a:p>
        </p:txBody>
      </p:sp>
    </p:spTree>
    <p:extLst>
      <p:ext uri="{BB962C8B-B14F-4D97-AF65-F5344CB8AC3E}">
        <p14:creationId xmlns:p14="http://schemas.microsoft.com/office/powerpoint/2010/main" val="3777946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TotalTime>
  <Words>652</Words>
  <Application>Microsoft Office PowerPoint</Application>
  <PresentationFormat>Widescreen</PresentationFormat>
  <Paragraphs>40</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Cambria</vt:lpstr>
      <vt:lpstr>Times New Roman</vt:lpstr>
      <vt:lpstr>Office Theme</vt:lpstr>
      <vt:lpstr>‘As a shut bud that holds a bee I warily oped her lids’ </vt:lpstr>
      <vt:lpstr>Learning Outcomes:</vt:lpstr>
      <vt:lpstr>PowerPoint Presentation</vt:lpstr>
      <vt:lpstr>PowerPoint Presentation</vt:lpstr>
      <vt:lpstr>PowerPoint Presentation</vt:lpstr>
      <vt:lpstr> Chain of intellect: Elect one person from your table to verbalise a word or phrase relating to the extract studied today. Beginning clockwise, each person must say an additional word/phrase which relates to the word spoken by the previous person.  Which table can achieve the longest ‘chain’ of knowledge? Additional challenge: your response to the previous person can only be a word or phrase which contrasts/undermines theirs </vt:lpstr>
    </vt:vector>
  </TitlesOfParts>
  <Company>JRN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never was a story of more woe than this of Juliet and her Romeo.’</dc:title>
  <dc:creator>Miss L Murfin (rLMU)</dc:creator>
  <cp:lastModifiedBy>Miss L Bottomley (rLBO)</cp:lastModifiedBy>
  <cp:revision>12</cp:revision>
  <dcterms:created xsi:type="dcterms:W3CDTF">2020-10-29T12:14:02Z</dcterms:created>
  <dcterms:modified xsi:type="dcterms:W3CDTF">2021-07-12T08:42:31Z</dcterms:modified>
</cp:coreProperties>
</file>