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73" r:id="rId5"/>
    <p:sldId id="259" r:id="rId6"/>
    <p:sldId id="269" r:id="rId7"/>
    <p:sldId id="272" r:id="rId8"/>
    <p:sldId id="260" r:id="rId9"/>
    <p:sldId id="265" r:id="rId10"/>
    <p:sldId id="275" r:id="rId11"/>
    <p:sldId id="274" r:id="rId12"/>
    <p:sldId id="262"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L Murfin (rLMU)" userId="4c76c5b9-a145-4ad8-862e-e63db1246dae" providerId="ADAL" clId="{06B71BFA-19ED-464B-831B-A6F7DA730249}"/>
    <pc:docChg chg="modSld modNotesMaster">
      <pc:chgData name="Miss L Murfin (rLMU)" userId="4c76c5b9-a145-4ad8-862e-e63db1246dae" providerId="ADAL" clId="{06B71BFA-19ED-464B-831B-A6F7DA730249}" dt="2021-07-13T12:23:54.192" v="2" actId="1076"/>
      <pc:docMkLst>
        <pc:docMk/>
      </pc:docMkLst>
      <pc:sldChg chg="modSp">
        <pc:chgData name="Miss L Murfin (rLMU)" userId="4c76c5b9-a145-4ad8-862e-e63db1246dae" providerId="ADAL" clId="{06B71BFA-19ED-464B-831B-A6F7DA730249}" dt="2021-07-13T12:23:54.192" v="2" actId="1076"/>
        <pc:sldMkLst>
          <pc:docMk/>
          <pc:sldMk cId="2896680143" sldId="262"/>
        </pc:sldMkLst>
        <pc:spChg chg="mod">
          <ac:chgData name="Miss L Murfin (rLMU)" userId="4c76c5b9-a145-4ad8-862e-e63db1246dae" providerId="ADAL" clId="{06B71BFA-19ED-464B-831B-A6F7DA730249}" dt="2021-07-13T12:23:42.389" v="1" actId="20577"/>
          <ac:spMkLst>
            <pc:docMk/>
            <pc:sldMk cId="2896680143" sldId="262"/>
            <ac:spMk id="3" creationId="{7E07CAE2-070A-4C31-93A0-BA2B7B2BCBF6}"/>
          </ac:spMkLst>
        </pc:spChg>
        <pc:spChg chg="mod">
          <ac:chgData name="Miss L Murfin (rLMU)" userId="4c76c5b9-a145-4ad8-862e-e63db1246dae" providerId="ADAL" clId="{06B71BFA-19ED-464B-831B-A6F7DA730249}" dt="2021-07-13T12:23:54.192" v="2" actId="1076"/>
          <ac:spMkLst>
            <pc:docMk/>
            <pc:sldMk cId="2896680143" sldId="262"/>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08253A7-B4D3-4A6F-83F0-7EF20B4696D6}" type="datetimeFigureOut">
              <a:rPr lang="en-GB" smtClean="0"/>
              <a:t>13/07/2021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6E228AF-4248-4106-B8FD-C250B1BE7FBB}" type="slidenum">
              <a:rPr lang="en-GB" smtClean="0"/>
              <a:t>‹#›</a:t>
            </a:fld>
            <a:endParaRPr lang="en-GB"/>
          </a:p>
        </p:txBody>
      </p:sp>
    </p:spTree>
    <p:extLst>
      <p:ext uri="{BB962C8B-B14F-4D97-AF65-F5344CB8AC3E}">
        <p14:creationId xmlns:p14="http://schemas.microsoft.com/office/powerpoint/2010/main" val="1118178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97332-E987-4F53-84BB-FBD4A8743B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C27679-A343-47CF-AB19-968ED089E1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3E749B-C448-4860-B43B-BC2368BC25F7}"/>
              </a:ext>
            </a:extLst>
          </p:cNvPr>
          <p:cNvSpPr>
            <a:spLocks noGrp="1"/>
          </p:cNvSpPr>
          <p:nvPr>
            <p:ph type="dt" sz="half" idx="10"/>
          </p:nvPr>
        </p:nvSpPr>
        <p:spPr/>
        <p:txBody>
          <a:bodyPr/>
          <a:lstStyle/>
          <a:p>
            <a:fld id="{54DA6249-2C74-44F8-8F14-6E499C382767}" type="datetimeFigureOut">
              <a:rPr lang="en-GB" smtClean="0"/>
              <a:t>13/07/2021</a:t>
            </a:fld>
            <a:endParaRPr lang="en-GB"/>
          </a:p>
        </p:txBody>
      </p:sp>
      <p:sp>
        <p:nvSpPr>
          <p:cNvPr id="5" name="Footer Placeholder 4">
            <a:extLst>
              <a:ext uri="{FF2B5EF4-FFF2-40B4-BE49-F238E27FC236}">
                <a16:creationId xmlns:a16="http://schemas.microsoft.com/office/drawing/2014/main" id="{DD89C6C3-CE07-4955-8386-87D696D7D9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9A1610-2D44-4612-A4FF-73A6428C6F40}"/>
              </a:ext>
            </a:extLst>
          </p:cNvPr>
          <p:cNvSpPr>
            <a:spLocks noGrp="1"/>
          </p:cNvSpPr>
          <p:nvPr>
            <p:ph type="sldNum" sz="quarter" idx="12"/>
          </p:nvPr>
        </p:nvSpPr>
        <p:spPr/>
        <p:txBody>
          <a:bodyPr/>
          <a:lstStyle/>
          <a:p>
            <a:fld id="{F84F2886-6101-4B45-AC1A-31455A576223}" type="slidenum">
              <a:rPr lang="en-GB" smtClean="0"/>
              <a:t>‹#›</a:t>
            </a:fld>
            <a:endParaRPr lang="en-GB"/>
          </a:p>
        </p:txBody>
      </p:sp>
    </p:spTree>
    <p:extLst>
      <p:ext uri="{BB962C8B-B14F-4D97-AF65-F5344CB8AC3E}">
        <p14:creationId xmlns:p14="http://schemas.microsoft.com/office/powerpoint/2010/main" val="98988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50E4C-FF8C-4398-991C-DF1E14F27B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9941BF-926A-4D13-AED4-346742847C6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FEB203-520C-41A7-A143-27E43E1D75AA}"/>
              </a:ext>
            </a:extLst>
          </p:cNvPr>
          <p:cNvSpPr>
            <a:spLocks noGrp="1"/>
          </p:cNvSpPr>
          <p:nvPr>
            <p:ph type="dt" sz="half" idx="10"/>
          </p:nvPr>
        </p:nvSpPr>
        <p:spPr/>
        <p:txBody>
          <a:bodyPr/>
          <a:lstStyle/>
          <a:p>
            <a:fld id="{54DA6249-2C74-44F8-8F14-6E499C382767}" type="datetimeFigureOut">
              <a:rPr lang="en-GB" smtClean="0"/>
              <a:t>13/07/2021</a:t>
            </a:fld>
            <a:endParaRPr lang="en-GB"/>
          </a:p>
        </p:txBody>
      </p:sp>
      <p:sp>
        <p:nvSpPr>
          <p:cNvPr id="5" name="Footer Placeholder 4">
            <a:extLst>
              <a:ext uri="{FF2B5EF4-FFF2-40B4-BE49-F238E27FC236}">
                <a16:creationId xmlns:a16="http://schemas.microsoft.com/office/drawing/2014/main" id="{B87729E5-8DD3-4B5C-A2BC-562DF9EC2B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A691BE-2119-4AF3-952A-572BF9198E99}"/>
              </a:ext>
            </a:extLst>
          </p:cNvPr>
          <p:cNvSpPr>
            <a:spLocks noGrp="1"/>
          </p:cNvSpPr>
          <p:nvPr>
            <p:ph type="sldNum" sz="quarter" idx="12"/>
          </p:nvPr>
        </p:nvSpPr>
        <p:spPr/>
        <p:txBody>
          <a:bodyPr/>
          <a:lstStyle/>
          <a:p>
            <a:fld id="{F84F2886-6101-4B45-AC1A-31455A576223}" type="slidenum">
              <a:rPr lang="en-GB" smtClean="0"/>
              <a:t>‹#›</a:t>
            </a:fld>
            <a:endParaRPr lang="en-GB"/>
          </a:p>
        </p:txBody>
      </p:sp>
    </p:spTree>
    <p:extLst>
      <p:ext uri="{BB962C8B-B14F-4D97-AF65-F5344CB8AC3E}">
        <p14:creationId xmlns:p14="http://schemas.microsoft.com/office/powerpoint/2010/main" val="3239000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20B5CE-883D-46FB-87A9-466E86DCC4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B46495-8363-4366-A6E3-820EA4A5DA3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1E2CE0-34DD-4509-9A18-A9C87A556E02}"/>
              </a:ext>
            </a:extLst>
          </p:cNvPr>
          <p:cNvSpPr>
            <a:spLocks noGrp="1"/>
          </p:cNvSpPr>
          <p:nvPr>
            <p:ph type="dt" sz="half" idx="10"/>
          </p:nvPr>
        </p:nvSpPr>
        <p:spPr/>
        <p:txBody>
          <a:bodyPr/>
          <a:lstStyle/>
          <a:p>
            <a:fld id="{54DA6249-2C74-44F8-8F14-6E499C382767}" type="datetimeFigureOut">
              <a:rPr lang="en-GB" smtClean="0"/>
              <a:t>13/07/2021</a:t>
            </a:fld>
            <a:endParaRPr lang="en-GB"/>
          </a:p>
        </p:txBody>
      </p:sp>
      <p:sp>
        <p:nvSpPr>
          <p:cNvPr id="5" name="Footer Placeholder 4">
            <a:extLst>
              <a:ext uri="{FF2B5EF4-FFF2-40B4-BE49-F238E27FC236}">
                <a16:creationId xmlns:a16="http://schemas.microsoft.com/office/drawing/2014/main" id="{DAC81797-8C0F-4A99-9FE4-98ABE89872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6B26C-FF30-48DE-AB03-931125557D72}"/>
              </a:ext>
            </a:extLst>
          </p:cNvPr>
          <p:cNvSpPr>
            <a:spLocks noGrp="1"/>
          </p:cNvSpPr>
          <p:nvPr>
            <p:ph type="sldNum" sz="quarter" idx="12"/>
          </p:nvPr>
        </p:nvSpPr>
        <p:spPr/>
        <p:txBody>
          <a:bodyPr/>
          <a:lstStyle/>
          <a:p>
            <a:fld id="{F84F2886-6101-4B45-AC1A-31455A576223}" type="slidenum">
              <a:rPr lang="en-GB" smtClean="0"/>
              <a:t>‹#›</a:t>
            </a:fld>
            <a:endParaRPr lang="en-GB"/>
          </a:p>
        </p:txBody>
      </p:sp>
    </p:spTree>
    <p:extLst>
      <p:ext uri="{BB962C8B-B14F-4D97-AF65-F5344CB8AC3E}">
        <p14:creationId xmlns:p14="http://schemas.microsoft.com/office/powerpoint/2010/main" val="1465881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B14BA-001E-40AC-9492-4E6353DEDE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880A56-DBC9-4FA9-A6A1-38039D3F6DE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F47044-E2FE-416A-8154-6FC8FEC12FB5}"/>
              </a:ext>
            </a:extLst>
          </p:cNvPr>
          <p:cNvSpPr>
            <a:spLocks noGrp="1"/>
          </p:cNvSpPr>
          <p:nvPr>
            <p:ph type="dt" sz="half" idx="10"/>
          </p:nvPr>
        </p:nvSpPr>
        <p:spPr/>
        <p:txBody>
          <a:bodyPr/>
          <a:lstStyle/>
          <a:p>
            <a:fld id="{54DA6249-2C74-44F8-8F14-6E499C382767}" type="datetimeFigureOut">
              <a:rPr lang="en-GB" smtClean="0"/>
              <a:t>13/07/2021</a:t>
            </a:fld>
            <a:endParaRPr lang="en-GB"/>
          </a:p>
        </p:txBody>
      </p:sp>
      <p:sp>
        <p:nvSpPr>
          <p:cNvPr id="5" name="Footer Placeholder 4">
            <a:extLst>
              <a:ext uri="{FF2B5EF4-FFF2-40B4-BE49-F238E27FC236}">
                <a16:creationId xmlns:a16="http://schemas.microsoft.com/office/drawing/2014/main" id="{BF3E2223-F538-4241-98E9-E1D661EFF7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61F082-F347-4C8B-A3A9-4A54E0E45BB5}"/>
              </a:ext>
            </a:extLst>
          </p:cNvPr>
          <p:cNvSpPr>
            <a:spLocks noGrp="1"/>
          </p:cNvSpPr>
          <p:nvPr>
            <p:ph type="sldNum" sz="quarter" idx="12"/>
          </p:nvPr>
        </p:nvSpPr>
        <p:spPr/>
        <p:txBody>
          <a:bodyPr/>
          <a:lstStyle/>
          <a:p>
            <a:fld id="{F84F2886-6101-4B45-AC1A-31455A576223}" type="slidenum">
              <a:rPr lang="en-GB" smtClean="0"/>
              <a:t>‹#›</a:t>
            </a:fld>
            <a:endParaRPr lang="en-GB"/>
          </a:p>
        </p:txBody>
      </p:sp>
    </p:spTree>
    <p:extLst>
      <p:ext uri="{BB962C8B-B14F-4D97-AF65-F5344CB8AC3E}">
        <p14:creationId xmlns:p14="http://schemas.microsoft.com/office/powerpoint/2010/main" val="156200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4890D-5F90-4816-9E75-AB9262BDBF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C2E3B55-E23F-4C17-B0D6-B95B52C4AD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FEC4174-C9F2-4761-B5E0-BAFBF2304310}"/>
              </a:ext>
            </a:extLst>
          </p:cNvPr>
          <p:cNvSpPr>
            <a:spLocks noGrp="1"/>
          </p:cNvSpPr>
          <p:nvPr>
            <p:ph type="dt" sz="half" idx="10"/>
          </p:nvPr>
        </p:nvSpPr>
        <p:spPr/>
        <p:txBody>
          <a:bodyPr/>
          <a:lstStyle/>
          <a:p>
            <a:fld id="{54DA6249-2C74-44F8-8F14-6E499C382767}" type="datetimeFigureOut">
              <a:rPr lang="en-GB" smtClean="0"/>
              <a:t>13/07/2021</a:t>
            </a:fld>
            <a:endParaRPr lang="en-GB"/>
          </a:p>
        </p:txBody>
      </p:sp>
      <p:sp>
        <p:nvSpPr>
          <p:cNvPr id="5" name="Footer Placeholder 4">
            <a:extLst>
              <a:ext uri="{FF2B5EF4-FFF2-40B4-BE49-F238E27FC236}">
                <a16:creationId xmlns:a16="http://schemas.microsoft.com/office/drawing/2014/main" id="{9F58F094-BB93-4E28-A14C-94F26988B6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BC24BC-F1B7-4CE5-BD94-18F514F338B7}"/>
              </a:ext>
            </a:extLst>
          </p:cNvPr>
          <p:cNvSpPr>
            <a:spLocks noGrp="1"/>
          </p:cNvSpPr>
          <p:nvPr>
            <p:ph type="sldNum" sz="quarter" idx="12"/>
          </p:nvPr>
        </p:nvSpPr>
        <p:spPr/>
        <p:txBody>
          <a:bodyPr/>
          <a:lstStyle/>
          <a:p>
            <a:fld id="{F84F2886-6101-4B45-AC1A-31455A576223}" type="slidenum">
              <a:rPr lang="en-GB" smtClean="0"/>
              <a:t>‹#›</a:t>
            </a:fld>
            <a:endParaRPr lang="en-GB"/>
          </a:p>
        </p:txBody>
      </p:sp>
    </p:spTree>
    <p:extLst>
      <p:ext uri="{BB962C8B-B14F-4D97-AF65-F5344CB8AC3E}">
        <p14:creationId xmlns:p14="http://schemas.microsoft.com/office/powerpoint/2010/main" val="995577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83EF-9546-492A-93C0-FEDF9CB962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415270-2484-4705-B206-AEDB2A7F8D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73E31C-C8D0-4E24-8298-D3B2E040FC8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2C71AB6-07FE-4968-81D4-17D1D8F29937}"/>
              </a:ext>
            </a:extLst>
          </p:cNvPr>
          <p:cNvSpPr>
            <a:spLocks noGrp="1"/>
          </p:cNvSpPr>
          <p:nvPr>
            <p:ph type="dt" sz="half" idx="10"/>
          </p:nvPr>
        </p:nvSpPr>
        <p:spPr/>
        <p:txBody>
          <a:bodyPr/>
          <a:lstStyle/>
          <a:p>
            <a:fld id="{54DA6249-2C74-44F8-8F14-6E499C382767}" type="datetimeFigureOut">
              <a:rPr lang="en-GB" smtClean="0"/>
              <a:t>13/07/2021</a:t>
            </a:fld>
            <a:endParaRPr lang="en-GB"/>
          </a:p>
        </p:txBody>
      </p:sp>
      <p:sp>
        <p:nvSpPr>
          <p:cNvPr id="6" name="Footer Placeholder 5">
            <a:extLst>
              <a:ext uri="{FF2B5EF4-FFF2-40B4-BE49-F238E27FC236}">
                <a16:creationId xmlns:a16="http://schemas.microsoft.com/office/drawing/2014/main" id="{984A2CD9-9F04-463D-B685-0DD7FB60A8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A10CEF-3DEE-426D-84D2-AF4268B42EC3}"/>
              </a:ext>
            </a:extLst>
          </p:cNvPr>
          <p:cNvSpPr>
            <a:spLocks noGrp="1"/>
          </p:cNvSpPr>
          <p:nvPr>
            <p:ph type="sldNum" sz="quarter" idx="12"/>
          </p:nvPr>
        </p:nvSpPr>
        <p:spPr/>
        <p:txBody>
          <a:bodyPr/>
          <a:lstStyle/>
          <a:p>
            <a:fld id="{F84F2886-6101-4B45-AC1A-31455A576223}" type="slidenum">
              <a:rPr lang="en-GB" smtClean="0"/>
              <a:t>‹#›</a:t>
            </a:fld>
            <a:endParaRPr lang="en-GB"/>
          </a:p>
        </p:txBody>
      </p:sp>
    </p:spTree>
    <p:extLst>
      <p:ext uri="{BB962C8B-B14F-4D97-AF65-F5344CB8AC3E}">
        <p14:creationId xmlns:p14="http://schemas.microsoft.com/office/powerpoint/2010/main" val="2094982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286BC-A3D3-4ED7-B4E5-F6180BAF845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85539D-AFB2-409E-B12A-1759B22F2F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DA44340-9887-4FD7-B8A6-32D015E098C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61F9B15-23F0-4DE5-B1C9-DC3F2D1D0F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6B935C-AFE6-49CC-A901-C51E03BA379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EB5478-C863-4DFB-89DB-4F7F2C7E9912}"/>
              </a:ext>
            </a:extLst>
          </p:cNvPr>
          <p:cNvSpPr>
            <a:spLocks noGrp="1"/>
          </p:cNvSpPr>
          <p:nvPr>
            <p:ph type="dt" sz="half" idx="10"/>
          </p:nvPr>
        </p:nvSpPr>
        <p:spPr/>
        <p:txBody>
          <a:bodyPr/>
          <a:lstStyle/>
          <a:p>
            <a:fld id="{54DA6249-2C74-44F8-8F14-6E499C382767}" type="datetimeFigureOut">
              <a:rPr lang="en-GB" smtClean="0"/>
              <a:t>13/07/2021</a:t>
            </a:fld>
            <a:endParaRPr lang="en-GB"/>
          </a:p>
        </p:txBody>
      </p:sp>
      <p:sp>
        <p:nvSpPr>
          <p:cNvPr id="8" name="Footer Placeholder 7">
            <a:extLst>
              <a:ext uri="{FF2B5EF4-FFF2-40B4-BE49-F238E27FC236}">
                <a16:creationId xmlns:a16="http://schemas.microsoft.com/office/drawing/2014/main" id="{44DC1BE7-F254-4CE0-B293-22752AAE0C4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DE2129F-8880-450F-8269-AABE428B99D5}"/>
              </a:ext>
            </a:extLst>
          </p:cNvPr>
          <p:cNvSpPr>
            <a:spLocks noGrp="1"/>
          </p:cNvSpPr>
          <p:nvPr>
            <p:ph type="sldNum" sz="quarter" idx="12"/>
          </p:nvPr>
        </p:nvSpPr>
        <p:spPr/>
        <p:txBody>
          <a:bodyPr/>
          <a:lstStyle/>
          <a:p>
            <a:fld id="{F84F2886-6101-4B45-AC1A-31455A576223}" type="slidenum">
              <a:rPr lang="en-GB" smtClean="0"/>
              <a:t>‹#›</a:t>
            </a:fld>
            <a:endParaRPr lang="en-GB"/>
          </a:p>
        </p:txBody>
      </p:sp>
    </p:spTree>
    <p:extLst>
      <p:ext uri="{BB962C8B-B14F-4D97-AF65-F5344CB8AC3E}">
        <p14:creationId xmlns:p14="http://schemas.microsoft.com/office/powerpoint/2010/main" val="3368233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C7DE0-E777-456A-8044-20A5F776B2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B1418AD-1271-4ABE-9A90-49F2BD659C79}"/>
              </a:ext>
            </a:extLst>
          </p:cNvPr>
          <p:cNvSpPr>
            <a:spLocks noGrp="1"/>
          </p:cNvSpPr>
          <p:nvPr>
            <p:ph type="dt" sz="half" idx="10"/>
          </p:nvPr>
        </p:nvSpPr>
        <p:spPr/>
        <p:txBody>
          <a:bodyPr/>
          <a:lstStyle/>
          <a:p>
            <a:fld id="{54DA6249-2C74-44F8-8F14-6E499C382767}" type="datetimeFigureOut">
              <a:rPr lang="en-GB" smtClean="0"/>
              <a:t>13/07/2021</a:t>
            </a:fld>
            <a:endParaRPr lang="en-GB"/>
          </a:p>
        </p:txBody>
      </p:sp>
      <p:sp>
        <p:nvSpPr>
          <p:cNvPr id="4" name="Footer Placeholder 3">
            <a:extLst>
              <a:ext uri="{FF2B5EF4-FFF2-40B4-BE49-F238E27FC236}">
                <a16:creationId xmlns:a16="http://schemas.microsoft.com/office/drawing/2014/main" id="{69D81D3D-115E-4415-922C-8E298650CE7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6DE2088-399B-42D8-A9DC-E9231E29F890}"/>
              </a:ext>
            </a:extLst>
          </p:cNvPr>
          <p:cNvSpPr>
            <a:spLocks noGrp="1"/>
          </p:cNvSpPr>
          <p:nvPr>
            <p:ph type="sldNum" sz="quarter" idx="12"/>
          </p:nvPr>
        </p:nvSpPr>
        <p:spPr/>
        <p:txBody>
          <a:bodyPr/>
          <a:lstStyle/>
          <a:p>
            <a:fld id="{F84F2886-6101-4B45-AC1A-31455A576223}" type="slidenum">
              <a:rPr lang="en-GB" smtClean="0"/>
              <a:t>‹#›</a:t>
            </a:fld>
            <a:endParaRPr lang="en-GB"/>
          </a:p>
        </p:txBody>
      </p:sp>
    </p:spTree>
    <p:extLst>
      <p:ext uri="{BB962C8B-B14F-4D97-AF65-F5344CB8AC3E}">
        <p14:creationId xmlns:p14="http://schemas.microsoft.com/office/powerpoint/2010/main" val="3653012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61496D-7828-4082-8EE9-165AB095FA5E}"/>
              </a:ext>
            </a:extLst>
          </p:cNvPr>
          <p:cNvSpPr>
            <a:spLocks noGrp="1"/>
          </p:cNvSpPr>
          <p:nvPr>
            <p:ph type="dt" sz="half" idx="10"/>
          </p:nvPr>
        </p:nvSpPr>
        <p:spPr/>
        <p:txBody>
          <a:bodyPr/>
          <a:lstStyle/>
          <a:p>
            <a:fld id="{54DA6249-2C74-44F8-8F14-6E499C382767}" type="datetimeFigureOut">
              <a:rPr lang="en-GB" smtClean="0"/>
              <a:t>13/07/2021</a:t>
            </a:fld>
            <a:endParaRPr lang="en-GB"/>
          </a:p>
        </p:txBody>
      </p:sp>
      <p:sp>
        <p:nvSpPr>
          <p:cNvPr id="3" name="Footer Placeholder 2">
            <a:extLst>
              <a:ext uri="{FF2B5EF4-FFF2-40B4-BE49-F238E27FC236}">
                <a16:creationId xmlns:a16="http://schemas.microsoft.com/office/drawing/2014/main" id="{40983B36-5D6B-41FC-872F-B395FB19DC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63FE045-E4BB-4CF1-ADF7-E3A5B56894C0}"/>
              </a:ext>
            </a:extLst>
          </p:cNvPr>
          <p:cNvSpPr>
            <a:spLocks noGrp="1"/>
          </p:cNvSpPr>
          <p:nvPr>
            <p:ph type="sldNum" sz="quarter" idx="12"/>
          </p:nvPr>
        </p:nvSpPr>
        <p:spPr/>
        <p:txBody>
          <a:bodyPr/>
          <a:lstStyle/>
          <a:p>
            <a:fld id="{F84F2886-6101-4B45-AC1A-31455A576223}" type="slidenum">
              <a:rPr lang="en-GB" smtClean="0"/>
              <a:t>‹#›</a:t>
            </a:fld>
            <a:endParaRPr lang="en-GB"/>
          </a:p>
        </p:txBody>
      </p:sp>
    </p:spTree>
    <p:extLst>
      <p:ext uri="{BB962C8B-B14F-4D97-AF65-F5344CB8AC3E}">
        <p14:creationId xmlns:p14="http://schemas.microsoft.com/office/powerpoint/2010/main" val="168146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8AA2-7498-474A-8AE5-A322EEDC75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8565120-3E0E-401A-A8E8-C3ABD3239C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CFC84AB-CE9C-4A2C-A465-AABDBB0220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D54742-BE90-4430-B832-C7FDE158E782}"/>
              </a:ext>
            </a:extLst>
          </p:cNvPr>
          <p:cNvSpPr>
            <a:spLocks noGrp="1"/>
          </p:cNvSpPr>
          <p:nvPr>
            <p:ph type="dt" sz="half" idx="10"/>
          </p:nvPr>
        </p:nvSpPr>
        <p:spPr/>
        <p:txBody>
          <a:bodyPr/>
          <a:lstStyle/>
          <a:p>
            <a:fld id="{54DA6249-2C74-44F8-8F14-6E499C382767}" type="datetimeFigureOut">
              <a:rPr lang="en-GB" smtClean="0"/>
              <a:t>13/07/2021</a:t>
            </a:fld>
            <a:endParaRPr lang="en-GB"/>
          </a:p>
        </p:txBody>
      </p:sp>
      <p:sp>
        <p:nvSpPr>
          <p:cNvPr id="6" name="Footer Placeholder 5">
            <a:extLst>
              <a:ext uri="{FF2B5EF4-FFF2-40B4-BE49-F238E27FC236}">
                <a16:creationId xmlns:a16="http://schemas.microsoft.com/office/drawing/2014/main" id="{7A1E7D82-5882-41D8-BE2A-C31359BC35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513435-C978-4B01-AE05-22CB657C53B4}"/>
              </a:ext>
            </a:extLst>
          </p:cNvPr>
          <p:cNvSpPr>
            <a:spLocks noGrp="1"/>
          </p:cNvSpPr>
          <p:nvPr>
            <p:ph type="sldNum" sz="quarter" idx="12"/>
          </p:nvPr>
        </p:nvSpPr>
        <p:spPr/>
        <p:txBody>
          <a:bodyPr/>
          <a:lstStyle/>
          <a:p>
            <a:fld id="{F84F2886-6101-4B45-AC1A-31455A576223}" type="slidenum">
              <a:rPr lang="en-GB" smtClean="0"/>
              <a:t>‹#›</a:t>
            </a:fld>
            <a:endParaRPr lang="en-GB"/>
          </a:p>
        </p:txBody>
      </p:sp>
    </p:spTree>
    <p:extLst>
      <p:ext uri="{BB962C8B-B14F-4D97-AF65-F5344CB8AC3E}">
        <p14:creationId xmlns:p14="http://schemas.microsoft.com/office/powerpoint/2010/main" val="3549793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2A67-108D-45F4-8E91-CEFAAA0156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FA9732-47CD-4464-85ED-B7A5657134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BC0D979-F527-4C63-A1E2-B21F9C5055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0D45A0-FE6F-4F88-8C11-6FE265FD429B}"/>
              </a:ext>
            </a:extLst>
          </p:cNvPr>
          <p:cNvSpPr>
            <a:spLocks noGrp="1"/>
          </p:cNvSpPr>
          <p:nvPr>
            <p:ph type="dt" sz="half" idx="10"/>
          </p:nvPr>
        </p:nvSpPr>
        <p:spPr/>
        <p:txBody>
          <a:bodyPr/>
          <a:lstStyle/>
          <a:p>
            <a:fld id="{54DA6249-2C74-44F8-8F14-6E499C382767}" type="datetimeFigureOut">
              <a:rPr lang="en-GB" smtClean="0"/>
              <a:t>13/07/2021</a:t>
            </a:fld>
            <a:endParaRPr lang="en-GB"/>
          </a:p>
        </p:txBody>
      </p:sp>
      <p:sp>
        <p:nvSpPr>
          <p:cNvPr id="6" name="Footer Placeholder 5">
            <a:extLst>
              <a:ext uri="{FF2B5EF4-FFF2-40B4-BE49-F238E27FC236}">
                <a16:creationId xmlns:a16="http://schemas.microsoft.com/office/drawing/2014/main" id="{2F126020-AAD8-4B8D-86E4-4794F8A229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9D7B03-59EF-41F3-AD07-482D33578476}"/>
              </a:ext>
            </a:extLst>
          </p:cNvPr>
          <p:cNvSpPr>
            <a:spLocks noGrp="1"/>
          </p:cNvSpPr>
          <p:nvPr>
            <p:ph type="sldNum" sz="quarter" idx="12"/>
          </p:nvPr>
        </p:nvSpPr>
        <p:spPr/>
        <p:txBody>
          <a:bodyPr/>
          <a:lstStyle/>
          <a:p>
            <a:fld id="{F84F2886-6101-4B45-AC1A-31455A576223}" type="slidenum">
              <a:rPr lang="en-GB" smtClean="0"/>
              <a:t>‹#›</a:t>
            </a:fld>
            <a:endParaRPr lang="en-GB"/>
          </a:p>
        </p:txBody>
      </p:sp>
    </p:spTree>
    <p:extLst>
      <p:ext uri="{BB962C8B-B14F-4D97-AF65-F5344CB8AC3E}">
        <p14:creationId xmlns:p14="http://schemas.microsoft.com/office/powerpoint/2010/main" val="139342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7E0AE6-F084-45AF-9169-FB280FA767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0B315B-4169-446B-9484-6CEBACA314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AAA391-99D5-4F32-8109-7619916EE7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A6249-2C74-44F8-8F14-6E499C382767}" type="datetimeFigureOut">
              <a:rPr lang="en-GB" smtClean="0"/>
              <a:t>13/07/2021</a:t>
            </a:fld>
            <a:endParaRPr lang="en-GB"/>
          </a:p>
        </p:txBody>
      </p:sp>
      <p:sp>
        <p:nvSpPr>
          <p:cNvPr id="5" name="Footer Placeholder 4">
            <a:extLst>
              <a:ext uri="{FF2B5EF4-FFF2-40B4-BE49-F238E27FC236}">
                <a16:creationId xmlns:a16="http://schemas.microsoft.com/office/drawing/2014/main" id="{8C38658E-7B89-4254-BFB4-A5CEF37672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048FC6B-ABCC-4916-A105-BF59DE2F93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F2886-6101-4B45-AC1A-31455A576223}" type="slidenum">
              <a:rPr lang="en-GB" smtClean="0"/>
              <a:t>‹#›</a:t>
            </a:fld>
            <a:endParaRPr lang="en-GB"/>
          </a:p>
        </p:txBody>
      </p:sp>
    </p:spTree>
    <p:extLst>
      <p:ext uri="{BB962C8B-B14F-4D97-AF65-F5344CB8AC3E}">
        <p14:creationId xmlns:p14="http://schemas.microsoft.com/office/powerpoint/2010/main" val="3872071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73307" y="1181396"/>
            <a:ext cx="2363706" cy="3046988"/>
          </a:xfrm>
          <a:prstGeom prst="rect">
            <a:avLst/>
          </a:prstGeom>
          <a:noFill/>
          <a:ln w="57150">
            <a:solidFill>
              <a:schemeClr val="tx1"/>
            </a:solidFill>
          </a:ln>
          <a:effectLst>
            <a:glow rad="228600">
              <a:schemeClr val="accent2">
                <a:satMod val="175000"/>
                <a:alpha val="40000"/>
              </a:schemeClr>
            </a:glow>
          </a:effectLst>
        </p:spPr>
        <p:txBody>
          <a:bodyPr wrap="square" rtlCol="0">
            <a:spAutoFit/>
          </a:bodyPr>
          <a:lstStyle/>
          <a:p>
            <a:pPr algn="ctr"/>
            <a:r>
              <a:rPr lang="en-GB" sz="2400" b="1" dirty="0">
                <a:effectLst>
                  <a:outerShdw blurRad="38100" dist="38100" dir="2700000" algn="tl">
                    <a:srgbClr val="000000">
                      <a:alpha val="43137"/>
                    </a:srgbClr>
                  </a:outerShdw>
                </a:effectLst>
                <a:highlight>
                  <a:srgbClr val="FF0000"/>
                </a:highlight>
              </a:rPr>
              <a:t>Grade C:</a:t>
            </a:r>
          </a:p>
          <a:p>
            <a:pPr algn="ctr"/>
            <a:r>
              <a:rPr lang="en-GB" sz="2400" b="1" dirty="0">
                <a:effectLst>
                  <a:outerShdw blurRad="38100" dist="38100" dir="2700000" algn="tl">
                    <a:srgbClr val="000000">
                      <a:alpha val="43137"/>
                    </a:srgbClr>
                  </a:outerShdw>
                </a:effectLst>
              </a:rPr>
              <a:t>Choose four aspects of this gaming cover. Analyse the denotations and connotations of each.</a:t>
            </a:r>
          </a:p>
        </p:txBody>
      </p:sp>
      <p:sp>
        <p:nvSpPr>
          <p:cNvPr id="7" name="Title 1">
            <a:extLst>
              <a:ext uri="{FF2B5EF4-FFF2-40B4-BE49-F238E27FC236}">
                <a16:creationId xmlns:a16="http://schemas.microsoft.com/office/drawing/2014/main" id="{46FF4A60-2F5D-4D47-9799-25FA340F25F3}"/>
              </a:ext>
            </a:extLst>
          </p:cNvPr>
          <p:cNvSpPr>
            <a:spLocks noGrp="1"/>
          </p:cNvSpPr>
          <p:nvPr>
            <p:ph type="ctrTitle"/>
          </p:nvPr>
        </p:nvSpPr>
        <p:spPr>
          <a:xfrm>
            <a:off x="5067824" y="102410"/>
            <a:ext cx="6983221" cy="705973"/>
          </a:xfrm>
          <a:ln w="57150">
            <a:solidFill>
              <a:srgbClr val="404040"/>
            </a:solidFill>
          </a:ln>
          <a:effectLst>
            <a:glow rad="101600">
              <a:srgbClr val="FF6699">
                <a:alpha val="60000"/>
              </a:srgbClr>
            </a:glow>
          </a:effectLst>
        </p:spPr>
        <p:txBody>
          <a:bodyPr>
            <a:normAutofit/>
          </a:bodyPr>
          <a:lstStyle/>
          <a:p>
            <a:r>
              <a:rPr lang="en-GB" sz="3600" b="1" dirty="0">
                <a:effectLst>
                  <a:outerShdw blurRad="38100" dist="38100" dir="2700000" algn="tl">
                    <a:srgbClr val="000000">
                      <a:alpha val="43137"/>
                    </a:srgbClr>
                  </a:outerShdw>
                </a:effectLst>
              </a:rPr>
              <a:t>Define denotation and connotation.</a:t>
            </a:r>
          </a:p>
        </p:txBody>
      </p:sp>
      <p:sp>
        <p:nvSpPr>
          <p:cNvPr id="8" name="Rounded Rectangle 7"/>
          <p:cNvSpPr/>
          <p:nvPr/>
        </p:nvSpPr>
        <p:spPr>
          <a:xfrm>
            <a:off x="0" y="0"/>
            <a:ext cx="2809177" cy="584776"/>
          </a:xfrm>
          <a:prstGeom prst="roundRect">
            <a:avLst/>
          </a:prstGeom>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5400" b="1" dirty="0">
                <a:effectLst>
                  <a:outerShdw blurRad="38100" dist="38100" dir="2700000" algn="tl">
                    <a:srgbClr val="000000">
                      <a:alpha val="43137"/>
                    </a:srgbClr>
                  </a:outerShdw>
                </a:effectLst>
                <a:latin typeface="Mister Sirloin BTN Rare" panose="020E0504040107040201" pitchFamily="34" charset="0"/>
              </a:rPr>
              <a:t>Connect</a:t>
            </a:r>
          </a:p>
        </p:txBody>
      </p:sp>
      <p:sp>
        <p:nvSpPr>
          <p:cNvPr id="9" name="TextBox 8">
            <a:extLst>
              <a:ext uri="{FF2B5EF4-FFF2-40B4-BE49-F238E27FC236}">
                <a16:creationId xmlns:a16="http://schemas.microsoft.com/office/drawing/2014/main" id="{9FE9AC8F-AFC0-4577-B20D-EFEB005EE1A2}"/>
              </a:ext>
            </a:extLst>
          </p:cNvPr>
          <p:cNvSpPr txBox="1"/>
          <p:nvPr/>
        </p:nvSpPr>
        <p:spPr>
          <a:xfrm>
            <a:off x="9760426" y="1135013"/>
            <a:ext cx="2363706" cy="3032795"/>
          </a:xfrm>
          <a:prstGeom prst="rect">
            <a:avLst/>
          </a:prstGeom>
          <a:noFill/>
          <a:ln w="57150">
            <a:solidFill>
              <a:schemeClr val="tx1"/>
            </a:solidFill>
          </a:ln>
          <a:effectLst>
            <a:glow rad="139700">
              <a:schemeClr val="accent4">
                <a:satMod val="175000"/>
                <a:alpha val="40000"/>
              </a:schemeClr>
            </a:glow>
          </a:effectLst>
        </p:spPr>
        <p:txBody>
          <a:bodyPr wrap="square" rtlCol="0">
            <a:spAutoFit/>
          </a:bodyPr>
          <a:lstStyle/>
          <a:p>
            <a:pPr algn="ctr"/>
            <a:r>
              <a:rPr lang="en-GB" sz="2400" b="1" dirty="0">
                <a:effectLst>
                  <a:outerShdw blurRad="38100" dist="38100" dir="2700000" algn="tl">
                    <a:srgbClr val="000000">
                      <a:alpha val="43137"/>
                    </a:srgbClr>
                  </a:outerShdw>
                </a:effectLst>
                <a:highlight>
                  <a:srgbClr val="FFFF00"/>
                </a:highlight>
              </a:rPr>
              <a:t>Grade B:</a:t>
            </a:r>
          </a:p>
          <a:p>
            <a:pPr algn="ctr"/>
            <a:r>
              <a:rPr lang="en-GB" sz="2400" b="1" dirty="0">
                <a:effectLst>
                  <a:outerShdw blurRad="38100" dist="38100" dir="2700000" algn="tl">
                    <a:srgbClr val="000000">
                      <a:alpha val="43137"/>
                    </a:srgbClr>
                  </a:outerShdw>
                </a:effectLst>
              </a:rPr>
              <a:t>Complete C, explaining how the denotative/connotative readings create audience appeal.</a:t>
            </a:r>
          </a:p>
        </p:txBody>
      </p:sp>
      <p:sp>
        <p:nvSpPr>
          <p:cNvPr id="10" name="TextBox 9">
            <a:extLst>
              <a:ext uri="{FF2B5EF4-FFF2-40B4-BE49-F238E27FC236}">
                <a16:creationId xmlns:a16="http://schemas.microsoft.com/office/drawing/2014/main" id="{CE744C86-96D9-494E-B476-B200FC71C7AA}"/>
              </a:ext>
            </a:extLst>
          </p:cNvPr>
          <p:cNvSpPr txBox="1"/>
          <p:nvPr/>
        </p:nvSpPr>
        <p:spPr>
          <a:xfrm>
            <a:off x="7642342" y="4494438"/>
            <a:ext cx="4232262" cy="1938992"/>
          </a:xfrm>
          <a:prstGeom prst="rect">
            <a:avLst/>
          </a:prstGeom>
          <a:noFill/>
          <a:ln w="57150">
            <a:solidFill>
              <a:schemeClr val="tx1"/>
            </a:solidFill>
          </a:ln>
          <a:effectLst>
            <a:glow rad="228600">
              <a:schemeClr val="accent6">
                <a:satMod val="175000"/>
                <a:alpha val="40000"/>
              </a:schemeClr>
            </a:glow>
          </a:effectLst>
        </p:spPr>
        <p:txBody>
          <a:bodyPr wrap="square" rtlCol="0">
            <a:spAutoFit/>
          </a:bodyPr>
          <a:lstStyle/>
          <a:p>
            <a:pPr algn="ctr"/>
            <a:r>
              <a:rPr lang="en-GB" sz="2400" b="1" dirty="0">
                <a:effectLst>
                  <a:outerShdw blurRad="38100" dist="38100" dir="2700000" algn="tl">
                    <a:srgbClr val="000000">
                      <a:alpha val="43137"/>
                    </a:srgbClr>
                  </a:outerShdw>
                </a:effectLst>
                <a:highlight>
                  <a:srgbClr val="00FF00"/>
                </a:highlight>
              </a:rPr>
              <a:t>Grade A: </a:t>
            </a:r>
          </a:p>
          <a:p>
            <a:pPr algn="ctr"/>
            <a:r>
              <a:rPr lang="en-GB" sz="2400" b="1" dirty="0">
                <a:effectLst>
                  <a:outerShdw blurRad="38100" dist="38100" dir="2700000" algn="tl">
                    <a:srgbClr val="000000">
                      <a:alpha val="43137"/>
                    </a:srgbClr>
                  </a:outerShdw>
                </a:effectLst>
              </a:rPr>
              <a:t>Complete B before explaining the pros and cons of connotative readings of the media.</a:t>
            </a:r>
          </a:p>
        </p:txBody>
      </p:sp>
      <p:pic>
        <p:nvPicPr>
          <p:cNvPr id="1026" name="Picture 2" descr="Call of Duty® | Best-Selling Video Game Franchise">
            <a:extLst>
              <a:ext uri="{FF2B5EF4-FFF2-40B4-BE49-F238E27FC236}">
                <a16:creationId xmlns:a16="http://schemas.microsoft.com/office/drawing/2014/main" id="{B5660053-A944-4DBB-AD3D-0AC27A920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42" y="1038704"/>
            <a:ext cx="6983221" cy="39280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A7B6771-15CA-40C7-B406-6DF324A69229}"/>
              </a:ext>
            </a:extLst>
          </p:cNvPr>
          <p:cNvSpPr/>
          <p:nvPr/>
        </p:nvSpPr>
        <p:spPr>
          <a:xfrm rot="183425">
            <a:off x="1480936" y="4767900"/>
            <a:ext cx="4311430" cy="1938992"/>
          </a:xfrm>
          <a:prstGeom prst="rect">
            <a:avLst/>
          </a:prstGeom>
          <a:solidFill>
            <a:srgbClr val="FFFF00"/>
          </a:solidFill>
        </p:spPr>
        <p:txBody>
          <a:bodyPr wrap="square">
            <a:spAutoFit/>
          </a:bodyPr>
          <a:lstStyle/>
          <a:p>
            <a:pPr algn="ctr"/>
            <a:r>
              <a:rPr lang="en-GB" sz="2400" b="1" dirty="0">
                <a:effectLst>
                  <a:outerShdw blurRad="38100" dist="38100" dir="2700000" algn="tl">
                    <a:srgbClr val="000000">
                      <a:alpha val="43137"/>
                    </a:srgbClr>
                  </a:outerShdw>
                </a:effectLst>
              </a:rPr>
              <a:t>EXAMPLE:</a:t>
            </a:r>
          </a:p>
          <a:p>
            <a:pPr algn="ctr"/>
            <a:r>
              <a:rPr lang="en-GB" sz="2400" b="1" dirty="0">
                <a:effectLst>
                  <a:outerShdw blurRad="38100" dist="38100" dir="2700000" algn="tl">
                    <a:srgbClr val="000000">
                      <a:alpha val="43137"/>
                    </a:srgbClr>
                  </a:outerShdw>
                </a:effectLst>
              </a:rPr>
              <a:t>Denotation of fire suggests action, connotes rebellion suggestive of violence and uprising. </a:t>
            </a:r>
          </a:p>
        </p:txBody>
      </p:sp>
    </p:spTree>
    <p:extLst>
      <p:ext uri="{BB962C8B-B14F-4D97-AF65-F5344CB8AC3E}">
        <p14:creationId xmlns:p14="http://schemas.microsoft.com/office/powerpoint/2010/main" val="3165707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29928"/>
            <a:ext cx="10515600" cy="774128"/>
          </a:xfrm>
          <a:ln w="57150">
            <a:solidFill>
              <a:srgbClr val="000000"/>
            </a:solidFill>
          </a:ln>
          <a:effectLst/>
        </p:spPr>
        <p:txBody>
          <a:bodyPr/>
          <a:lstStyle/>
          <a:p>
            <a:r>
              <a:rPr lang="en-GB" b="1" dirty="0">
                <a:effectLst>
                  <a:outerShdw blurRad="38100" dist="38100" dir="2700000" algn="tl">
                    <a:srgbClr val="000000">
                      <a:alpha val="43137"/>
                    </a:srgbClr>
                  </a:outerShdw>
                </a:effectLst>
              </a:rPr>
              <a:t>Learning Outcomes:</a:t>
            </a:r>
          </a:p>
        </p:txBody>
      </p:sp>
      <p:sp>
        <p:nvSpPr>
          <p:cNvPr id="3" name="Content Placeholder 2"/>
          <p:cNvSpPr>
            <a:spLocks noGrp="1"/>
          </p:cNvSpPr>
          <p:nvPr>
            <p:ph idx="1"/>
          </p:nvPr>
        </p:nvSpPr>
        <p:spPr>
          <a:xfrm>
            <a:off x="838200" y="1209219"/>
            <a:ext cx="10515600" cy="1216043"/>
          </a:xfrm>
          <a:ln w="57150">
            <a:solidFill>
              <a:srgbClr val="000000"/>
            </a:solidFill>
          </a:ln>
          <a:effectLst/>
        </p:spPr>
        <p:txBody>
          <a:bodyPr>
            <a:normAutofit/>
          </a:bodyPr>
          <a:lstStyle/>
          <a:p>
            <a:pPr marL="0" indent="0">
              <a:buNone/>
            </a:pPr>
            <a:r>
              <a:rPr lang="en-GB" sz="3600" b="1" dirty="0">
                <a:effectLst>
                  <a:outerShdw blurRad="38100" dist="38100" dir="2700000" algn="tl">
                    <a:srgbClr val="000000">
                      <a:alpha val="43137"/>
                    </a:srgbClr>
                  </a:outerShdw>
                </a:effectLst>
              </a:rPr>
              <a:t>To experience an A level Media Studies lesson.</a:t>
            </a:r>
          </a:p>
          <a:p>
            <a:pPr marL="0" indent="0">
              <a:buNone/>
            </a:pPr>
            <a:r>
              <a:rPr lang="en-GB" sz="3600" b="1" dirty="0">
                <a:effectLst>
                  <a:outerShdw blurRad="38100" dist="38100" dir="2700000" algn="tl">
                    <a:srgbClr val="000000">
                      <a:alpha val="43137"/>
                    </a:srgbClr>
                  </a:outerShdw>
                </a:effectLst>
              </a:rPr>
              <a:t>To begin analysing media products.</a:t>
            </a:r>
          </a:p>
        </p:txBody>
      </p:sp>
      <p:sp>
        <p:nvSpPr>
          <p:cNvPr id="5" name="Content Placeholder 2"/>
          <p:cNvSpPr txBox="1">
            <a:spLocks/>
          </p:cNvSpPr>
          <p:nvPr/>
        </p:nvSpPr>
        <p:spPr>
          <a:xfrm>
            <a:off x="838200" y="3606085"/>
            <a:ext cx="10515600" cy="3046175"/>
          </a:xfrm>
          <a:prstGeom prst="rect">
            <a:avLst/>
          </a:prstGeom>
          <a:ln w="57150">
            <a:solidFill>
              <a:srgbClr val="000000"/>
            </a:solidFill>
          </a:ln>
          <a:effectLst/>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b="1" dirty="0">
                <a:solidFill>
                  <a:srgbClr val="FF0000"/>
                </a:solidFill>
                <a:effectLst>
                  <a:outerShdw blurRad="38100" dist="38100" dir="2700000" algn="tl">
                    <a:srgbClr val="000000">
                      <a:alpha val="43137"/>
                    </a:srgbClr>
                  </a:outerShdw>
                </a:effectLst>
              </a:rPr>
              <a:t>All of you will </a:t>
            </a:r>
            <a:r>
              <a:rPr lang="en-GB" sz="3200" b="1" dirty="0">
                <a:effectLst>
                  <a:outerShdw blurRad="38100" dist="38100" dir="2700000" algn="tl">
                    <a:srgbClr val="000000">
                      <a:alpha val="43137"/>
                    </a:srgbClr>
                  </a:outerShdw>
                </a:effectLst>
              </a:rPr>
              <a:t>have an introduction to media theory and will be able to make some comments on this in an academic written response.</a:t>
            </a:r>
          </a:p>
          <a:p>
            <a:pPr marL="0" indent="0">
              <a:buFont typeface="Arial" panose="020B0604020202020204" pitchFamily="34" charset="0"/>
              <a:buNone/>
            </a:pPr>
            <a:r>
              <a:rPr lang="en-GB" sz="3200" b="1" dirty="0">
                <a:solidFill>
                  <a:srgbClr val="FF6600"/>
                </a:solidFill>
                <a:effectLst>
                  <a:outerShdw blurRad="38100" dist="38100" dir="2700000" algn="tl">
                    <a:srgbClr val="000000">
                      <a:alpha val="43137"/>
                    </a:srgbClr>
                  </a:outerShdw>
                </a:effectLst>
              </a:rPr>
              <a:t>Most of you will </a:t>
            </a:r>
            <a:r>
              <a:rPr lang="en-GB" sz="3200" b="1" dirty="0">
                <a:effectLst>
                  <a:outerShdw blurRad="38100" dist="38100" dir="2700000" algn="tl">
                    <a:srgbClr val="000000">
                      <a:alpha val="43137"/>
                    </a:srgbClr>
                  </a:outerShdw>
                </a:effectLst>
              </a:rPr>
              <a:t>use media language analysis in relation to a media product alongside some media terminology to develop a confident written response.</a:t>
            </a:r>
          </a:p>
          <a:p>
            <a:pPr marL="0" indent="0">
              <a:buFont typeface="Arial" panose="020B0604020202020204" pitchFamily="34" charset="0"/>
              <a:buNone/>
            </a:pPr>
            <a:r>
              <a:rPr lang="en-GB" sz="3200" b="1" dirty="0">
                <a:solidFill>
                  <a:srgbClr val="00B050"/>
                </a:solidFill>
                <a:effectLst>
                  <a:outerShdw blurRad="38100" dist="38100" dir="2700000" algn="tl">
                    <a:srgbClr val="000000">
                      <a:alpha val="43137"/>
                    </a:srgbClr>
                  </a:outerShdw>
                </a:effectLst>
              </a:rPr>
              <a:t>Some of you will </a:t>
            </a:r>
            <a:r>
              <a:rPr lang="en-GB" sz="3200" b="1" dirty="0">
                <a:effectLst>
                  <a:outerShdw blurRad="38100" dist="38100" dir="2700000" algn="tl">
                    <a:srgbClr val="000000">
                      <a:alpha val="43137"/>
                    </a:srgbClr>
                  </a:outerShdw>
                </a:effectLst>
              </a:rPr>
              <a:t>be critical and evaluative within your analysis, using it as a lens to consider a media text.</a:t>
            </a:r>
          </a:p>
        </p:txBody>
      </p:sp>
      <p:sp>
        <p:nvSpPr>
          <p:cNvPr id="6" name="Rounded Rectangle 5"/>
          <p:cNvSpPr/>
          <p:nvPr/>
        </p:nvSpPr>
        <p:spPr>
          <a:xfrm>
            <a:off x="3428999" y="94190"/>
            <a:ext cx="5483181" cy="858847"/>
          </a:xfrm>
          <a:prstGeom prst="roundRect">
            <a:avLst/>
          </a:prstGeom>
          <a:solidFill>
            <a:srgbClr val="7030A0"/>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800" b="1" dirty="0">
                <a:effectLst>
                  <a:outerShdw blurRad="38100" dist="38100" dir="2700000" algn="tl">
                    <a:srgbClr val="000000">
                      <a:alpha val="43137"/>
                    </a:srgbClr>
                  </a:outerShdw>
                </a:effectLst>
                <a:latin typeface="Mister Sirloin BTN Rare" panose="020E0504040107040201" pitchFamily="34" charset="0"/>
              </a:rPr>
              <a:t>The Big Picture</a:t>
            </a:r>
          </a:p>
        </p:txBody>
      </p:sp>
    </p:spTree>
    <p:extLst>
      <p:ext uri="{BB962C8B-B14F-4D97-AF65-F5344CB8AC3E}">
        <p14:creationId xmlns:p14="http://schemas.microsoft.com/office/powerpoint/2010/main" val="1683952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2" y="732720"/>
            <a:ext cx="4294144" cy="6092280"/>
          </a:xfrm>
          <a:ln>
            <a:solidFill>
              <a:srgbClr val="404040"/>
            </a:solidFill>
          </a:ln>
          <a:effectLst>
            <a:glow rad="101600">
              <a:srgbClr val="FF6699">
                <a:alpha val="60000"/>
              </a:srgbClr>
            </a:glow>
          </a:effectLst>
        </p:spPr>
        <p:txBody>
          <a:bodyPr>
            <a:noAutofit/>
          </a:bodyPr>
          <a:lstStyle/>
          <a:p>
            <a:pPr algn="ctr"/>
            <a:r>
              <a:rPr lang="en-GB" sz="3200" b="1" u="sng" dirty="0">
                <a:effectLst>
                  <a:outerShdw blurRad="38100" dist="38100" dir="2700000" algn="tl">
                    <a:srgbClr val="000000">
                      <a:alpha val="43137"/>
                    </a:srgbClr>
                  </a:outerShdw>
                </a:effectLst>
              </a:rPr>
              <a:t>Assessment Breakdown</a:t>
            </a:r>
            <a:r>
              <a:rPr lang="en-GB" sz="3200" b="1" dirty="0">
                <a:effectLst>
                  <a:outerShdw blurRad="38100" dist="38100" dir="2700000" algn="tl">
                    <a:srgbClr val="000000">
                      <a:alpha val="43137"/>
                    </a:srgbClr>
                  </a:outerShdw>
                </a:effectLst>
              </a:rPr>
              <a:t>:</a:t>
            </a:r>
            <a:br>
              <a:rPr lang="en-GB" sz="3200" b="1" dirty="0">
                <a:effectLst>
                  <a:outerShdw blurRad="38100" dist="38100" dir="2700000" algn="tl">
                    <a:srgbClr val="000000">
                      <a:alpha val="43137"/>
                    </a:srgbClr>
                  </a:outerShdw>
                </a:effectLst>
              </a:rPr>
            </a:br>
            <a:r>
              <a:rPr lang="en-GB" sz="3200" b="1" dirty="0">
                <a:effectLst>
                  <a:outerShdw blurRad="38100" dist="38100" dir="2700000" algn="tl">
                    <a:srgbClr val="000000">
                      <a:alpha val="43137"/>
                    </a:srgbClr>
                  </a:outerShdw>
                </a:effectLst>
                <a:highlight>
                  <a:srgbClr val="00FF00"/>
                </a:highlight>
              </a:rPr>
              <a:t>Written exam x1: 2hr 30, 70% of AS</a:t>
            </a:r>
            <a:br>
              <a:rPr lang="en-GB" sz="3200" b="1" dirty="0">
                <a:effectLst>
                  <a:outerShdw blurRad="38100" dist="38100" dir="2700000" algn="tl">
                    <a:srgbClr val="000000">
                      <a:alpha val="43137"/>
                    </a:srgbClr>
                  </a:outerShdw>
                </a:effectLst>
              </a:rPr>
            </a:br>
            <a:r>
              <a:rPr lang="en-GB" sz="3200" b="1" dirty="0">
                <a:effectLst>
                  <a:outerShdw blurRad="38100" dist="38100" dir="2700000" algn="tl">
                    <a:srgbClr val="000000">
                      <a:alpha val="43137"/>
                    </a:srgbClr>
                  </a:outerShdw>
                </a:effectLst>
                <a:highlight>
                  <a:srgbClr val="FF00FF"/>
                </a:highlight>
              </a:rPr>
              <a:t>Tested on:</a:t>
            </a:r>
            <a:br>
              <a:rPr lang="en-GB" sz="3200" b="1" dirty="0">
                <a:effectLst>
                  <a:outerShdw blurRad="38100" dist="38100" dir="2700000" algn="tl">
                    <a:srgbClr val="000000">
                      <a:alpha val="43137"/>
                    </a:srgbClr>
                  </a:outerShdw>
                </a:effectLst>
                <a:highlight>
                  <a:srgbClr val="FF00FF"/>
                </a:highlight>
              </a:rPr>
            </a:br>
            <a:r>
              <a:rPr lang="en-GB" sz="3200" b="1" dirty="0">
                <a:effectLst>
                  <a:outerShdw blurRad="38100" dist="38100" dir="2700000" algn="tl">
                    <a:srgbClr val="000000">
                      <a:alpha val="43137"/>
                    </a:srgbClr>
                  </a:outerShdw>
                </a:effectLst>
                <a:highlight>
                  <a:srgbClr val="00FFFF"/>
                </a:highlight>
              </a:rPr>
              <a:t> adverts, </a:t>
            </a:r>
            <a:br>
              <a:rPr lang="en-GB" sz="3200" b="1" dirty="0">
                <a:effectLst>
                  <a:outerShdw blurRad="38100" dist="38100" dir="2700000" algn="tl">
                    <a:srgbClr val="000000">
                      <a:alpha val="43137"/>
                    </a:srgbClr>
                  </a:outerShdw>
                </a:effectLst>
                <a:highlight>
                  <a:srgbClr val="00FFFF"/>
                </a:highlight>
              </a:rPr>
            </a:br>
            <a:r>
              <a:rPr lang="en-GB" sz="3200" b="1" dirty="0">
                <a:effectLst>
                  <a:outerShdw blurRad="38100" dist="38100" dir="2700000" algn="tl">
                    <a:srgbClr val="000000">
                      <a:alpha val="43137"/>
                    </a:srgbClr>
                  </a:outerShdw>
                </a:effectLst>
                <a:highlight>
                  <a:srgbClr val="0000FF"/>
                </a:highlight>
              </a:rPr>
              <a:t>magazines, </a:t>
            </a:r>
            <a:br>
              <a:rPr lang="en-GB" sz="3200" b="1" dirty="0">
                <a:effectLst>
                  <a:outerShdw blurRad="38100" dist="38100" dir="2700000" algn="tl">
                    <a:srgbClr val="000000">
                      <a:alpha val="43137"/>
                    </a:srgbClr>
                  </a:outerShdw>
                </a:effectLst>
              </a:rPr>
            </a:br>
            <a:r>
              <a:rPr lang="en-GB" sz="3200" b="1" dirty="0">
                <a:effectLst>
                  <a:outerShdw blurRad="38100" dist="38100" dir="2700000" algn="tl">
                    <a:srgbClr val="000000">
                      <a:alpha val="43137"/>
                    </a:srgbClr>
                  </a:outerShdw>
                </a:effectLst>
                <a:highlight>
                  <a:srgbClr val="FFFF00"/>
                </a:highlight>
              </a:rPr>
              <a:t>video games, </a:t>
            </a:r>
            <a:br>
              <a:rPr lang="en-GB" sz="3200" b="1" dirty="0">
                <a:effectLst>
                  <a:outerShdw blurRad="38100" dist="38100" dir="2700000" algn="tl">
                    <a:srgbClr val="000000">
                      <a:alpha val="43137"/>
                    </a:srgbClr>
                  </a:outerShdw>
                </a:effectLst>
              </a:rPr>
            </a:br>
            <a:r>
              <a:rPr lang="en-GB" sz="3200" b="1" dirty="0">
                <a:effectLst>
                  <a:outerShdw blurRad="38100" dist="38100" dir="2700000" algn="tl">
                    <a:srgbClr val="000000">
                      <a:alpha val="43137"/>
                    </a:srgbClr>
                  </a:outerShdw>
                </a:effectLst>
                <a:highlight>
                  <a:srgbClr val="FF0000"/>
                </a:highlight>
              </a:rPr>
              <a:t>TV, </a:t>
            </a:r>
            <a:br>
              <a:rPr lang="en-GB" sz="3200" b="1" dirty="0">
                <a:effectLst>
                  <a:outerShdw blurRad="38100" dist="38100" dir="2700000" algn="tl">
                    <a:srgbClr val="000000">
                      <a:alpha val="43137"/>
                    </a:srgbClr>
                  </a:outerShdw>
                </a:effectLst>
              </a:rPr>
            </a:br>
            <a:r>
              <a:rPr lang="en-GB" sz="3200" b="1" dirty="0">
                <a:effectLst>
                  <a:outerShdw blurRad="38100" dist="38100" dir="2700000" algn="tl">
                    <a:srgbClr val="000000">
                      <a:alpha val="43137"/>
                    </a:srgbClr>
                  </a:outerShdw>
                </a:effectLst>
                <a:highlight>
                  <a:srgbClr val="008080"/>
                </a:highlight>
              </a:rPr>
              <a:t>music videos, </a:t>
            </a:r>
            <a:br>
              <a:rPr lang="en-GB" sz="3200" b="1" dirty="0">
                <a:effectLst>
                  <a:outerShdw blurRad="38100" dist="38100" dir="2700000" algn="tl">
                    <a:srgbClr val="000000">
                      <a:alpha val="43137"/>
                    </a:srgbClr>
                  </a:outerShdw>
                </a:effectLst>
                <a:highlight>
                  <a:srgbClr val="008080"/>
                </a:highlight>
              </a:rPr>
            </a:br>
            <a:r>
              <a:rPr lang="en-GB" sz="3200" b="1" dirty="0">
                <a:effectLst>
                  <a:outerShdw blurRad="38100" dist="38100" dir="2700000" algn="tl">
                    <a:srgbClr val="000000">
                      <a:alpha val="43137"/>
                    </a:srgbClr>
                  </a:outerShdw>
                </a:effectLst>
                <a:highlight>
                  <a:srgbClr val="008000"/>
                </a:highlight>
              </a:rPr>
              <a:t>film, </a:t>
            </a:r>
            <a:br>
              <a:rPr lang="en-GB" sz="3200" b="1" dirty="0">
                <a:effectLst>
                  <a:outerShdw blurRad="38100" dist="38100" dir="2700000" algn="tl">
                    <a:srgbClr val="000000">
                      <a:alpha val="43137"/>
                    </a:srgbClr>
                  </a:outerShdw>
                </a:effectLst>
              </a:rPr>
            </a:br>
            <a:r>
              <a:rPr lang="en-GB" sz="3200" b="1" dirty="0">
                <a:effectLst>
                  <a:outerShdw blurRad="38100" dist="38100" dir="2700000" algn="tl">
                    <a:srgbClr val="000000">
                      <a:alpha val="43137"/>
                    </a:srgbClr>
                  </a:outerShdw>
                </a:effectLst>
                <a:highlight>
                  <a:srgbClr val="808000"/>
                </a:highlight>
              </a:rPr>
              <a:t>newspapers,</a:t>
            </a:r>
            <a:br>
              <a:rPr lang="en-GB" sz="3200" b="1" dirty="0">
                <a:effectLst>
                  <a:outerShdw blurRad="38100" dist="38100" dir="2700000" algn="tl">
                    <a:srgbClr val="000000">
                      <a:alpha val="43137"/>
                    </a:srgbClr>
                  </a:outerShdw>
                </a:effectLst>
              </a:rPr>
            </a:br>
            <a:r>
              <a:rPr lang="en-GB" sz="3200" b="1" dirty="0">
                <a:effectLst>
                  <a:outerShdw blurRad="38100" dist="38100" dir="2700000" algn="tl">
                    <a:srgbClr val="000000">
                      <a:alpha val="43137"/>
                    </a:srgbClr>
                  </a:outerShdw>
                </a:effectLst>
                <a:highlight>
                  <a:srgbClr val="800080"/>
                </a:highlight>
              </a:rPr>
              <a:t> radio,</a:t>
            </a:r>
            <a:br>
              <a:rPr lang="en-GB" sz="3200" b="1" dirty="0">
                <a:effectLst>
                  <a:outerShdw blurRad="38100" dist="38100" dir="2700000" algn="tl">
                    <a:srgbClr val="000000">
                      <a:alpha val="43137"/>
                    </a:srgbClr>
                  </a:outerShdw>
                </a:effectLst>
              </a:rPr>
            </a:br>
            <a:r>
              <a:rPr lang="en-GB" sz="3200" b="1" dirty="0">
                <a:effectLst>
                  <a:outerShdw blurRad="38100" dist="38100" dir="2700000" algn="tl">
                    <a:srgbClr val="000000">
                      <a:alpha val="43137"/>
                    </a:srgbClr>
                  </a:outerShdw>
                </a:effectLst>
                <a:highlight>
                  <a:srgbClr val="808080"/>
                </a:highlight>
              </a:rPr>
              <a:t> online media</a:t>
            </a:r>
            <a:endParaRPr lang="en-GB" sz="48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4572001" y="0"/>
            <a:ext cx="7620000" cy="6825000"/>
          </a:xfrm>
          <a:prstGeom prst="rect">
            <a:avLst/>
          </a:prstGeom>
        </p:spPr>
      </p:pic>
      <p:sp>
        <p:nvSpPr>
          <p:cNvPr id="5" name="Rounded Rectangle 3">
            <a:extLst>
              <a:ext uri="{FF2B5EF4-FFF2-40B4-BE49-F238E27FC236}">
                <a16:creationId xmlns:a16="http://schemas.microsoft.com/office/drawing/2014/main" id="{9BC067DA-706F-4CED-BBFB-A1706D56C6E0}"/>
              </a:ext>
            </a:extLst>
          </p:cNvPr>
          <p:cNvSpPr/>
          <p:nvPr/>
        </p:nvSpPr>
        <p:spPr>
          <a:xfrm>
            <a:off x="1030430" y="33000"/>
            <a:ext cx="2497447" cy="579376"/>
          </a:xfrm>
          <a:prstGeom prst="roundRect">
            <a:avLst/>
          </a:prstGeom>
          <a:solidFill>
            <a:schemeClr val="accent4"/>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400" b="1" dirty="0">
                <a:effectLst>
                  <a:outerShdw blurRad="38100" dist="38100" dir="2700000" algn="tl">
                    <a:srgbClr val="000000">
                      <a:alpha val="43137"/>
                    </a:srgbClr>
                  </a:outerShdw>
                </a:effectLst>
                <a:latin typeface="Mister Sirloin BTN Rare" panose="020E0504040107040201" pitchFamily="34" charset="0"/>
              </a:rPr>
              <a:t>Activate</a:t>
            </a:r>
          </a:p>
        </p:txBody>
      </p:sp>
    </p:spTree>
    <p:extLst>
      <p:ext uri="{BB962C8B-B14F-4D97-AF65-F5344CB8AC3E}">
        <p14:creationId xmlns:p14="http://schemas.microsoft.com/office/powerpoint/2010/main" val="837441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54" y="155977"/>
            <a:ext cx="6231311" cy="945590"/>
          </a:xfrm>
          <a:ln>
            <a:solidFill>
              <a:srgbClr val="404040"/>
            </a:solidFill>
          </a:ln>
          <a:effectLst>
            <a:glow rad="101600">
              <a:srgbClr val="FF6699">
                <a:alpha val="60000"/>
              </a:srgbClr>
            </a:glow>
          </a:effectLst>
        </p:spPr>
        <p:txBody>
          <a:bodyPr>
            <a:noAutofit/>
          </a:bodyPr>
          <a:lstStyle/>
          <a:p>
            <a:pPr algn="ctr"/>
            <a:r>
              <a:rPr lang="en-GB" sz="4800" b="1" dirty="0">
                <a:effectLst>
                  <a:outerShdw blurRad="38100" dist="38100" dir="2700000" algn="tl">
                    <a:srgbClr val="000000">
                      <a:alpha val="43137"/>
                    </a:srgbClr>
                  </a:outerShdw>
                </a:effectLst>
              </a:rPr>
              <a:t>Assessment Breakdown:</a:t>
            </a:r>
          </a:p>
        </p:txBody>
      </p:sp>
      <p:pic>
        <p:nvPicPr>
          <p:cNvPr id="3" name="Picture 2"/>
          <p:cNvPicPr>
            <a:picLocks noChangeAspect="1"/>
          </p:cNvPicPr>
          <p:nvPr/>
        </p:nvPicPr>
        <p:blipFill>
          <a:blip r:embed="rId2"/>
          <a:stretch>
            <a:fillRect/>
          </a:stretch>
        </p:blipFill>
        <p:spPr>
          <a:xfrm>
            <a:off x="3711887" y="1812893"/>
            <a:ext cx="8480113" cy="4889130"/>
          </a:xfrm>
          <a:prstGeom prst="rect">
            <a:avLst/>
          </a:prstGeom>
        </p:spPr>
      </p:pic>
      <p:sp>
        <p:nvSpPr>
          <p:cNvPr id="4" name="Rounded Rectangle 3">
            <a:extLst>
              <a:ext uri="{FF2B5EF4-FFF2-40B4-BE49-F238E27FC236}">
                <a16:creationId xmlns:a16="http://schemas.microsoft.com/office/drawing/2014/main" id="{09AF0E19-B5F5-42D3-8759-ABEDAD0C7755}"/>
              </a:ext>
            </a:extLst>
          </p:cNvPr>
          <p:cNvSpPr/>
          <p:nvPr/>
        </p:nvSpPr>
        <p:spPr>
          <a:xfrm>
            <a:off x="8566751" y="155977"/>
            <a:ext cx="2497447" cy="739588"/>
          </a:xfrm>
          <a:prstGeom prst="roundRect">
            <a:avLst/>
          </a:prstGeom>
          <a:solidFill>
            <a:schemeClr val="accent4"/>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400" b="1" dirty="0">
                <a:effectLst>
                  <a:outerShdw blurRad="38100" dist="38100" dir="2700000" algn="tl">
                    <a:srgbClr val="000000">
                      <a:alpha val="43137"/>
                    </a:srgbClr>
                  </a:outerShdw>
                </a:effectLst>
                <a:latin typeface="Mister Sirloin BTN Rare" panose="020E0504040107040201" pitchFamily="34" charset="0"/>
              </a:rPr>
              <a:t>Activate</a:t>
            </a:r>
          </a:p>
        </p:txBody>
      </p:sp>
      <p:sp>
        <p:nvSpPr>
          <p:cNvPr id="5" name="Title 1">
            <a:extLst>
              <a:ext uri="{FF2B5EF4-FFF2-40B4-BE49-F238E27FC236}">
                <a16:creationId xmlns:a16="http://schemas.microsoft.com/office/drawing/2014/main" id="{88486126-018C-4C85-A779-B6811EEAE06D}"/>
              </a:ext>
            </a:extLst>
          </p:cNvPr>
          <p:cNvSpPr txBox="1">
            <a:spLocks/>
          </p:cNvSpPr>
          <p:nvPr/>
        </p:nvSpPr>
        <p:spPr>
          <a:xfrm>
            <a:off x="102254" y="1348013"/>
            <a:ext cx="3366492" cy="5354010"/>
          </a:xfrm>
          <a:prstGeom prst="rect">
            <a:avLst/>
          </a:prstGeom>
          <a:ln>
            <a:solidFill>
              <a:srgbClr val="404040"/>
            </a:solidFill>
          </a:ln>
          <a:effectLst>
            <a:glow rad="101600">
              <a:srgbClr val="FF6699">
                <a:alpha val="60000"/>
              </a:srgbClr>
            </a:glo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effectLst>
                  <a:outerShdw blurRad="38100" dist="38100" dir="2700000" algn="tl">
                    <a:srgbClr val="000000">
                      <a:alpha val="43137"/>
                    </a:srgbClr>
                  </a:outerShdw>
                </a:effectLst>
              </a:rPr>
              <a:t>The other 30% of marks: NEA</a:t>
            </a:r>
          </a:p>
          <a:p>
            <a:pPr algn="ctr"/>
            <a:r>
              <a:rPr lang="en-GB" sz="3200" b="1" dirty="0">
                <a:effectLst>
                  <a:outerShdw blurRad="38100" dist="38100" dir="2700000" algn="tl">
                    <a:srgbClr val="000000">
                      <a:alpha val="43137"/>
                    </a:srgbClr>
                  </a:outerShdw>
                </a:effectLst>
              </a:rPr>
              <a:t>Your chance to produce a media product e.g.:</a:t>
            </a:r>
          </a:p>
          <a:p>
            <a:pPr marL="457200" indent="-457200" algn="ctr">
              <a:buFont typeface="Arial" panose="020B0604020202020204" pitchFamily="34" charset="0"/>
              <a:buChar char="•"/>
            </a:pPr>
            <a:r>
              <a:rPr lang="en-GB" sz="3200" b="1" dirty="0">
                <a:effectLst>
                  <a:outerShdw blurRad="38100" dist="38100" dir="2700000" algn="tl">
                    <a:srgbClr val="000000">
                      <a:alpha val="43137"/>
                    </a:srgbClr>
                  </a:outerShdw>
                </a:effectLst>
                <a:highlight>
                  <a:srgbClr val="FF00FF"/>
                </a:highlight>
              </a:rPr>
              <a:t>Magazine</a:t>
            </a:r>
          </a:p>
          <a:p>
            <a:pPr marL="457200" indent="-457200" algn="ctr">
              <a:buFont typeface="Arial" panose="020B0604020202020204" pitchFamily="34" charset="0"/>
              <a:buChar char="•"/>
            </a:pPr>
            <a:r>
              <a:rPr lang="en-GB" sz="3200" b="1" dirty="0">
                <a:effectLst>
                  <a:outerShdw blurRad="38100" dist="38100" dir="2700000" algn="tl">
                    <a:srgbClr val="000000">
                      <a:alpha val="43137"/>
                    </a:srgbClr>
                  </a:outerShdw>
                </a:effectLst>
                <a:highlight>
                  <a:srgbClr val="00FFFF"/>
                </a:highlight>
              </a:rPr>
              <a:t>Advert</a:t>
            </a:r>
          </a:p>
          <a:p>
            <a:pPr marL="457200" indent="-457200" algn="ctr">
              <a:buFont typeface="Arial" panose="020B0604020202020204" pitchFamily="34" charset="0"/>
              <a:buChar char="•"/>
            </a:pPr>
            <a:r>
              <a:rPr lang="en-GB" sz="3200" b="1" dirty="0">
                <a:effectLst>
                  <a:outerShdw blurRad="38100" dist="38100" dir="2700000" algn="tl">
                    <a:srgbClr val="000000">
                      <a:alpha val="43137"/>
                    </a:srgbClr>
                  </a:outerShdw>
                </a:effectLst>
                <a:highlight>
                  <a:srgbClr val="00FF00"/>
                </a:highlight>
              </a:rPr>
              <a:t>Newspaper</a:t>
            </a:r>
          </a:p>
          <a:p>
            <a:pPr marL="457200" indent="-457200" algn="ctr">
              <a:buFont typeface="Arial" panose="020B0604020202020204" pitchFamily="34" charset="0"/>
              <a:buChar char="•"/>
            </a:pPr>
            <a:r>
              <a:rPr lang="en-GB" sz="3200" b="1" dirty="0">
                <a:effectLst>
                  <a:outerShdw blurRad="38100" dist="38100" dir="2700000" algn="tl">
                    <a:srgbClr val="000000">
                      <a:alpha val="43137"/>
                    </a:srgbClr>
                  </a:outerShdw>
                </a:effectLst>
                <a:highlight>
                  <a:srgbClr val="FFFF00"/>
                </a:highlight>
              </a:rPr>
              <a:t>Short film</a:t>
            </a:r>
          </a:p>
          <a:p>
            <a:pPr marL="457200" indent="-457200" algn="ctr">
              <a:buFont typeface="Arial" panose="020B0604020202020204" pitchFamily="34" charset="0"/>
              <a:buChar char="•"/>
            </a:pPr>
            <a:r>
              <a:rPr lang="en-GB" sz="3200" b="1" dirty="0">
                <a:effectLst>
                  <a:outerShdw blurRad="38100" dist="38100" dir="2700000" algn="tl">
                    <a:srgbClr val="000000">
                      <a:alpha val="43137"/>
                    </a:srgbClr>
                  </a:outerShdw>
                </a:effectLst>
                <a:highlight>
                  <a:srgbClr val="008080"/>
                </a:highlight>
              </a:rPr>
              <a:t>Video game cover</a:t>
            </a:r>
          </a:p>
          <a:p>
            <a:pPr marL="457200" indent="-457200" algn="ctr">
              <a:buFont typeface="Arial" panose="020B0604020202020204" pitchFamily="34" charset="0"/>
              <a:buChar char="•"/>
            </a:pPr>
            <a:r>
              <a:rPr lang="en-GB" sz="3200" b="1" dirty="0">
                <a:effectLst>
                  <a:outerShdw blurRad="38100" dist="38100" dir="2700000" algn="tl">
                    <a:srgbClr val="000000">
                      <a:alpha val="43137"/>
                    </a:srgbClr>
                  </a:outerShdw>
                </a:effectLst>
                <a:highlight>
                  <a:srgbClr val="808000"/>
                </a:highlight>
              </a:rPr>
              <a:t>Radio broadcast</a:t>
            </a:r>
          </a:p>
        </p:txBody>
      </p:sp>
    </p:spTree>
    <p:extLst>
      <p:ext uri="{BB962C8B-B14F-4D97-AF65-F5344CB8AC3E}">
        <p14:creationId xmlns:p14="http://schemas.microsoft.com/office/powerpoint/2010/main" val="981761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735" y="146344"/>
            <a:ext cx="4883058" cy="1001123"/>
          </a:xfrm>
          <a:ln w="57150">
            <a:solidFill>
              <a:schemeClr val="tx1"/>
            </a:solidFill>
          </a:ln>
          <a:effectLst>
            <a:glow rad="101600">
              <a:srgbClr val="002060">
                <a:alpha val="60000"/>
              </a:srgbClr>
            </a:glow>
          </a:effectLst>
        </p:spPr>
        <p:txBody>
          <a:bodyPr>
            <a:noAutofit/>
          </a:bodyPr>
          <a:lstStyle/>
          <a:p>
            <a:pPr algn="ctr"/>
            <a:r>
              <a:rPr lang="en-GB" sz="3600" b="1" dirty="0">
                <a:effectLst>
                  <a:outerShdw blurRad="38100" dist="38100" dir="2700000" algn="tl">
                    <a:srgbClr val="000000">
                      <a:alpha val="43137"/>
                    </a:srgbClr>
                  </a:outerShdw>
                </a:effectLst>
              </a:rPr>
              <a:t>Barthes’ Myth: Dominant Ideology</a:t>
            </a:r>
          </a:p>
        </p:txBody>
      </p:sp>
      <p:sp>
        <p:nvSpPr>
          <p:cNvPr id="8" name="Subtitle 2">
            <a:extLst>
              <a:ext uri="{FF2B5EF4-FFF2-40B4-BE49-F238E27FC236}">
                <a16:creationId xmlns:a16="http://schemas.microsoft.com/office/drawing/2014/main" id="{0AB14827-818F-45F9-88DC-FB2D68079F86}"/>
              </a:ext>
            </a:extLst>
          </p:cNvPr>
          <p:cNvSpPr txBox="1">
            <a:spLocks/>
          </p:cNvSpPr>
          <p:nvPr/>
        </p:nvSpPr>
        <p:spPr>
          <a:xfrm>
            <a:off x="207735" y="1427502"/>
            <a:ext cx="4205240" cy="5430498"/>
          </a:xfrm>
          <a:prstGeom prst="rect">
            <a:avLst/>
          </a:prstGeom>
          <a:ln w="57150">
            <a:solidFill>
              <a:srgbClr val="404040"/>
            </a:solidFill>
          </a:ln>
          <a:effectLst>
            <a:glow rad="228600">
              <a:schemeClr val="accent1">
                <a:satMod val="175000"/>
                <a:alpha val="40000"/>
              </a:schemeClr>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buFont typeface="Arial" panose="020B0604020202020204" pitchFamily="34" charset="0"/>
              <a:buChar char="•"/>
            </a:pPr>
            <a:r>
              <a:rPr lang="en-GB" sz="2300" b="1" dirty="0">
                <a:effectLst>
                  <a:outerShdw blurRad="38100" dist="38100" dir="2700000" algn="tl">
                    <a:srgbClr val="000000">
                      <a:alpha val="43137"/>
                    </a:srgbClr>
                  </a:outerShdw>
                </a:effectLst>
              </a:rPr>
              <a:t>Attitudes, beliefs, values and morals </a:t>
            </a:r>
            <a:r>
              <a:rPr lang="en-GB" sz="2300" b="1" u="sng" dirty="0">
                <a:solidFill>
                  <a:srgbClr val="FF0000"/>
                </a:solidFill>
                <a:effectLst>
                  <a:outerShdw blurRad="38100" dist="38100" dir="2700000" algn="tl">
                    <a:srgbClr val="000000">
                      <a:alpha val="43137"/>
                    </a:srgbClr>
                  </a:outerShdw>
                </a:effectLst>
              </a:rPr>
              <a:t>shared by the majority of people </a:t>
            </a:r>
            <a:r>
              <a:rPr lang="en-GB" sz="2300" b="1" dirty="0">
                <a:effectLst>
                  <a:outerShdw blurRad="38100" dist="38100" dir="2700000" algn="tl">
                    <a:srgbClr val="000000">
                      <a:alpha val="43137"/>
                    </a:srgbClr>
                  </a:outerShdw>
                </a:effectLst>
              </a:rPr>
              <a:t>within a society</a:t>
            </a:r>
          </a:p>
          <a:p>
            <a:pPr marL="457200" indent="-457200">
              <a:buFont typeface="Arial" panose="020B0604020202020204" pitchFamily="34" charset="0"/>
              <a:buChar char="•"/>
            </a:pPr>
            <a:r>
              <a:rPr lang="en-GB" sz="2300" b="1" dirty="0">
                <a:effectLst>
                  <a:outerShdw blurRad="38100" dist="38100" dir="2700000" algn="tl">
                    <a:srgbClr val="000000">
                      <a:alpha val="43137"/>
                    </a:srgbClr>
                  </a:outerShdw>
                </a:effectLst>
              </a:rPr>
              <a:t>Suggests cultural myths are one way in which we share ideas about ourselves in society – they can also be restrictive and reductive by simplifying concepts</a:t>
            </a:r>
          </a:p>
          <a:p>
            <a:pPr marL="457200" indent="-457200">
              <a:buFont typeface="Arial" panose="020B0604020202020204" pitchFamily="34" charset="0"/>
              <a:buChar char="•"/>
            </a:pPr>
            <a:r>
              <a:rPr lang="en-GB" sz="2300" b="1" dirty="0">
                <a:effectLst>
                  <a:outerShdw blurRad="38100" dist="38100" dir="2700000" algn="tl">
                    <a:srgbClr val="000000">
                      <a:alpha val="43137"/>
                    </a:srgbClr>
                  </a:outerShdw>
                </a:effectLst>
              </a:rPr>
              <a:t>Influential on how the majority thinks about </a:t>
            </a:r>
            <a:r>
              <a:rPr lang="en-GB" sz="2300" b="1" u="sng" dirty="0">
                <a:solidFill>
                  <a:srgbClr val="FF0000"/>
                </a:solidFill>
                <a:effectLst>
                  <a:outerShdw blurRad="38100" dist="38100" dir="2700000" algn="tl">
                    <a:srgbClr val="000000">
                      <a:alpha val="43137"/>
                    </a:srgbClr>
                  </a:outerShdw>
                </a:effectLst>
              </a:rPr>
              <a:t>the nature of society and their place within it</a:t>
            </a:r>
          </a:p>
          <a:p>
            <a:pPr marL="457200" indent="-457200">
              <a:buFont typeface="Arial" panose="020B0604020202020204" pitchFamily="34" charset="0"/>
              <a:buChar char="•"/>
            </a:pPr>
            <a:r>
              <a:rPr lang="en-GB" sz="2300" b="1" dirty="0">
                <a:effectLst>
                  <a:outerShdw blurRad="38100" dist="38100" dir="2700000" algn="tl">
                    <a:srgbClr val="000000">
                      <a:alpha val="43137"/>
                    </a:srgbClr>
                  </a:outerShdw>
                </a:effectLst>
              </a:rPr>
              <a:t>Serves the </a:t>
            </a:r>
            <a:r>
              <a:rPr lang="en-GB" sz="2300" b="1" u="sng" dirty="0">
                <a:solidFill>
                  <a:srgbClr val="FF0000"/>
                </a:solidFill>
                <a:effectLst>
                  <a:outerShdw blurRad="38100" dist="38100" dir="2700000" algn="tl">
                    <a:srgbClr val="000000">
                      <a:alpha val="43137"/>
                    </a:srgbClr>
                  </a:outerShdw>
                </a:effectLst>
              </a:rPr>
              <a:t>interests of those in power </a:t>
            </a:r>
          </a:p>
        </p:txBody>
      </p:sp>
      <p:pic>
        <p:nvPicPr>
          <p:cNvPr id="9" name="Picture 4" descr="UK advertising watchdog to crack down on sexist stereotypes | Advertising  Standards Authority | The Guardian">
            <a:extLst>
              <a:ext uri="{FF2B5EF4-FFF2-40B4-BE49-F238E27FC236}">
                <a16:creationId xmlns:a16="http://schemas.microsoft.com/office/drawing/2014/main" id="{16AD2163-DD6E-40F4-B36A-09BFE1A86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7285" y="1"/>
            <a:ext cx="4687573" cy="24609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Dads say 'sexist' Huggies ads are a pile of nappy poop | Men's News From  Brighton &amp; Hove, England">
            <a:extLst>
              <a:ext uri="{FF2B5EF4-FFF2-40B4-BE49-F238E27FC236}">
                <a16:creationId xmlns:a16="http://schemas.microsoft.com/office/drawing/2014/main" id="{B6854F1F-5DD3-4D10-AB55-D2387D7C6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549" y="1632256"/>
            <a:ext cx="2293486" cy="47310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eventeen Magazine Eliminating Frequency After 74 Years in Print – Folio:">
            <a:extLst>
              <a:ext uri="{FF2B5EF4-FFF2-40B4-BE49-F238E27FC236}">
                <a16:creationId xmlns:a16="http://schemas.microsoft.com/office/drawing/2014/main" id="{C033A3DE-5CF0-4AAC-AD84-66DC40B65D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0837" y="2120462"/>
            <a:ext cx="3161163" cy="43466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5006980" y="116172"/>
            <a:ext cx="2350306" cy="540225"/>
          </a:xfrm>
          <a:prstGeom prst="roundRect">
            <a:avLst/>
          </a:prstGeom>
          <a:solidFill>
            <a:schemeClr val="accent4"/>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400" b="1" dirty="0">
                <a:effectLst>
                  <a:outerShdw blurRad="38100" dist="38100" dir="2700000" algn="tl">
                    <a:srgbClr val="000000">
                      <a:alpha val="43137"/>
                    </a:srgbClr>
                  </a:outerShdw>
                </a:effectLst>
                <a:latin typeface="Mister Sirloin BTN Rare" panose="020E0504040107040201" pitchFamily="34" charset="0"/>
              </a:rPr>
              <a:t>Activate</a:t>
            </a:r>
          </a:p>
        </p:txBody>
      </p:sp>
      <p:sp>
        <p:nvSpPr>
          <p:cNvPr id="12" name="TextBox 11">
            <a:extLst>
              <a:ext uri="{FF2B5EF4-FFF2-40B4-BE49-F238E27FC236}">
                <a16:creationId xmlns:a16="http://schemas.microsoft.com/office/drawing/2014/main" id="{8BA14ADB-152B-4EA9-96D0-2860D5DD000E}"/>
              </a:ext>
            </a:extLst>
          </p:cNvPr>
          <p:cNvSpPr txBox="1"/>
          <p:nvPr/>
        </p:nvSpPr>
        <p:spPr>
          <a:xfrm>
            <a:off x="7779027" y="5534560"/>
            <a:ext cx="4507702" cy="1323439"/>
          </a:xfrm>
          <a:prstGeom prst="rect">
            <a:avLst/>
          </a:prstGeom>
          <a:solidFill>
            <a:srgbClr val="FFFF00"/>
          </a:solidFill>
        </p:spPr>
        <p:txBody>
          <a:bodyPr wrap="square" rtlCol="0">
            <a:spAutoFit/>
          </a:bodyPr>
          <a:lstStyle/>
          <a:p>
            <a:r>
              <a:rPr lang="en-GB" sz="2000" b="1" dirty="0">
                <a:highlight>
                  <a:srgbClr val="FF0000"/>
                </a:highlight>
              </a:rPr>
              <a:t>C: </a:t>
            </a:r>
            <a:r>
              <a:rPr lang="en-GB" sz="2000" b="1" dirty="0"/>
              <a:t>What dominant ideologies are being suggested within these adverts?</a:t>
            </a:r>
          </a:p>
          <a:p>
            <a:r>
              <a:rPr lang="en-GB" sz="2000" b="1" dirty="0">
                <a:highlight>
                  <a:srgbClr val="00FF00"/>
                </a:highlight>
              </a:rPr>
              <a:t>B/A: </a:t>
            </a:r>
            <a:r>
              <a:rPr lang="en-GB" sz="2000" b="1" dirty="0"/>
              <a:t>How far do these ideologies rely on social and cultural expectations? Why?</a:t>
            </a:r>
          </a:p>
        </p:txBody>
      </p:sp>
      <p:pic>
        <p:nvPicPr>
          <p:cNvPr id="13" name="Content Placeholder 11">
            <a:extLst>
              <a:ext uri="{FF2B5EF4-FFF2-40B4-BE49-F238E27FC236}">
                <a16:creationId xmlns:a16="http://schemas.microsoft.com/office/drawing/2014/main" id="{6927FB3E-F0B3-41D0-B8F1-644677A97359}"/>
              </a:ext>
            </a:extLst>
          </p:cNvPr>
          <p:cNvPicPr>
            <a:picLocks noGrp="1" noChangeAspect="1"/>
          </p:cNvPicPr>
          <p:nvPr>
            <p:ph idx="1"/>
          </p:nvPr>
        </p:nvPicPr>
        <p:blipFill>
          <a:blip r:embed="rId5"/>
          <a:stretch>
            <a:fillRect/>
          </a:stretch>
        </p:blipFill>
        <p:spPr>
          <a:xfrm>
            <a:off x="4412974" y="1948269"/>
            <a:ext cx="2568981" cy="4346600"/>
          </a:xfrm>
          <a:prstGeom prst="rect">
            <a:avLst/>
          </a:prstGeom>
        </p:spPr>
      </p:pic>
    </p:spTree>
    <p:extLst>
      <p:ext uri="{BB962C8B-B14F-4D97-AF65-F5344CB8AC3E}">
        <p14:creationId xmlns:p14="http://schemas.microsoft.com/office/powerpoint/2010/main" val="4001050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071" y="1426303"/>
            <a:ext cx="4124196" cy="4841974"/>
          </a:xfrm>
          <a:ln w="57150">
            <a:solidFill>
              <a:srgbClr val="000000"/>
            </a:solidFill>
          </a:ln>
          <a:effectLst>
            <a:glow rad="101600">
              <a:srgbClr val="002060">
                <a:alpha val="60000"/>
              </a:srgbClr>
            </a:glow>
          </a:effectLst>
        </p:spPr>
        <p:txBody>
          <a:bodyPr>
            <a:noAutofit/>
          </a:bodyPr>
          <a:lstStyle/>
          <a:p>
            <a:pPr algn="ctr"/>
            <a:r>
              <a:rPr lang="en-GB" sz="3200" b="1" dirty="0">
                <a:effectLst>
                  <a:outerShdw blurRad="38100" dist="38100" dir="2700000" algn="tl">
                    <a:srgbClr val="000000">
                      <a:alpha val="43137"/>
                    </a:srgbClr>
                  </a:outerShdw>
                </a:effectLst>
              </a:rPr>
              <a:t>‘The diversity of media forms in modern society means that there are multiple ways to interpret media products which can be highly damaging for audiences and producers.’ </a:t>
            </a:r>
            <a:br>
              <a:rPr lang="en-GB" sz="3200" b="1" dirty="0">
                <a:effectLst>
                  <a:outerShdw blurRad="38100" dist="38100" dir="2700000" algn="tl">
                    <a:srgbClr val="000000">
                      <a:alpha val="43137"/>
                    </a:srgbClr>
                  </a:outerShdw>
                </a:effectLst>
              </a:rPr>
            </a:br>
            <a:r>
              <a:rPr lang="en-GB" sz="3200" b="1" dirty="0">
                <a:effectLst>
                  <a:outerShdw blurRad="38100" dist="38100" dir="2700000" algn="tl">
                    <a:srgbClr val="000000">
                      <a:alpha val="43137"/>
                    </a:srgbClr>
                  </a:outerShdw>
                </a:effectLst>
              </a:rPr>
              <a:t>To what extent do you agree?</a:t>
            </a:r>
          </a:p>
        </p:txBody>
      </p:sp>
      <p:sp>
        <p:nvSpPr>
          <p:cNvPr id="8" name="Rounded Rectangle 7"/>
          <p:cNvSpPr/>
          <p:nvPr/>
        </p:nvSpPr>
        <p:spPr>
          <a:xfrm>
            <a:off x="404760" y="143718"/>
            <a:ext cx="5181655" cy="658039"/>
          </a:xfrm>
          <a:prstGeom prst="roundRect">
            <a:avLst/>
          </a:prstGeom>
          <a:solidFill>
            <a:srgbClr val="FF1515"/>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5400" b="1" dirty="0">
                <a:effectLst>
                  <a:outerShdw blurRad="38100" dist="38100" dir="2700000" algn="tl">
                    <a:srgbClr val="000000">
                      <a:alpha val="43137"/>
                    </a:srgbClr>
                  </a:outerShdw>
                </a:effectLst>
                <a:latin typeface="Mister Sirloin BTN Rare" panose="020E0504040107040201" pitchFamily="34" charset="0"/>
              </a:rPr>
              <a:t>Progress Check</a:t>
            </a:r>
          </a:p>
        </p:txBody>
      </p:sp>
      <p:pic>
        <p:nvPicPr>
          <p:cNvPr id="5" name="Content Placeholder 4">
            <a:extLst>
              <a:ext uri="{FF2B5EF4-FFF2-40B4-BE49-F238E27FC236}">
                <a16:creationId xmlns:a16="http://schemas.microsoft.com/office/drawing/2014/main" id="{905C10B7-5A2A-4185-A567-8ABE3F959FB0}"/>
              </a:ext>
            </a:extLst>
          </p:cNvPr>
          <p:cNvPicPr>
            <a:picLocks noGrp="1" noChangeAspect="1"/>
          </p:cNvPicPr>
          <p:nvPr>
            <p:ph idx="1"/>
          </p:nvPr>
        </p:nvPicPr>
        <p:blipFill>
          <a:blip r:embed="rId2"/>
          <a:stretch>
            <a:fillRect/>
          </a:stretch>
        </p:blipFill>
        <p:spPr>
          <a:xfrm>
            <a:off x="7498375" y="0"/>
            <a:ext cx="4598136" cy="3326922"/>
          </a:xfrm>
          <a:prstGeom prst="rect">
            <a:avLst/>
          </a:prstGeom>
        </p:spPr>
      </p:pic>
      <p:pic>
        <p:nvPicPr>
          <p:cNvPr id="9" name="Content Placeholder 11">
            <a:extLst>
              <a:ext uri="{FF2B5EF4-FFF2-40B4-BE49-F238E27FC236}">
                <a16:creationId xmlns:a16="http://schemas.microsoft.com/office/drawing/2014/main" id="{397D0BC8-0992-454E-A6F2-2FC489AA3ECE}"/>
              </a:ext>
            </a:extLst>
          </p:cNvPr>
          <p:cNvPicPr>
            <a:picLocks noChangeAspect="1"/>
          </p:cNvPicPr>
          <p:nvPr/>
        </p:nvPicPr>
        <p:blipFill>
          <a:blip r:embed="rId3"/>
          <a:stretch>
            <a:fillRect/>
          </a:stretch>
        </p:blipFill>
        <p:spPr>
          <a:xfrm>
            <a:off x="5095034" y="334222"/>
            <a:ext cx="2568981" cy="4346600"/>
          </a:xfrm>
          <a:prstGeom prst="rect">
            <a:avLst/>
          </a:prstGeom>
        </p:spPr>
      </p:pic>
      <p:pic>
        <p:nvPicPr>
          <p:cNvPr id="6" name="Content Placeholder 3">
            <a:extLst>
              <a:ext uri="{FF2B5EF4-FFF2-40B4-BE49-F238E27FC236}">
                <a16:creationId xmlns:a16="http://schemas.microsoft.com/office/drawing/2014/main" id="{00C1FFBB-28BC-4328-9F2A-8B005C271854}"/>
              </a:ext>
            </a:extLst>
          </p:cNvPr>
          <p:cNvPicPr>
            <a:picLocks noChangeAspect="1"/>
          </p:cNvPicPr>
          <p:nvPr/>
        </p:nvPicPr>
        <p:blipFill>
          <a:blip r:embed="rId4"/>
          <a:stretch>
            <a:fillRect/>
          </a:stretch>
        </p:blipFill>
        <p:spPr>
          <a:xfrm rot="215773">
            <a:off x="6198174" y="3304184"/>
            <a:ext cx="5460808" cy="3429265"/>
          </a:xfrm>
          <a:prstGeom prst="rect">
            <a:avLst/>
          </a:prstGeom>
        </p:spPr>
      </p:pic>
    </p:spTree>
    <p:extLst>
      <p:ext uri="{BB962C8B-B14F-4D97-AF65-F5344CB8AC3E}">
        <p14:creationId xmlns:p14="http://schemas.microsoft.com/office/powerpoint/2010/main" val="863041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071" y="1426303"/>
            <a:ext cx="4124196" cy="4841974"/>
          </a:xfrm>
          <a:ln w="57150">
            <a:solidFill>
              <a:srgbClr val="000000"/>
            </a:solidFill>
          </a:ln>
          <a:effectLst>
            <a:glow rad="101600">
              <a:srgbClr val="002060">
                <a:alpha val="60000"/>
              </a:srgbClr>
            </a:glow>
          </a:effectLst>
        </p:spPr>
        <p:txBody>
          <a:bodyPr>
            <a:noAutofit/>
          </a:bodyPr>
          <a:lstStyle/>
          <a:p>
            <a:pPr algn="ctr"/>
            <a:r>
              <a:rPr lang="en-GB" sz="2800" b="1" dirty="0">
                <a:effectLst>
                  <a:outerShdw blurRad="38100" dist="38100" dir="2700000" algn="tl">
                    <a:srgbClr val="000000">
                      <a:alpha val="43137"/>
                    </a:srgbClr>
                  </a:outerShdw>
                </a:effectLst>
              </a:rPr>
              <a:t>Conduct various points of analysis of the adverts given to you. Focus on:</a:t>
            </a:r>
            <a:br>
              <a:rPr lang="en-GB" sz="2800" b="1" dirty="0">
                <a:effectLst>
                  <a:outerShdw blurRad="38100" dist="38100" dir="2700000" algn="tl">
                    <a:srgbClr val="000000">
                      <a:alpha val="43137"/>
                    </a:srgbClr>
                  </a:outerShdw>
                </a:effectLst>
              </a:rPr>
            </a:br>
            <a:r>
              <a:rPr lang="en-GB" sz="2800" b="1" dirty="0">
                <a:effectLst>
                  <a:outerShdw blurRad="38100" dist="38100" dir="2700000" algn="tl">
                    <a:srgbClr val="000000">
                      <a:alpha val="43137"/>
                    </a:srgbClr>
                  </a:outerShdw>
                </a:effectLst>
              </a:rPr>
              <a:t>Connotation/denotation</a:t>
            </a:r>
            <a:br>
              <a:rPr lang="en-GB" sz="2800" b="1" dirty="0">
                <a:effectLst>
                  <a:outerShdw blurRad="38100" dist="38100" dir="2700000" algn="tl">
                    <a:srgbClr val="000000">
                      <a:alpha val="43137"/>
                    </a:srgbClr>
                  </a:outerShdw>
                </a:effectLst>
              </a:rPr>
            </a:br>
            <a:r>
              <a:rPr lang="en-GB" sz="2800" b="1" dirty="0">
                <a:effectLst>
                  <a:outerShdw blurRad="38100" dist="38100" dir="2700000" algn="tl">
                    <a:srgbClr val="000000">
                      <a:alpha val="43137"/>
                    </a:srgbClr>
                  </a:outerShdw>
                </a:effectLst>
              </a:rPr>
              <a:t>Dominant ideologies </a:t>
            </a:r>
            <a:br>
              <a:rPr lang="en-GB" sz="2800" b="1" dirty="0">
                <a:effectLst>
                  <a:outerShdw blurRad="38100" dist="38100" dir="2700000" algn="tl">
                    <a:srgbClr val="000000">
                      <a:alpha val="43137"/>
                    </a:srgbClr>
                  </a:outerShdw>
                </a:effectLst>
              </a:rPr>
            </a:br>
            <a:r>
              <a:rPr lang="en-GB" sz="2800" b="1" dirty="0">
                <a:effectLst>
                  <a:outerShdw blurRad="38100" dist="38100" dir="2700000" algn="tl">
                    <a:srgbClr val="000000">
                      <a:alpha val="43137"/>
                    </a:srgbClr>
                  </a:outerShdw>
                </a:effectLst>
                <a:highlight>
                  <a:srgbClr val="00FF00"/>
                </a:highlight>
              </a:rPr>
              <a:t>B/A: </a:t>
            </a:r>
            <a:r>
              <a:rPr lang="en-GB" sz="2800" b="1" dirty="0">
                <a:effectLst>
                  <a:outerShdw blurRad="38100" dist="38100" dir="2700000" algn="tl">
                    <a:srgbClr val="000000">
                      <a:alpha val="43137"/>
                    </a:srgbClr>
                  </a:outerShdw>
                </a:effectLst>
              </a:rPr>
              <a:t>How could audiences interpret the media products in different ways depending on social, cultural and historical contexts?</a:t>
            </a:r>
          </a:p>
        </p:txBody>
      </p:sp>
      <p:pic>
        <p:nvPicPr>
          <p:cNvPr id="5" name="Content Placeholder 4">
            <a:extLst>
              <a:ext uri="{FF2B5EF4-FFF2-40B4-BE49-F238E27FC236}">
                <a16:creationId xmlns:a16="http://schemas.microsoft.com/office/drawing/2014/main" id="{905C10B7-5A2A-4185-A567-8ABE3F959FB0}"/>
              </a:ext>
            </a:extLst>
          </p:cNvPr>
          <p:cNvPicPr>
            <a:picLocks noGrp="1" noChangeAspect="1"/>
          </p:cNvPicPr>
          <p:nvPr>
            <p:ph idx="1"/>
          </p:nvPr>
        </p:nvPicPr>
        <p:blipFill>
          <a:blip r:embed="rId2"/>
          <a:stretch>
            <a:fillRect/>
          </a:stretch>
        </p:blipFill>
        <p:spPr>
          <a:xfrm>
            <a:off x="6994793" y="143718"/>
            <a:ext cx="4598136" cy="3326922"/>
          </a:xfrm>
          <a:prstGeom prst="rect">
            <a:avLst/>
          </a:prstGeom>
        </p:spPr>
      </p:pic>
      <p:pic>
        <p:nvPicPr>
          <p:cNvPr id="6" name="Content Placeholder 3">
            <a:extLst>
              <a:ext uri="{FF2B5EF4-FFF2-40B4-BE49-F238E27FC236}">
                <a16:creationId xmlns:a16="http://schemas.microsoft.com/office/drawing/2014/main" id="{00C1FFBB-28BC-4328-9F2A-8B005C271854}"/>
              </a:ext>
            </a:extLst>
          </p:cNvPr>
          <p:cNvPicPr>
            <a:picLocks noChangeAspect="1"/>
          </p:cNvPicPr>
          <p:nvPr/>
        </p:nvPicPr>
        <p:blipFill>
          <a:blip r:embed="rId3"/>
          <a:stretch>
            <a:fillRect/>
          </a:stretch>
        </p:blipFill>
        <p:spPr>
          <a:xfrm rot="215773">
            <a:off x="5197208" y="3285017"/>
            <a:ext cx="5460808" cy="3429265"/>
          </a:xfrm>
          <a:prstGeom prst="rect">
            <a:avLst/>
          </a:prstGeom>
        </p:spPr>
      </p:pic>
      <p:sp>
        <p:nvSpPr>
          <p:cNvPr id="7" name="Rounded Rectangle 5">
            <a:extLst>
              <a:ext uri="{FF2B5EF4-FFF2-40B4-BE49-F238E27FC236}">
                <a16:creationId xmlns:a16="http://schemas.microsoft.com/office/drawing/2014/main" id="{A28832BB-C5AD-4A07-B2A8-A77E4518315E}"/>
              </a:ext>
            </a:extLst>
          </p:cNvPr>
          <p:cNvSpPr/>
          <p:nvPr/>
        </p:nvSpPr>
        <p:spPr>
          <a:xfrm>
            <a:off x="1184817" y="143718"/>
            <a:ext cx="3401965" cy="678624"/>
          </a:xfrm>
          <a:prstGeom prst="roundRect">
            <a:avLst/>
          </a:prstGeom>
          <a:solidFill>
            <a:srgbClr val="00CC00"/>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000" b="1" dirty="0">
                <a:effectLst>
                  <a:outerShdw blurRad="38100" dist="38100" dir="2700000" algn="tl">
                    <a:srgbClr val="000000">
                      <a:alpha val="43137"/>
                    </a:srgbClr>
                  </a:outerShdw>
                </a:effectLst>
                <a:latin typeface="Mister Sirloin BTN Rare" panose="020E0504040107040201" pitchFamily="34" charset="0"/>
              </a:rPr>
              <a:t>Demonstrate</a:t>
            </a:r>
          </a:p>
        </p:txBody>
      </p:sp>
    </p:spTree>
    <p:extLst>
      <p:ext uri="{BB962C8B-B14F-4D97-AF65-F5344CB8AC3E}">
        <p14:creationId xmlns:p14="http://schemas.microsoft.com/office/powerpoint/2010/main" val="3515306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9725" y="125276"/>
            <a:ext cx="5956663" cy="6861174"/>
          </a:xfrm>
        </p:spPr>
        <p:txBody>
          <a:bodyPr>
            <a:normAutofit/>
          </a:bodyPr>
          <a:lstStyle/>
          <a:p>
            <a:pPr marL="0" indent="0">
              <a:buNone/>
            </a:pPr>
            <a:r>
              <a:rPr lang="en-GB" sz="2000" dirty="0"/>
              <a:t>B/A</a:t>
            </a:r>
          </a:p>
          <a:p>
            <a:pPr marL="0" indent="0">
              <a:buNone/>
            </a:pPr>
            <a:r>
              <a:rPr lang="en-GB" sz="2000" dirty="0"/>
              <a:t>What conventional myth within society is being alluded to? How do you know?</a:t>
            </a:r>
          </a:p>
          <a:p>
            <a:pPr marL="0" indent="0">
              <a:buNone/>
            </a:pPr>
            <a:r>
              <a:rPr lang="en-GB" sz="2000" dirty="0"/>
              <a:t>What does the gun denote and connote? How does this relate to the myth that is drawn upon? </a:t>
            </a:r>
          </a:p>
          <a:p>
            <a:pPr marL="0" indent="0">
              <a:buNone/>
            </a:pPr>
            <a:r>
              <a:rPr lang="en-GB" sz="2000" dirty="0"/>
              <a:t>What connotations and denotations can be drawn from the primary image? </a:t>
            </a:r>
          </a:p>
          <a:p>
            <a:pPr marL="0" indent="0">
              <a:buNone/>
            </a:pPr>
            <a:r>
              <a:rPr lang="en-GB" sz="2000" dirty="0"/>
              <a:t>What type of audience is positioned by the cover? How does the game aim to appeal to their societal, cultural and personal morals/values?</a:t>
            </a:r>
          </a:p>
          <a:p>
            <a:pPr marL="0" indent="0">
              <a:buNone/>
            </a:pPr>
            <a:r>
              <a:rPr lang="en-GB" sz="2000" dirty="0"/>
              <a:t>What does ‘infinite’ connote? How does this hint at the type of game this is? </a:t>
            </a:r>
          </a:p>
          <a:p>
            <a:pPr marL="0" indent="0">
              <a:buNone/>
            </a:pPr>
            <a:r>
              <a:rPr lang="en-GB" sz="2000" dirty="0"/>
              <a:t>How might this aircraft in the background and the male figure be connected? What ideas about men, society and job roles can be connoted? How does this link to the potential audience?</a:t>
            </a:r>
          </a:p>
          <a:p>
            <a:pPr marL="0" indent="0">
              <a:buNone/>
            </a:pPr>
            <a:r>
              <a:rPr lang="en-GB" sz="2000" dirty="0"/>
              <a:t>What does the flag connote? How does this link to the target audience and the content of the game?</a:t>
            </a:r>
          </a:p>
          <a:p>
            <a:pPr marL="0" indent="0">
              <a:buNone/>
            </a:pPr>
            <a:r>
              <a:rPr lang="en-GB" sz="2000" dirty="0"/>
              <a:t>What does fire and sparks connote? How does this add to your impression of the game?</a:t>
            </a:r>
          </a:p>
          <a:p>
            <a:pPr marL="0" indent="0">
              <a:buNone/>
            </a:pPr>
            <a:endParaRPr lang="en-GB" sz="2000" dirty="0"/>
          </a:p>
        </p:txBody>
      </p:sp>
      <p:sp>
        <p:nvSpPr>
          <p:cNvPr id="4" name="Content Placeholder 2"/>
          <p:cNvSpPr txBox="1">
            <a:spLocks/>
          </p:cNvSpPr>
          <p:nvPr/>
        </p:nvSpPr>
        <p:spPr>
          <a:xfrm>
            <a:off x="265612" y="453435"/>
            <a:ext cx="4574177" cy="595112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C:</a:t>
            </a:r>
          </a:p>
          <a:p>
            <a:pPr marL="0" indent="0">
              <a:buFont typeface="Arial" panose="020B0604020202020204" pitchFamily="34" charset="0"/>
              <a:buNone/>
            </a:pPr>
            <a:r>
              <a:rPr lang="en-GB" sz="2400" dirty="0"/>
              <a:t>What myth surrounding gender is drawn upon? How do you know?</a:t>
            </a:r>
          </a:p>
          <a:p>
            <a:pPr marL="0" indent="0">
              <a:buFont typeface="Arial" panose="020B0604020202020204" pitchFamily="34" charset="0"/>
              <a:buNone/>
            </a:pPr>
            <a:r>
              <a:rPr lang="en-GB" sz="2400" dirty="0"/>
              <a:t>What does the gun denote and connote? How does this relate to the myth that is drawn upon?</a:t>
            </a:r>
          </a:p>
          <a:p>
            <a:pPr marL="0" indent="0">
              <a:buFont typeface="Arial" panose="020B0604020202020204" pitchFamily="34" charset="0"/>
              <a:buNone/>
            </a:pPr>
            <a:r>
              <a:rPr lang="en-GB" sz="2400" dirty="0"/>
              <a:t>What denotations can be drawn from the primary (main) image?</a:t>
            </a:r>
          </a:p>
          <a:p>
            <a:pPr marL="0" indent="0">
              <a:buFont typeface="Arial" panose="020B0604020202020204" pitchFamily="34" charset="0"/>
              <a:buNone/>
            </a:pPr>
            <a:r>
              <a:rPr lang="en-GB" sz="2400" dirty="0"/>
              <a:t>Who do you think the target audience is? Why? What personality/morality myths are being drawn upon?</a:t>
            </a:r>
          </a:p>
          <a:p>
            <a:pPr marL="0" indent="0">
              <a:buFont typeface="Arial" panose="020B0604020202020204" pitchFamily="34" charset="0"/>
              <a:buNone/>
            </a:pPr>
            <a:r>
              <a:rPr lang="en-GB" sz="2400" dirty="0"/>
              <a:t>What does the flag connote? How does this link to the target audience and the potential content of the game?</a:t>
            </a:r>
          </a:p>
          <a:p>
            <a:pPr marL="0" indent="0">
              <a:buFont typeface="Arial" panose="020B0604020202020204" pitchFamily="34" charset="0"/>
              <a:buNone/>
            </a:pPr>
            <a:r>
              <a:rPr lang="en-GB" sz="2400" dirty="0"/>
              <a:t>What does fire and sparks connote? How does this add to your impression of the game?</a:t>
            </a:r>
          </a:p>
        </p:txBody>
      </p:sp>
    </p:spTree>
    <p:extLst>
      <p:ext uri="{BB962C8B-B14F-4D97-AF65-F5344CB8AC3E}">
        <p14:creationId xmlns:p14="http://schemas.microsoft.com/office/powerpoint/2010/main" val="1222789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9513" y="320618"/>
            <a:ext cx="4253948" cy="5950225"/>
          </a:xfrm>
          <a:prstGeom prst="rect">
            <a:avLst/>
          </a:prstGeom>
          <a:ln w="57150">
            <a:solidFill>
              <a:srgbClr val="404040"/>
            </a:solidFill>
          </a:ln>
          <a:effectLst>
            <a:glow rad="101600">
              <a:srgbClr val="FF6699">
                <a:alpha val="60000"/>
              </a:srgbClr>
            </a:glo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effectLst>
                  <a:outerShdw blurRad="38100" dist="38100" dir="2700000" algn="tl">
                    <a:srgbClr val="000000">
                      <a:alpha val="43137"/>
                    </a:srgbClr>
                  </a:outerShdw>
                </a:effectLst>
              </a:rPr>
              <a:t>Let’s write! </a:t>
            </a:r>
            <a:r>
              <a:rPr lang="en-GB" sz="4000" b="1" dirty="0">
                <a:effectLst>
                  <a:outerShdw blurRad="38100" dist="38100" dir="2700000" algn="tl">
                    <a:srgbClr val="000000">
                      <a:alpha val="43137"/>
                    </a:srgbClr>
                  </a:outerShdw>
                </a:effectLst>
                <a:sym typeface="Wingdings" panose="05000000000000000000" pitchFamily="2" charset="2"/>
              </a:rPr>
              <a:t></a:t>
            </a:r>
            <a:endParaRPr lang="en-GB" sz="4000" b="1" dirty="0">
              <a:effectLst>
                <a:outerShdw blurRad="38100" dist="38100" dir="2700000" algn="tl">
                  <a:srgbClr val="000000">
                    <a:alpha val="43137"/>
                  </a:srgbClr>
                </a:outerShdw>
              </a:effectLst>
            </a:endParaRPr>
          </a:p>
          <a:p>
            <a:pPr algn="ctr"/>
            <a:r>
              <a:rPr lang="en-GB" sz="4000" b="1" dirty="0">
                <a:effectLst>
                  <a:outerShdw blurRad="38100" dist="38100" dir="2700000" algn="tl">
                    <a:srgbClr val="000000">
                      <a:alpha val="43137"/>
                    </a:srgbClr>
                  </a:outerShdw>
                </a:effectLst>
              </a:rPr>
              <a:t>Analyse one advert of your choice using the following semiotic ideas:</a:t>
            </a:r>
            <a:br>
              <a:rPr lang="en-GB" sz="4000" b="1" dirty="0">
                <a:effectLst>
                  <a:outerShdw blurRad="38100" dist="38100" dir="2700000" algn="tl">
                    <a:srgbClr val="000000">
                      <a:alpha val="43137"/>
                    </a:srgbClr>
                  </a:outerShdw>
                </a:effectLst>
              </a:rPr>
            </a:br>
            <a:r>
              <a:rPr lang="en-GB" sz="4000" b="1" dirty="0">
                <a:effectLst>
                  <a:outerShdw blurRad="38100" dist="38100" dir="2700000" algn="tl">
                    <a:srgbClr val="000000">
                      <a:alpha val="43137"/>
                    </a:srgbClr>
                  </a:outerShdw>
                </a:effectLst>
              </a:rPr>
              <a:t>Denotation</a:t>
            </a:r>
            <a:br>
              <a:rPr lang="en-GB" sz="4000" b="1" dirty="0">
                <a:effectLst>
                  <a:outerShdw blurRad="38100" dist="38100" dir="2700000" algn="tl">
                    <a:srgbClr val="000000">
                      <a:alpha val="43137"/>
                    </a:srgbClr>
                  </a:outerShdw>
                </a:effectLst>
              </a:rPr>
            </a:br>
            <a:r>
              <a:rPr lang="en-GB" sz="4000" b="1" dirty="0">
                <a:effectLst>
                  <a:outerShdw blurRad="38100" dist="38100" dir="2700000" algn="tl">
                    <a:srgbClr val="000000">
                      <a:alpha val="43137"/>
                    </a:srgbClr>
                  </a:outerShdw>
                </a:effectLst>
              </a:rPr>
              <a:t>Connotation</a:t>
            </a:r>
            <a:br>
              <a:rPr lang="en-GB" sz="4000" b="1" dirty="0">
                <a:effectLst>
                  <a:outerShdw blurRad="38100" dist="38100" dir="2700000" algn="tl">
                    <a:srgbClr val="000000">
                      <a:alpha val="43137"/>
                    </a:srgbClr>
                  </a:outerShdw>
                </a:effectLst>
              </a:rPr>
            </a:br>
            <a:r>
              <a:rPr lang="en-GB" sz="4000" b="1" dirty="0">
                <a:effectLst>
                  <a:outerShdw blurRad="38100" dist="38100" dir="2700000" algn="tl">
                    <a:srgbClr val="000000">
                      <a:alpha val="43137"/>
                    </a:srgbClr>
                  </a:outerShdw>
                </a:effectLst>
              </a:rPr>
              <a:t>Myth (dominant ideology)</a:t>
            </a:r>
            <a:br>
              <a:rPr lang="en-GB" sz="4000" b="1" dirty="0">
                <a:effectLst>
                  <a:outerShdw blurRad="38100" dist="38100" dir="2700000" algn="tl">
                    <a:srgbClr val="000000">
                      <a:alpha val="43137"/>
                    </a:srgbClr>
                  </a:outerShdw>
                </a:effectLst>
              </a:rPr>
            </a:br>
            <a:r>
              <a:rPr lang="en-GB" sz="4000" b="1" dirty="0">
                <a:effectLst>
                  <a:outerShdw blurRad="38100" dist="38100" dir="2700000" algn="tl">
                    <a:srgbClr val="000000">
                      <a:alpha val="43137"/>
                    </a:srgbClr>
                  </a:outerShdw>
                </a:effectLst>
              </a:rPr>
              <a:t>[9 marks]</a:t>
            </a:r>
          </a:p>
        </p:txBody>
      </p:sp>
      <p:sp>
        <p:nvSpPr>
          <p:cNvPr id="6" name="Rounded Rectangle 7">
            <a:extLst>
              <a:ext uri="{FF2B5EF4-FFF2-40B4-BE49-F238E27FC236}">
                <a16:creationId xmlns:a16="http://schemas.microsoft.com/office/drawing/2014/main" id="{81ED283D-58C3-4278-BB87-F388EC8E02D5}"/>
              </a:ext>
            </a:extLst>
          </p:cNvPr>
          <p:cNvSpPr/>
          <p:nvPr/>
        </p:nvSpPr>
        <p:spPr>
          <a:xfrm rot="16200000">
            <a:off x="9117081" y="2904792"/>
            <a:ext cx="4637944" cy="781878"/>
          </a:xfrm>
          <a:prstGeom prst="roundRect">
            <a:avLst/>
          </a:prstGeom>
          <a:solidFill>
            <a:srgbClr val="002060"/>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6000" b="1" dirty="0">
                <a:effectLst>
                  <a:outerShdw blurRad="38100" dist="38100" dir="2700000" algn="tl">
                    <a:srgbClr val="000000">
                      <a:alpha val="43137"/>
                    </a:srgbClr>
                  </a:outerShdw>
                </a:effectLst>
                <a:latin typeface="Mister Sirloin BTN Rare" panose="020E0504040107040201" pitchFamily="34" charset="0"/>
              </a:rPr>
              <a:t>Consolidate</a:t>
            </a:r>
          </a:p>
        </p:txBody>
      </p:sp>
      <p:sp>
        <p:nvSpPr>
          <p:cNvPr id="3" name="TextBox 2">
            <a:extLst>
              <a:ext uri="{FF2B5EF4-FFF2-40B4-BE49-F238E27FC236}">
                <a16:creationId xmlns:a16="http://schemas.microsoft.com/office/drawing/2014/main" id="{7E07CAE2-070A-4C31-93A0-BA2B7B2BCBF6}"/>
              </a:ext>
            </a:extLst>
          </p:cNvPr>
          <p:cNvSpPr txBox="1"/>
          <p:nvPr/>
        </p:nvSpPr>
        <p:spPr>
          <a:xfrm>
            <a:off x="4422535" y="106017"/>
            <a:ext cx="6096000" cy="3189714"/>
          </a:xfrm>
          <a:prstGeom prst="rect">
            <a:avLst/>
          </a:prstGeom>
          <a:solidFill>
            <a:srgbClr val="FFFF00"/>
          </a:solidFill>
        </p:spPr>
        <p:txBody>
          <a:bodyPr wrap="square" rtlCol="0">
            <a:spAutoFit/>
          </a:bodyPr>
          <a:lstStyle/>
          <a:p>
            <a:r>
              <a:rPr lang="en-GB" sz="2000" i="1" dirty="0"/>
              <a:t>The Lucozade advert relies on modern audiences’ desires for convenience food and drink and combines this with a traditional religious narrative of David and Goliath to convey ideologies of strength and piousness. In this way, the advert almost seems to have a moral function: it is almost as though drinking the product leads to a more morally correct lifestyle which works to position the consumer as wholly good and superior to those who do not consume it. This moral function makes audiences feel they </a:t>
            </a:r>
            <a:r>
              <a:rPr lang="en-GB" sz="2000" i="1" u="sng" dirty="0"/>
              <a:t>need</a:t>
            </a:r>
            <a:r>
              <a:rPr lang="en-GB" sz="2000" i="1" dirty="0"/>
              <a:t> the product due to its positive ideologies…</a:t>
            </a:r>
          </a:p>
        </p:txBody>
      </p:sp>
      <p:pic>
        <p:nvPicPr>
          <p:cNvPr id="9" name="Content Placeholder 4">
            <a:extLst>
              <a:ext uri="{FF2B5EF4-FFF2-40B4-BE49-F238E27FC236}">
                <a16:creationId xmlns:a16="http://schemas.microsoft.com/office/drawing/2014/main" id="{1350C544-A8E9-499D-BEBC-DA48A6404D19}"/>
              </a:ext>
            </a:extLst>
          </p:cNvPr>
          <p:cNvPicPr>
            <a:picLocks noGrp="1" noChangeAspect="1"/>
          </p:cNvPicPr>
          <p:nvPr>
            <p:ph idx="1"/>
          </p:nvPr>
        </p:nvPicPr>
        <p:blipFill>
          <a:blip r:embed="rId2"/>
          <a:stretch>
            <a:fillRect/>
          </a:stretch>
        </p:blipFill>
        <p:spPr>
          <a:xfrm>
            <a:off x="5171467" y="3429000"/>
            <a:ext cx="4598136" cy="3326922"/>
          </a:xfrm>
          <a:prstGeom prst="rect">
            <a:avLst/>
          </a:prstGeom>
        </p:spPr>
      </p:pic>
    </p:spTree>
    <p:extLst>
      <p:ext uri="{BB962C8B-B14F-4D97-AF65-F5344CB8AC3E}">
        <p14:creationId xmlns:p14="http://schemas.microsoft.com/office/powerpoint/2010/main" val="2896680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70733BE8179498FA8714FDB28CB3C" ma:contentTypeVersion="13" ma:contentTypeDescription="Create a new document." ma:contentTypeScope="" ma:versionID="0f213aca490e0c8f0c4ae0d99e6865c2">
  <xsd:schema xmlns:xsd="http://www.w3.org/2001/XMLSchema" xmlns:xs="http://www.w3.org/2001/XMLSchema" xmlns:p="http://schemas.microsoft.com/office/2006/metadata/properties" xmlns:ns3="6925e06d-5bf7-40ef-b613-2de4150db5c2" xmlns:ns4="aff4038a-66e5-4721-983a-e0308e6d2563" targetNamespace="http://schemas.microsoft.com/office/2006/metadata/properties" ma:root="true" ma:fieldsID="e49951a0ff12e96a53611b8517e12b1a" ns3:_="" ns4:_="">
    <xsd:import namespace="6925e06d-5bf7-40ef-b613-2de4150db5c2"/>
    <xsd:import namespace="aff4038a-66e5-4721-983a-e0308e6d256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25e06d-5bf7-40ef-b613-2de4150db5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ff4038a-66e5-4721-983a-e0308e6d25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A0E8A9-1096-4535-8542-E73FE10780EB}">
  <ds:schemaRefs>
    <ds:schemaRef ds:uri="http://schemas.microsoft.com/sharepoint/v3/contenttype/forms"/>
  </ds:schemaRefs>
</ds:datastoreItem>
</file>

<file path=customXml/itemProps2.xml><?xml version="1.0" encoding="utf-8"?>
<ds:datastoreItem xmlns:ds="http://schemas.openxmlformats.org/officeDocument/2006/customXml" ds:itemID="{D9A8BFA2-A6EF-4197-8FBE-C460AD939B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25e06d-5bf7-40ef-b613-2de4150db5c2"/>
    <ds:schemaRef ds:uri="aff4038a-66e5-4721-983a-e0308e6d25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14C1BC-C4F8-4692-8A30-0586E447F92D}">
  <ds:schemaRefs>
    <ds:schemaRef ds:uri="http://purl.org/dc/elements/1.1/"/>
    <ds:schemaRef ds:uri="http://www.w3.org/XML/1998/namespace"/>
    <ds:schemaRef ds:uri="http://purl.org/dc/dcmitype/"/>
    <ds:schemaRef ds:uri="aff4038a-66e5-4721-983a-e0308e6d2563"/>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schemas.microsoft.com/office/infopath/2007/PartnerControls"/>
    <ds:schemaRef ds:uri="6925e06d-5bf7-40ef-b613-2de4150db5c2"/>
  </ds:schemaRefs>
</ds:datastoreItem>
</file>

<file path=docProps/app.xml><?xml version="1.0" encoding="utf-8"?>
<Properties xmlns="http://schemas.openxmlformats.org/officeDocument/2006/extended-properties" xmlns:vt="http://schemas.openxmlformats.org/officeDocument/2006/docPropsVTypes">
  <TotalTime>142</TotalTime>
  <Words>855</Words>
  <Application>Microsoft Office PowerPoint</Application>
  <PresentationFormat>Widescreen</PresentationFormat>
  <Paragraphs>61</Paragraphs>
  <Slides>9</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Mister Sirloin BTN Rare</vt:lpstr>
      <vt:lpstr>Wingdings</vt:lpstr>
      <vt:lpstr>Office Theme</vt:lpstr>
      <vt:lpstr>Define denotation and connotation.</vt:lpstr>
      <vt:lpstr>Learning Outcomes:</vt:lpstr>
      <vt:lpstr>Assessment Breakdown: Written exam x1: 2hr 30, 70% of AS Tested on:  adverts,  magazines,  video games,  TV,  music videos,  film,  newspapers,  radio,  online media</vt:lpstr>
      <vt:lpstr>Assessment Breakdown:</vt:lpstr>
      <vt:lpstr>Barthes’ Myth: Dominant Ideology</vt:lpstr>
      <vt:lpstr>‘The diversity of media forms in modern society means that there are multiple ways to interpret media products which can be highly damaging for audiences and producers.’  To what extent do you agree?</vt:lpstr>
      <vt:lpstr>Conduct various points of analysis of the adverts given to you. Focus on: Connotation/denotation Dominant ideologies  B/A: How could audiences interpret the media products in different ways depending on social, cultural and historical contexts?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A Turner (rATU)</dc:creator>
  <cp:lastModifiedBy>Miss L Murfin (rLMU)</cp:lastModifiedBy>
  <cp:revision>10</cp:revision>
  <cp:lastPrinted>2021-07-13T12:23:29Z</cp:lastPrinted>
  <dcterms:created xsi:type="dcterms:W3CDTF">2021-06-26T20:21:33Z</dcterms:created>
  <dcterms:modified xsi:type="dcterms:W3CDTF">2021-07-13T12:24:02Z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0x010100AA370733BE8179498FA8714FDB28CB3C</vt:lpwstr>
  </property>
</Properties>
</file>