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Lst>
  <p:notesMasterIdLst>
    <p:notesMasterId r:id="rId16"/>
  </p:notesMasterIdLst>
  <p:sldIdLst>
    <p:sldId id="288" r:id="rId3"/>
    <p:sldId id="268" r:id="rId4"/>
    <p:sldId id="256" r:id="rId5"/>
    <p:sldId id="277" r:id="rId6"/>
    <p:sldId id="278" r:id="rId7"/>
    <p:sldId id="279" r:id="rId8"/>
    <p:sldId id="280" r:id="rId9"/>
    <p:sldId id="281" r:id="rId10"/>
    <p:sldId id="282" r:id="rId11"/>
    <p:sldId id="283" r:id="rId12"/>
    <p:sldId id="284" r:id="rId13"/>
    <p:sldId id="285" r:id="rId14"/>
    <p:sldId id="265"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F24D3C"/>
    <a:srgbClr val="F362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C4AF0B-1C46-4428-A73C-8337738AB904}" v="188" dt="2023-11-14T16:47:30.263"/>
    <p1510:client id="{EC800916-D520-9B58-1A18-A9DCA588550D}" v="105" dt="2023-11-14T16:46:42.4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11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77F352-3766-45C6-BF98-07067B205371}" type="datetimeFigureOut">
              <a:rPr lang="en-GB" smtClean="0"/>
              <a:t>15/11/2023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A99086-3BFD-4A4E-BE0D-9E5C62A144BF}" type="slidenum">
              <a:rPr lang="en-GB" smtClean="0"/>
              <a:t>‹#›</a:t>
            </a:fld>
            <a:endParaRPr lang="en-GB"/>
          </a:p>
        </p:txBody>
      </p:sp>
    </p:spTree>
    <p:extLst>
      <p:ext uri="{BB962C8B-B14F-4D97-AF65-F5344CB8AC3E}">
        <p14:creationId xmlns:p14="http://schemas.microsoft.com/office/powerpoint/2010/main" val="2879225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 Jayne Scattergood</a:t>
            </a:r>
            <a:r>
              <a:rPr lang="en-GB" baseline="0"/>
              <a:t> Deputy Headteacher and this is Scott Kingsland, HOY 9.  We aren’t medical professionals, we’re not paediatricians, we’re not emotional health counsellors but we are experienced in teaching and dealing with pastoral issues, we’ve seen over 40 Year 11 groups come through between us and we care.  So we volunteered to do the session in the hope that we can help your sons and daughters look after themselves over the next few months.  </a:t>
            </a:r>
            <a:endParaRPr lang="en-GB"/>
          </a:p>
        </p:txBody>
      </p:sp>
      <p:sp>
        <p:nvSpPr>
          <p:cNvPr id="4" name="Slide Number Placeholder 3"/>
          <p:cNvSpPr>
            <a:spLocks noGrp="1"/>
          </p:cNvSpPr>
          <p:nvPr>
            <p:ph type="sldNum" sz="quarter" idx="10"/>
          </p:nvPr>
        </p:nvSpPr>
        <p:spPr/>
        <p:txBody>
          <a:bodyPr/>
          <a:lstStyle/>
          <a:p>
            <a:fld id="{20A99086-3BFD-4A4E-BE0D-9E5C62A144BF}" type="slidenum">
              <a:rPr lang="en-GB" smtClean="0"/>
              <a:t>2</a:t>
            </a:fld>
            <a:endParaRPr lang="en-GB"/>
          </a:p>
        </p:txBody>
      </p:sp>
    </p:spTree>
    <p:extLst>
      <p:ext uri="{BB962C8B-B14F-4D97-AF65-F5344CB8AC3E}">
        <p14:creationId xmlns:p14="http://schemas.microsoft.com/office/powerpoint/2010/main" val="189065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Children and young people need to do 2 types of physical activity each week: </a:t>
            </a:r>
          </a:p>
          <a:p>
            <a:r>
              <a:rPr lang="en-US" sz="1200" b="0" i="0" u="none" strike="noStrike" kern="1200">
                <a:solidFill>
                  <a:schemeClr val="tx1"/>
                </a:solidFill>
                <a:effectLst/>
                <a:latin typeface="+mn-lt"/>
                <a:ea typeface="+mn-ea"/>
                <a:cs typeface="+mn-cs"/>
              </a:rPr>
              <a:t>aerobic exercise</a:t>
            </a:r>
            <a:r>
              <a:rPr lang="en-US" sz="1200" b="0" i="0" u="none" strike="noStrike" kern="1200" baseline="0">
                <a:solidFill>
                  <a:schemeClr val="tx1"/>
                </a:solidFill>
                <a:effectLst/>
                <a:latin typeface="+mn-lt"/>
                <a:ea typeface="+mn-ea"/>
                <a:cs typeface="+mn-cs"/>
              </a:rPr>
              <a:t> and then </a:t>
            </a:r>
            <a:r>
              <a:rPr lang="en-US" sz="1200" b="0" i="0" u="none" strike="noStrike" kern="1200">
                <a:solidFill>
                  <a:schemeClr val="tx1"/>
                </a:solidFill>
                <a:effectLst/>
                <a:latin typeface="+mn-lt"/>
                <a:ea typeface="+mn-ea"/>
                <a:cs typeface="+mn-cs"/>
              </a:rPr>
              <a:t>exercises to strengthen their muscles and bones</a:t>
            </a:r>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aim for an average of at least 60 minutes of moderate intensity physical activity a day across the week </a:t>
            </a:r>
          </a:p>
          <a:p>
            <a:r>
              <a:rPr lang="en-US" sz="1200" b="0" i="0" u="none" strike="noStrike" kern="1200">
                <a:solidFill>
                  <a:schemeClr val="tx1"/>
                </a:solidFill>
                <a:effectLst/>
                <a:latin typeface="+mn-lt"/>
                <a:ea typeface="+mn-ea"/>
                <a:cs typeface="+mn-cs"/>
              </a:rPr>
              <a:t>take part in a variety of types and intensities of physical activity across the week to develop movement skills, muscles and bones</a:t>
            </a:r>
          </a:p>
          <a:p>
            <a:r>
              <a:rPr lang="en-US" sz="1200" b="0" i="0" u="none" strike="noStrike" kern="1200">
                <a:solidFill>
                  <a:schemeClr val="tx1"/>
                </a:solidFill>
                <a:effectLst/>
                <a:latin typeface="+mn-lt"/>
                <a:ea typeface="+mn-ea"/>
                <a:cs typeface="+mn-cs"/>
              </a:rPr>
              <a:t>reduce the time spent sitting or lying down and break up long periods of not moving with some activity. Aim to spread activity throughout the day. All activities should make you breathe faster and feel warmer</a:t>
            </a:r>
          </a:p>
          <a:p>
            <a:endParaRPr lang="en-US" sz="1200" b="0" i="0" u="none" strike="noStrike"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10"/>
          </p:nvPr>
        </p:nvSpPr>
        <p:spPr/>
        <p:txBody>
          <a:bodyPr/>
          <a:lstStyle/>
          <a:p>
            <a:fld id="{20A99086-3BFD-4A4E-BE0D-9E5C62A144BF}" type="slidenum">
              <a:rPr lang="en-GB" smtClean="0"/>
              <a:t>11</a:t>
            </a:fld>
            <a:endParaRPr lang="en-GB"/>
          </a:p>
        </p:txBody>
      </p:sp>
    </p:spTree>
    <p:extLst>
      <p:ext uri="{BB962C8B-B14F-4D97-AF65-F5344CB8AC3E}">
        <p14:creationId xmlns:p14="http://schemas.microsoft.com/office/powerpoint/2010/main" val="7708048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dirty="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B4907-6B58-FFA8-5F35-A7F68F361C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5380018-42AA-B463-0F72-F657A6913D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5D58425-AE22-E020-E694-8FBF99A00190}"/>
              </a:ext>
            </a:extLst>
          </p:cNvPr>
          <p:cNvSpPr>
            <a:spLocks noGrp="1"/>
          </p:cNvSpPr>
          <p:nvPr>
            <p:ph type="dt" sz="half" idx="10"/>
          </p:nvPr>
        </p:nvSpPr>
        <p:spPr/>
        <p:txBody>
          <a:bodyPr/>
          <a:lstStyle/>
          <a:p>
            <a:fld id="{751B4D87-D298-4F99-B706-0A40A5558390}" type="datetimeFigureOut">
              <a:rPr lang="en-GB" smtClean="0"/>
              <a:t>15/11/2023</a:t>
            </a:fld>
            <a:endParaRPr lang="en-GB"/>
          </a:p>
        </p:txBody>
      </p:sp>
      <p:sp>
        <p:nvSpPr>
          <p:cNvPr id="5" name="Footer Placeholder 4">
            <a:extLst>
              <a:ext uri="{FF2B5EF4-FFF2-40B4-BE49-F238E27FC236}">
                <a16:creationId xmlns:a16="http://schemas.microsoft.com/office/drawing/2014/main" id="{3AB68A2A-B311-2124-A1CF-5DF4285820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9048C9-38B2-0002-CCAD-A6951532A9EE}"/>
              </a:ext>
            </a:extLst>
          </p:cNvPr>
          <p:cNvSpPr>
            <a:spLocks noGrp="1"/>
          </p:cNvSpPr>
          <p:nvPr>
            <p:ph type="sldNum" sz="quarter" idx="12"/>
          </p:nvPr>
        </p:nvSpPr>
        <p:spPr/>
        <p:txBody>
          <a:bodyPr/>
          <a:lstStyle/>
          <a:p>
            <a:fld id="{9CE8CC5E-8E82-44BF-8019-650CBDADCC8D}" type="slidenum">
              <a:rPr lang="en-GB" smtClean="0"/>
              <a:t>‹#›</a:t>
            </a:fld>
            <a:endParaRPr lang="en-GB"/>
          </a:p>
        </p:txBody>
      </p:sp>
    </p:spTree>
    <p:extLst>
      <p:ext uri="{BB962C8B-B14F-4D97-AF65-F5344CB8AC3E}">
        <p14:creationId xmlns:p14="http://schemas.microsoft.com/office/powerpoint/2010/main" val="31489690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3AE5A-639C-41FB-C619-F2FB84832AE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C44F3D-6080-9DCB-7983-D8D043BC62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362360-2FCC-6A81-2A66-E8B3141C5EEF}"/>
              </a:ext>
            </a:extLst>
          </p:cNvPr>
          <p:cNvSpPr>
            <a:spLocks noGrp="1"/>
          </p:cNvSpPr>
          <p:nvPr>
            <p:ph type="dt" sz="half" idx="10"/>
          </p:nvPr>
        </p:nvSpPr>
        <p:spPr/>
        <p:txBody>
          <a:bodyPr/>
          <a:lstStyle/>
          <a:p>
            <a:fld id="{751B4D87-D298-4F99-B706-0A40A5558390}" type="datetimeFigureOut">
              <a:rPr lang="en-GB" smtClean="0"/>
              <a:t>15/11/2023</a:t>
            </a:fld>
            <a:endParaRPr lang="en-GB"/>
          </a:p>
        </p:txBody>
      </p:sp>
      <p:sp>
        <p:nvSpPr>
          <p:cNvPr id="5" name="Footer Placeholder 4">
            <a:extLst>
              <a:ext uri="{FF2B5EF4-FFF2-40B4-BE49-F238E27FC236}">
                <a16:creationId xmlns:a16="http://schemas.microsoft.com/office/drawing/2014/main" id="{BC64A791-4640-E26B-5470-2828B26632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7AFCFC-3E80-5829-4BD5-8672B4B2176F}"/>
              </a:ext>
            </a:extLst>
          </p:cNvPr>
          <p:cNvSpPr>
            <a:spLocks noGrp="1"/>
          </p:cNvSpPr>
          <p:nvPr>
            <p:ph type="sldNum" sz="quarter" idx="12"/>
          </p:nvPr>
        </p:nvSpPr>
        <p:spPr/>
        <p:txBody>
          <a:bodyPr/>
          <a:lstStyle/>
          <a:p>
            <a:fld id="{9CE8CC5E-8E82-44BF-8019-650CBDADCC8D}" type="slidenum">
              <a:rPr lang="en-GB" smtClean="0"/>
              <a:t>‹#›</a:t>
            </a:fld>
            <a:endParaRPr lang="en-GB"/>
          </a:p>
        </p:txBody>
      </p:sp>
    </p:spTree>
    <p:extLst>
      <p:ext uri="{BB962C8B-B14F-4D97-AF65-F5344CB8AC3E}">
        <p14:creationId xmlns:p14="http://schemas.microsoft.com/office/powerpoint/2010/main" val="2073843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43BEF-4771-A264-6543-455502B485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F9C1B0C-63C0-8103-B31D-B7EC989CE2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55A2FC-964B-E523-5881-FBABF64E8FD8}"/>
              </a:ext>
            </a:extLst>
          </p:cNvPr>
          <p:cNvSpPr>
            <a:spLocks noGrp="1"/>
          </p:cNvSpPr>
          <p:nvPr>
            <p:ph type="dt" sz="half" idx="10"/>
          </p:nvPr>
        </p:nvSpPr>
        <p:spPr/>
        <p:txBody>
          <a:bodyPr/>
          <a:lstStyle/>
          <a:p>
            <a:fld id="{751B4D87-D298-4F99-B706-0A40A5558390}" type="datetimeFigureOut">
              <a:rPr lang="en-GB" smtClean="0"/>
              <a:t>15/11/2023</a:t>
            </a:fld>
            <a:endParaRPr lang="en-GB"/>
          </a:p>
        </p:txBody>
      </p:sp>
      <p:sp>
        <p:nvSpPr>
          <p:cNvPr id="5" name="Footer Placeholder 4">
            <a:extLst>
              <a:ext uri="{FF2B5EF4-FFF2-40B4-BE49-F238E27FC236}">
                <a16:creationId xmlns:a16="http://schemas.microsoft.com/office/drawing/2014/main" id="{D60D6B62-B511-E025-C7CF-2BD011B038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2D0566-FB51-A718-CCAB-7AF3F27054BB}"/>
              </a:ext>
            </a:extLst>
          </p:cNvPr>
          <p:cNvSpPr>
            <a:spLocks noGrp="1"/>
          </p:cNvSpPr>
          <p:nvPr>
            <p:ph type="sldNum" sz="quarter" idx="12"/>
          </p:nvPr>
        </p:nvSpPr>
        <p:spPr/>
        <p:txBody>
          <a:bodyPr/>
          <a:lstStyle/>
          <a:p>
            <a:fld id="{9CE8CC5E-8E82-44BF-8019-650CBDADCC8D}" type="slidenum">
              <a:rPr lang="en-GB" smtClean="0"/>
              <a:t>‹#›</a:t>
            </a:fld>
            <a:endParaRPr lang="en-GB"/>
          </a:p>
        </p:txBody>
      </p:sp>
    </p:spTree>
    <p:extLst>
      <p:ext uri="{BB962C8B-B14F-4D97-AF65-F5344CB8AC3E}">
        <p14:creationId xmlns:p14="http://schemas.microsoft.com/office/powerpoint/2010/main" val="3894709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4F501-0F03-14A8-AB06-3F2F6CB5E14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8EECAE0-CBD4-B016-283D-6BF349D588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30094CE-9E3F-9C9D-10DC-8AAA1F34C8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6AD0755-04E1-341F-9E99-0F248B481EEA}"/>
              </a:ext>
            </a:extLst>
          </p:cNvPr>
          <p:cNvSpPr>
            <a:spLocks noGrp="1"/>
          </p:cNvSpPr>
          <p:nvPr>
            <p:ph type="dt" sz="half" idx="10"/>
          </p:nvPr>
        </p:nvSpPr>
        <p:spPr/>
        <p:txBody>
          <a:bodyPr/>
          <a:lstStyle/>
          <a:p>
            <a:fld id="{751B4D87-D298-4F99-B706-0A40A5558390}" type="datetimeFigureOut">
              <a:rPr lang="en-GB" smtClean="0"/>
              <a:t>15/11/2023</a:t>
            </a:fld>
            <a:endParaRPr lang="en-GB"/>
          </a:p>
        </p:txBody>
      </p:sp>
      <p:sp>
        <p:nvSpPr>
          <p:cNvPr id="6" name="Footer Placeholder 5">
            <a:extLst>
              <a:ext uri="{FF2B5EF4-FFF2-40B4-BE49-F238E27FC236}">
                <a16:creationId xmlns:a16="http://schemas.microsoft.com/office/drawing/2014/main" id="{E08EF223-7ED4-4985-A5BC-F4F31D1FD9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04B1F1-E5C4-D274-367E-2FD4480F3D02}"/>
              </a:ext>
            </a:extLst>
          </p:cNvPr>
          <p:cNvSpPr>
            <a:spLocks noGrp="1"/>
          </p:cNvSpPr>
          <p:nvPr>
            <p:ph type="sldNum" sz="quarter" idx="12"/>
          </p:nvPr>
        </p:nvSpPr>
        <p:spPr/>
        <p:txBody>
          <a:bodyPr/>
          <a:lstStyle/>
          <a:p>
            <a:fld id="{9CE8CC5E-8E82-44BF-8019-650CBDADCC8D}" type="slidenum">
              <a:rPr lang="en-GB" smtClean="0"/>
              <a:t>‹#›</a:t>
            </a:fld>
            <a:endParaRPr lang="en-GB"/>
          </a:p>
        </p:txBody>
      </p:sp>
    </p:spTree>
    <p:extLst>
      <p:ext uri="{BB962C8B-B14F-4D97-AF65-F5344CB8AC3E}">
        <p14:creationId xmlns:p14="http://schemas.microsoft.com/office/powerpoint/2010/main" val="2531289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FCA99-DDEB-18A4-F15A-27534E543C7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8637517-6949-9BD6-18D3-60C89B5492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63F941-373D-9750-9B84-61408B926E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4F36C51-C4C1-DE09-C5B9-30AEDF87E2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78989C-7B07-EEF8-55E8-F8B704AA51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B5F8C90-A7A6-242A-F2DF-0772C1BDB5C4}"/>
              </a:ext>
            </a:extLst>
          </p:cNvPr>
          <p:cNvSpPr>
            <a:spLocks noGrp="1"/>
          </p:cNvSpPr>
          <p:nvPr>
            <p:ph type="dt" sz="half" idx="10"/>
          </p:nvPr>
        </p:nvSpPr>
        <p:spPr/>
        <p:txBody>
          <a:bodyPr/>
          <a:lstStyle/>
          <a:p>
            <a:fld id="{751B4D87-D298-4F99-B706-0A40A5558390}" type="datetimeFigureOut">
              <a:rPr lang="en-GB" smtClean="0"/>
              <a:t>15/11/2023</a:t>
            </a:fld>
            <a:endParaRPr lang="en-GB"/>
          </a:p>
        </p:txBody>
      </p:sp>
      <p:sp>
        <p:nvSpPr>
          <p:cNvPr id="8" name="Footer Placeholder 7">
            <a:extLst>
              <a:ext uri="{FF2B5EF4-FFF2-40B4-BE49-F238E27FC236}">
                <a16:creationId xmlns:a16="http://schemas.microsoft.com/office/drawing/2014/main" id="{38DA5946-1E99-92DE-1D0D-1D7CDE8F0EC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E6B2C82-5DD9-02A0-7ECA-EE41B41ED916}"/>
              </a:ext>
            </a:extLst>
          </p:cNvPr>
          <p:cNvSpPr>
            <a:spLocks noGrp="1"/>
          </p:cNvSpPr>
          <p:nvPr>
            <p:ph type="sldNum" sz="quarter" idx="12"/>
          </p:nvPr>
        </p:nvSpPr>
        <p:spPr/>
        <p:txBody>
          <a:bodyPr/>
          <a:lstStyle/>
          <a:p>
            <a:fld id="{9CE8CC5E-8E82-44BF-8019-650CBDADCC8D}" type="slidenum">
              <a:rPr lang="en-GB" smtClean="0"/>
              <a:t>‹#›</a:t>
            </a:fld>
            <a:endParaRPr lang="en-GB"/>
          </a:p>
        </p:txBody>
      </p:sp>
    </p:spTree>
    <p:extLst>
      <p:ext uri="{BB962C8B-B14F-4D97-AF65-F5344CB8AC3E}">
        <p14:creationId xmlns:p14="http://schemas.microsoft.com/office/powerpoint/2010/main" val="12103257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A0963-50D0-14A5-D312-E94B1670FBC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55124B7-D3DA-E63E-CCCB-7C0EC6E3AB0D}"/>
              </a:ext>
            </a:extLst>
          </p:cNvPr>
          <p:cNvSpPr>
            <a:spLocks noGrp="1"/>
          </p:cNvSpPr>
          <p:nvPr>
            <p:ph type="dt" sz="half" idx="10"/>
          </p:nvPr>
        </p:nvSpPr>
        <p:spPr/>
        <p:txBody>
          <a:bodyPr/>
          <a:lstStyle/>
          <a:p>
            <a:fld id="{751B4D87-D298-4F99-B706-0A40A5558390}" type="datetimeFigureOut">
              <a:rPr lang="en-GB" smtClean="0"/>
              <a:t>15/11/2023</a:t>
            </a:fld>
            <a:endParaRPr lang="en-GB"/>
          </a:p>
        </p:txBody>
      </p:sp>
      <p:sp>
        <p:nvSpPr>
          <p:cNvPr id="4" name="Footer Placeholder 3">
            <a:extLst>
              <a:ext uri="{FF2B5EF4-FFF2-40B4-BE49-F238E27FC236}">
                <a16:creationId xmlns:a16="http://schemas.microsoft.com/office/drawing/2014/main" id="{D3AB8F8D-FDF1-56D8-258A-54B0F66A5CA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7F6C97E-D28A-D2AC-37D0-547CE774FA47}"/>
              </a:ext>
            </a:extLst>
          </p:cNvPr>
          <p:cNvSpPr>
            <a:spLocks noGrp="1"/>
          </p:cNvSpPr>
          <p:nvPr>
            <p:ph type="sldNum" sz="quarter" idx="12"/>
          </p:nvPr>
        </p:nvSpPr>
        <p:spPr/>
        <p:txBody>
          <a:bodyPr/>
          <a:lstStyle/>
          <a:p>
            <a:fld id="{9CE8CC5E-8E82-44BF-8019-650CBDADCC8D}" type="slidenum">
              <a:rPr lang="en-GB" smtClean="0"/>
              <a:t>‹#›</a:t>
            </a:fld>
            <a:endParaRPr lang="en-GB"/>
          </a:p>
        </p:txBody>
      </p:sp>
    </p:spTree>
    <p:extLst>
      <p:ext uri="{BB962C8B-B14F-4D97-AF65-F5344CB8AC3E}">
        <p14:creationId xmlns:p14="http://schemas.microsoft.com/office/powerpoint/2010/main" val="29749331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837319-A14C-57DF-5FB9-7620DD2A9439}"/>
              </a:ext>
            </a:extLst>
          </p:cNvPr>
          <p:cNvSpPr>
            <a:spLocks noGrp="1"/>
          </p:cNvSpPr>
          <p:nvPr>
            <p:ph type="dt" sz="half" idx="10"/>
          </p:nvPr>
        </p:nvSpPr>
        <p:spPr/>
        <p:txBody>
          <a:bodyPr/>
          <a:lstStyle/>
          <a:p>
            <a:fld id="{751B4D87-D298-4F99-B706-0A40A5558390}" type="datetimeFigureOut">
              <a:rPr lang="en-GB" smtClean="0"/>
              <a:t>15/11/2023</a:t>
            </a:fld>
            <a:endParaRPr lang="en-GB"/>
          </a:p>
        </p:txBody>
      </p:sp>
      <p:sp>
        <p:nvSpPr>
          <p:cNvPr id="3" name="Footer Placeholder 2">
            <a:extLst>
              <a:ext uri="{FF2B5EF4-FFF2-40B4-BE49-F238E27FC236}">
                <a16:creationId xmlns:a16="http://schemas.microsoft.com/office/drawing/2014/main" id="{BD9E9C6A-5F8F-DA14-949C-AEDFC2F305D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DE74D3C-4601-E3D0-A782-BA078A2A0261}"/>
              </a:ext>
            </a:extLst>
          </p:cNvPr>
          <p:cNvSpPr>
            <a:spLocks noGrp="1"/>
          </p:cNvSpPr>
          <p:nvPr>
            <p:ph type="sldNum" sz="quarter" idx="12"/>
          </p:nvPr>
        </p:nvSpPr>
        <p:spPr/>
        <p:txBody>
          <a:bodyPr/>
          <a:lstStyle/>
          <a:p>
            <a:fld id="{9CE8CC5E-8E82-44BF-8019-650CBDADCC8D}" type="slidenum">
              <a:rPr lang="en-GB" smtClean="0"/>
              <a:t>‹#›</a:t>
            </a:fld>
            <a:endParaRPr lang="en-GB"/>
          </a:p>
        </p:txBody>
      </p:sp>
    </p:spTree>
    <p:extLst>
      <p:ext uri="{BB962C8B-B14F-4D97-AF65-F5344CB8AC3E}">
        <p14:creationId xmlns:p14="http://schemas.microsoft.com/office/powerpoint/2010/main" val="30403200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8D4F3-833C-AEC5-D98D-B5CDE5AA55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FE96AA1-23DE-7C33-390F-EDE5DAFB89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7E8EFE-DDDF-BDF8-FC16-A27C36243F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0AE01-6A5E-9CA8-E0FE-E4E87CD3194B}"/>
              </a:ext>
            </a:extLst>
          </p:cNvPr>
          <p:cNvSpPr>
            <a:spLocks noGrp="1"/>
          </p:cNvSpPr>
          <p:nvPr>
            <p:ph type="dt" sz="half" idx="10"/>
          </p:nvPr>
        </p:nvSpPr>
        <p:spPr/>
        <p:txBody>
          <a:bodyPr/>
          <a:lstStyle/>
          <a:p>
            <a:fld id="{751B4D87-D298-4F99-B706-0A40A5558390}" type="datetimeFigureOut">
              <a:rPr lang="en-GB" smtClean="0"/>
              <a:t>15/11/2023</a:t>
            </a:fld>
            <a:endParaRPr lang="en-GB"/>
          </a:p>
        </p:txBody>
      </p:sp>
      <p:sp>
        <p:nvSpPr>
          <p:cNvPr id="6" name="Footer Placeholder 5">
            <a:extLst>
              <a:ext uri="{FF2B5EF4-FFF2-40B4-BE49-F238E27FC236}">
                <a16:creationId xmlns:a16="http://schemas.microsoft.com/office/drawing/2014/main" id="{386CB3B6-51A2-EF08-7DA8-3681B0B9E0F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8FC05F1-AB97-2FCD-686A-0EDB52F3A9EB}"/>
              </a:ext>
            </a:extLst>
          </p:cNvPr>
          <p:cNvSpPr>
            <a:spLocks noGrp="1"/>
          </p:cNvSpPr>
          <p:nvPr>
            <p:ph type="sldNum" sz="quarter" idx="12"/>
          </p:nvPr>
        </p:nvSpPr>
        <p:spPr/>
        <p:txBody>
          <a:bodyPr/>
          <a:lstStyle/>
          <a:p>
            <a:fld id="{9CE8CC5E-8E82-44BF-8019-650CBDADCC8D}" type="slidenum">
              <a:rPr lang="en-GB" smtClean="0"/>
              <a:t>‹#›</a:t>
            </a:fld>
            <a:endParaRPr lang="en-GB"/>
          </a:p>
        </p:txBody>
      </p:sp>
    </p:spTree>
    <p:extLst>
      <p:ext uri="{BB962C8B-B14F-4D97-AF65-F5344CB8AC3E}">
        <p14:creationId xmlns:p14="http://schemas.microsoft.com/office/powerpoint/2010/main" val="22199916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365F8-A8D9-38D9-D609-16505A2A60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C2F41F5-BE24-CCFE-C434-25525A626C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75F7376-B412-0DB4-2359-23D8C43FD0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9ED3FE-9EE8-F13F-6344-A5B09B8058C5}"/>
              </a:ext>
            </a:extLst>
          </p:cNvPr>
          <p:cNvSpPr>
            <a:spLocks noGrp="1"/>
          </p:cNvSpPr>
          <p:nvPr>
            <p:ph type="dt" sz="half" idx="10"/>
          </p:nvPr>
        </p:nvSpPr>
        <p:spPr/>
        <p:txBody>
          <a:bodyPr/>
          <a:lstStyle/>
          <a:p>
            <a:fld id="{751B4D87-D298-4F99-B706-0A40A5558390}" type="datetimeFigureOut">
              <a:rPr lang="en-GB" smtClean="0"/>
              <a:t>15/11/2023</a:t>
            </a:fld>
            <a:endParaRPr lang="en-GB"/>
          </a:p>
        </p:txBody>
      </p:sp>
      <p:sp>
        <p:nvSpPr>
          <p:cNvPr id="6" name="Footer Placeholder 5">
            <a:extLst>
              <a:ext uri="{FF2B5EF4-FFF2-40B4-BE49-F238E27FC236}">
                <a16:creationId xmlns:a16="http://schemas.microsoft.com/office/drawing/2014/main" id="{87AA9668-4CE8-008E-AF3C-563A6738E3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89ABD7A-0969-C390-66B3-41433251BFD6}"/>
              </a:ext>
            </a:extLst>
          </p:cNvPr>
          <p:cNvSpPr>
            <a:spLocks noGrp="1"/>
          </p:cNvSpPr>
          <p:nvPr>
            <p:ph type="sldNum" sz="quarter" idx="12"/>
          </p:nvPr>
        </p:nvSpPr>
        <p:spPr/>
        <p:txBody>
          <a:bodyPr/>
          <a:lstStyle/>
          <a:p>
            <a:fld id="{9CE8CC5E-8E82-44BF-8019-650CBDADCC8D}" type="slidenum">
              <a:rPr lang="en-GB" smtClean="0"/>
              <a:t>‹#›</a:t>
            </a:fld>
            <a:endParaRPr lang="en-GB"/>
          </a:p>
        </p:txBody>
      </p:sp>
    </p:spTree>
    <p:extLst>
      <p:ext uri="{BB962C8B-B14F-4D97-AF65-F5344CB8AC3E}">
        <p14:creationId xmlns:p14="http://schemas.microsoft.com/office/powerpoint/2010/main" val="34963765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8B1E4-E074-A0C9-BA3F-D2F9D7D1567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E0F945D-B214-342A-9A92-590EBB9DD4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50CEDD-9752-61E9-8D4A-1630BE05AE4B}"/>
              </a:ext>
            </a:extLst>
          </p:cNvPr>
          <p:cNvSpPr>
            <a:spLocks noGrp="1"/>
          </p:cNvSpPr>
          <p:nvPr>
            <p:ph type="dt" sz="half" idx="10"/>
          </p:nvPr>
        </p:nvSpPr>
        <p:spPr/>
        <p:txBody>
          <a:bodyPr/>
          <a:lstStyle/>
          <a:p>
            <a:fld id="{751B4D87-D298-4F99-B706-0A40A5558390}" type="datetimeFigureOut">
              <a:rPr lang="en-GB" smtClean="0"/>
              <a:t>15/11/2023</a:t>
            </a:fld>
            <a:endParaRPr lang="en-GB"/>
          </a:p>
        </p:txBody>
      </p:sp>
      <p:sp>
        <p:nvSpPr>
          <p:cNvPr id="5" name="Footer Placeholder 4">
            <a:extLst>
              <a:ext uri="{FF2B5EF4-FFF2-40B4-BE49-F238E27FC236}">
                <a16:creationId xmlns:a16="http://schemas.microsoft.com/office/drawing/2014/main" id="{5DDABA1F-9FD3-FFF4-07AA-E7DD594BDE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185500-F131-925C-FA9D-8688B713DBDC}"/>
              </a:ext>
            </a:extLst>
          </p:cNvPr>
          <p:cNvSpPr>
            <a:spLocks noGrp="1"/>
          </p:cNvSpPr>
          <p:nvPr>
            <p:ph type="sldNum" sz="quarter" idx="12"/>
          </p:nvPr>
        </p:nvSpPr>
        <p:spPr/>
        <p:txBody>
          <a:bodyPr/>
          <a:lstStyle/>
          <a:p>
            <a:fld id="{9CE8CC5E-8E82-44BF-8019-650CBDADCC8D}" type="slidenum">
              <a:rPr lang="en-GB" smtClean="0"/>
              <a:t>‹#›</a:t>
            </a:fld>
            <a:endParaRPr lang="en-GB"/>
          </a:p>
        </p:txBody>
      </p:sp>
    </p:spTree>
    <p:extLst>
      <p:ext uri="{BB962C8B-B14F-4D97-AF65-F5344CB8AC3E}">
        <p14:creationId xmlns:p14="http://schemas.microsoft.com/office/powerpoint/2010/main" val="26354486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8B5B38-EB6A-E7F8-9E46-C6352C0183A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629093B-F86C-5161-679C-E08587A263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FF2877-D0B7-080F-5A9E-AE0B46301BAA}"/>
              </a:ext>
            </a:extLst>
          </p:cNvPr>
          <p:cNvSpPr>
            <a:spLocks noGrp="1"/>
          </p:cNvSpPr>
          <p:nvPr>
            <p:ph type="dt" sz="half" idx="10"/>
          </p:nvPr>
        </p:nvSpPr>
        <p:spPr/>
        <p:txBody>
          <a:bodyPr/>
          <a:lstStyle/>
          <a:p>
            <a:fld id="{751B4D87-D298-4F99-B706-0A40A5558390}" type="datetimeFigureOut">
              <a:rPr lang="en-GB" smtClean="0"/>
              <a:t>15/11/2023</a:t>
            </a:fld>
            <a:endParaRPr lang="en-GB"/>
          </a:p>
        </p:txBody>
      </p:sp>
      <p:sp>
        <p:nvSpPr>
          <p:cNvPr id="5" name="Footer Placeholder 4">
            <a:extLst>
              <a:ext uri="{FF2B5EF4-FFF2-40B4-BE49-F238E27FC236}">
                <a16:creationId xmlns:a16="http://schemas.microsoft.com/office/drawing/2014/main" id="{B3640CE8-D25F-BD13-2246-0446DF31AD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D5C757-A533-F960-0817-57B46D783ACC}"/>
              </a:ext>
            </a:extLst>
          </p:cNvPr>
          <p:cNvSpPr>
            <a:spLocks noGrp="1"/>
          </p:cNvSpPr>
          <p:nvPr>
            <p:ph type="sldNum" sz="quarter" idx="12"/>
          </p:nvPr>
        </p:nvSpPr>
        <p:spPr/>
        <p:txBody>
          <a:bodyPr/>
          <a:lstStyle/>
          <a:p>
            <a:fld id="{9CE8CC5E-8E82-44BF-8019-650CBDADCC8D}" type="slidenum">
              <a:rPr lang="en-GB" smtClean="0"/>
              <a:t>‹#›</a:t>
            </a:fld>
            <a:endParaRPr lang="en-GB"/>
          </a:p>
        </p:txBody>
      </p:sp>
    </p:spTree>
    <p:extLst>
      <p:ext uri="{BB962C8B-B14F-4D97-AF65-F5344CB8AC3E}">
        <p14:creationId xmlns:p14="http://schemas.microsoft.com/office/powerpoint/2010/main" val="513340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dirty="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dirty="0"/>
              <a:t>11/15/2023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11/15/2023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11/15/2023</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B66597-23DB-400A-45E8-BAA5EBB788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70CD74-7A74-8ACA-868A-1FC7EE338B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931075-2BB2-EAB5-7089-15CD669B45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1B4D87-D298-4F99-B706-0A40A5558390}" type="datetimeFigureOut">
              <a:rPr lang="en-GB" smtClean="0"/>
              <a:t>15/11/2023</a:t>
            </a:fld>
            <a:endParaRPr lang="en-GB"/>
          </a:p>
        </p:txBody>
      </p:sp>
      <p:sp>
        <p:nvSpPr>
          <p:cNvPr id="5" name="Footer Placeholder 4">
            <a:extLst>
              <a:ext uri="{FF2B5EF4-FFF2-40B4-BE49-F238E27FC236}">
                <a16:creationId xmlns:a16="http://schemas.microsoft.com/office/drawing/2014/main" id="{F2D6258E-0062-269D-B0DF-C6D030D6C6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2A9DF4D-3A99-0CD0-FD3B-5083A9D8AE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E8CC5E-8E82-44BF-8019-650CBDADCC8D}" type="slidenum">
              <a:rPr lang="en-GB" smtClean="0"/>
              <a:t>‹#›</a:t>
            </a:fld>
            <a:endParaRPr lang="en-GB"/>
          </a:p>
        </p:txBody>
      </p:sp>
    </p:spTree>
    <p:extLst>
      <p:ext uri="{BB962C8B-B14F-4D97-AF65-F5344CB8AC3E}">
        <p14:creationId xmlns:p14="http://schemas.microsoft.com/office/powerpoint/2010/main" val="256104107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slide" Target="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slide" Target="slide3.xml"/><Relationship Id="rId18" Type="http://schemas.openxmlformats.org/officeDocument/2006/relationships/slide" Target="slide8.xml"/><Relationship Id="rId3" Type="http://schemas.openxmlformats.org/officeDocument/2006/relationships/image" Target="../media/image5.gif"/><Relationship Id="rId21" Type="http://schemas.openxmlformats.org/officeDocument/2006/relationships/slide" Target="slide11.xml"/><Relationship Id="rId7" Type="http://schemas.openxmlformats.org/officeDocument/2006/relationships/image" Target="../media/image9.jpeg"/><Relationship Id="rId12" Type="http://schemas.openxmlformats.org/officeDocument/2006/relationships/image" Target="../media/image14.jpeg"/><Relationship Id="rId17" Type="http://schemas.openxmlformats.org/officeDocument/2006/relationships/slide" Target="slide7.xml"/><Relationship Id="rId2" Type="http://schemas.openxmlformats.org/officeDocument/2006/relationships/notesSlide" Target="../notesSlides/notesSlide1.xml"/><Relationship Id="rId16" Type="http://schemas.openxmlformats.org/officeDocument/2006/relationships/slide" Target="slide6.xml"/><Relationship Id="rId20" Type="http://schemas.openxmlformats.org/officeDocument/2006/relationships/slide" Target="slide10.xml"/><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slide" Target="slide5.xml"/><Relationship Id="rId10" Type="http://schemas.openxmlformats.org/officeDocument/2006/relationships/image" Target="../media/image12.jpeg"/><Relationship Id="rId19" Type="http://schemas.openxmlformats.org/officeDocument/2006/relationships/slide" Target="slide9.xml"/><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slide" Target="slide4.xml"/><Relationship Id="rId22" Type="http://schemas.openxmlformats.org/officeDocument/2006/relationships/slide" Target="slide1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slide" Target="slide2.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slide" Target="slide2.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CAC83A-9CE5-B649-5B71-F2179E5C0705}"/>
              </a:ext>
            </a:extLst>
          </p:cNvPr>
          <p:cNvSpPr/>
          <p:nvPr/>
        </p:nvSpPr>
        <p:spPr>
          <a:xfrm>
            <a:off x="659876" y="123825"/>
            <a:ext cx="11399253" cy="828282"/>
          </a:xfrm>
          <a:prstGeom prst="rect">
            <a:avLst/>
          </a:prstGeom>
          <a:solidFill>
            <a:srgbClr val="E8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41FFEC0-254B-1F61-3C6B-1C7131D9FEB3}"/>
              </a:ext>
            </a:extLst>
          </p:cNvPr>
          <p:cNvSpPr txBox="1"/>
          <p:nvPr/>
        </p:nvSpPr>
        <p:spPr>
          <a:xfrm>
            <a:off x="659877" y="125967"/>
            <a:ext cx="113992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Calibri" panose="020F0502020204030204"/>
                <a:ea typeface="+mn-ea"/>
                <a:cs typeface="+mn-cs"/>
              </a:rPr>
              <a:t>Welcome to the Emotional Health and Wellbeing workshop</a:t>
            </a:r>
          </a:p>
        </p:txBody>
      </p:sp>
      <p:sp>
        <p:nvSpPr>
          <p:cNvPr id="10" name="Content Placeholder 9">
            <a:extLst>
              <a:ext uri="{FF2B5EF4-FFF2-40B4-BE49-F238E27FC236}">
                <a16:creationId xmlns:a16="http://schemas.microsoft.com/office/drawing/2014/main" id="{EC5F271E-0A0C-F157-48FC-05553431CFC9}"/>
              </a:ext>
            </a:extLst>
          </p:cNvPr>
          <p:cNvSpPr>
            <a:spLocks noGrp="1"/>
          </p:cNvSpPr>
          <p:nvPr>
            <p:ph idx="1"/>
          </p:nvPr>
        </p:nvSpPr>
        <p:spPr>
          <a:xfrm>
            <a:off x="838200" y="1825625"/>
            <a:ext cx="9734550" cy="3022600"/>
          </a:xfrm>
        </p:spPr>
        <p:txBody>
          <a:bodyPr/>
          <a:lstStyle/>
          <a:p>
            <a:pPr marL="0" indent="0">
              <a:buNone/>
            </a:pPr>
            <a:r>
              <a:rPr lang="en-GB"/>
              <a:t> </a:t>
            </a:r>
          </a:p>
        </p:txBody>
      </p:sp>
      <p:sp>
        <p:nvSpPr>
          <p:cNvPr id="6" name="Title 5">
            <a:extLst>
              <a:ext uri="{FF2B5EF4-FFF2-40B4-BE49-F238E27FC236}">
                <a16:creationId xmlns:a16="http://schemas.microsoft.com/office/drawing/2014/main" id="{3BC8B760-2431-6302-605E-2924F1D0E455}"/>
              </a:ext>
            </a:extLst>
          </p:cNvPr>
          <p:cNvSpPr>
            <a:spLocks noGrp="1"/>
          </p:cNvSpPr>
          <p:nvPr>
            <p:ph type="title"/>
          </p:nvPr>
        </p:nvSpPr>
        <p:spPr>
          <a:xfrm>
            <a:off x="838200" y="1234911"/>
            <a:ext cx="10515600" cy="1018095"/>
          </a:xfrm>
        </p:spPr>
        <p:txBody>
          <a:bodyPr>
            <a:normAutofit/>
          </a:bodyPr>
          <a:lstStyle/>
          <a:p>
            <a:r>
              <a:rPr lang="en-GB" sz="3100" b="1"/>
              <a:t>Jayne Scattergood – Deputy Headteacher and </a:t>
            </a:r>
            <a:br>
              <a:rPr lang="en-GB" sz="3100" b="1"/>
            </a:br>
            <a:r>
              <a:rPr lang="en-GB" sz="3100" b="1"/>
              <a:t>Scott Kingsland – Associate Assistant Headteacher</a:t>
            </a:r>
          </a:p>
        </p:txBody>
      </p:sp>
      <p:sp>
        <p:nvSpPr>
          <p:cNvPr id="7" name="TextBox 6">
            <a:extLst>
              <a:ext uri="{FF2B5EF4-FFF2-40B4-BE49-F238E27FC236}">
                <a16:creationId xmlns:a16="http://schemas.microsoft.com/office/drawing/2014/main" id="{123C2D34-FC5F-FEF5-2DC5-AFBCEA872002}"/>
              </a:ext>
            </a:extLst>
          </p:cNvPr>
          <p:cNvSpPr txBox="1"/>
          <p:nvPr/>
        </p:nvSpPr>
        <p:spPr>
          <a:xfrm>
            <a:off x="1008668" y="2978870"/>
            <a:ext cx="10345132" cy="2062103"/>
          </a:xfrm>
          <a:prstGeom prst="rect">
            <a:avLst/>
          </a:prstGeom>
          <a:noFill/>
        </p:spPr>
        <p:txBody>
          <a:bodyPr wrap="square" rtlCol="0">
            <a:spAutoFit/>
          </a:bodyPr>
          <a:lstStyle/>
          <a:p>
            <a:r>
              <a:rPr lang="en-GB" sz="3200"/>
              <a:t>What would your top tips for managing exams and the associated stress that comes with them?</a:t>
            </a:r>
          </a:p>
          <a:p>
            <a:endParaRPr lang="en-GB" sz="3200"/>
          </a:p>
          <a:p>
            <a:r>
              <a:rPr lang="en-GB" sz="3200"/>
              <a:t>Write your ideas onto the whiteboards please</a:t>
            </a:r>
          </a:p>
        </p:txBody>
      </p:sp>
    </p:spTree>
    <p:extLst>
      <p:ext uri="{BB962C8B-B14F-4D97-AF65-F5344CB8AC3E}">
        <p14:creationId xmlns:p14="http://schemas.microsoft.com/office/powerpoint/2010/main" val="421519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803565"/>
            <a:ext cx="8689976" cy="1242950"/>
          </a:xfrm>
          <a:solidFill>
            <a:schemeClr val="bg1"/>
          </a:solidFill>
        </p:spPr>
        <p:txBody>
          <a:bodyPr>
            <a:normAutofit fontScale="90000"/>
          </a:bodyPr>
          <a:lstStyle/>
          <a:p>
            <a:r>
              <a:rPr lang="en-GB" b="1">
                <a:solidFill>
                  <a:srgbClr val="F24D3C"/>
                </a:solidFill>
              </a:rPr>
              <a:t>Top tip #8 </a:t>
            </a:r>
            <a:r>
              <a:rPr lang="en-GB"/>
              <a:t>self awareness on exam/ASSESSMENT day</a:t>
            </a:r>
          </a:p>
        </p:txBody>
      </p:sp>
      <p:sp>
        <p:nvSpPr>
          <p:cNvPr id="3" name="Subtitle 2"/>
          <p:cNvSpPr>
            <a:spLocks noGrp="1"/>
          </p:cNvSpPr>
          <p:nvPr>
            <p:ph type="subTitle" idx="1"/>
          </p:nvPr>
        </p:nvSpPr>
        <p:spPr>
          <a:xfrm>
            <a:off x="1751012" y="2211977"/>
            <a:ext cx="8689976" cy="4401259"/>
          </a:xfrm>
          <a:solidFill>
            <a:schemeClr val="bg1"/>
          </a:solidFill>
        </p:spPr>
        <p:txBody>
          <a:bodyPr>
            <a:noAutofit/>
          </a:bodyPr>
          <a:lstStyle/>
          <a:p>
            <a:pPr marL="342900" indent="-342900" algn="l">
              <a:buFont typeface="Arial" panose="020B0604020202020204" pitchFamily="34" charset="0"/>
              <a:buChar char="•"/>
            </a:pPr>
            <a:r>
              <a:rPr lang="en-GB" sz="1500" b="1">
                <a:solidFill>
                  <a:schemeClr val="tx1"/>
                </a:solidFill>
              </a:rPr>
              <a:t>Be prepared.</a:t>
            </a:r>
            <a:r>
              <a:rPr lang="en-GB" sz="1500">
                <a:solidFill>
                  <a:schemeClr val="tx1"/>
                </a:solidFill>
              </a:rPr>
              <a:t> Start the day with a good breakfast, and give yourself plenty of time to get to the exam hall. Remember to take everything you need, including pencils, pens and a calculator. A bottle of water and some tissues are also useful.</a:t>
            </a:r>
          </a:p>
          <a:p>
            <a:pPr marL="342900" indent="-342900" algn="l">
              <a:buFont typeface="Arial" panose="020B0604020202020204" pitchFamily="34" charset="0"/>
              <a:buChar char="•"/>
            </a:pPr>
            <a:r>
              <a:rPr lang="en-GB" sz="1500" b="1">
                <a:solidFill>
                  <a:schemeClr val="tx1"/>
                </a:solidFill>
              </a:rPr>
              <a:t>Set up a routine. </a:t>
            </a:r>
            <a:r>
              <a:rPr lang="en-GB" sz="1500">
                <a:solidFill>
                  <a:schemeClr val="tx1"/>
                </a:solidFill>
              </a:rPr>
              <a:t>Where to go on the day and what you can do as you go into the exam to help relieve your nervousness. </a:t>
            </a:r>
          </a:p>
          <a:p>
            <a:pPr marL="342900" indent="-342900" algn="l">
              <a:buFont typeface="Arial" panose="020B0604020202020204" pitchFamily="34" charset="0"/>
              <a:buChar char="•"/>
            </a:pPr>
            <a:r>
              <a:rPr lang="en-GB" sz="1500" b="1">
                <a:solidFill>
                  <a:schemeClr val="tx1"/>
                </a:solidFill>
              </a:rPr>
              <a:t>Take a few minutes to read the instructions and questions.</a:t>
            </a:r>
            <a:r>
              <a:rPr lang="en-GB" sz="1500">
                <a:solidFill>
                  <a:schemeClr val="tx1"/>
                </a:solidFill>
              </a:rPr>
              <a:t> Then you'll know exactly what's expected of you. Ask an exam supervisor if anything is unclear – they're there to help you.</a:t>
            </a:r>
          </a:p>
          <a:p>
            <a:pPr marL="342900" indent="-342900" algn="l">
              <a:buFont typeface="Arial" panose="020B0604020202020204" pitchFamily="34" charset="0"/>
              <a:buChar char="•"/>
            </a:pPr>
            <a:r>
              <a:rPr lang="en-GB" sz="1500" b="1">
                <a:solidFill>
                  <a:schemeClr val="tx1"/>
                </a:solidFill>
              </a:rPr>
              <a:t>Focus on small things. </a:t>
            </a:r>
            <a:r>
              <a:rPr lang="en-GB" sz="1500">
                <a:solidFill>
                  <a:schemeClr val="tx1"/>
                </a:solidFill>
              </a:rPr>
              <a:t>Look for something in the room to keep you focused. If you feel worried focus on one thing in the room and just focus on your breathing. Give yourself 30 seconds of doing this to clear your mind before going back to the exam.</a:t>
            </a:r>
            <a:endParaRPr lang="en-GB" sz="1500" b="1">
              <a:solidFill>
                <a:schemeClr val="tx1"/>
              </a:solidFill>
            </a:endParaRPr>
          </a:p>
          <a:p>
            <a:pPr marL="342900" indent="-342900" algn="l">
              <a:buFont typeface="Arial" panose="020B0604020202020204" pitchFamily="34" charset="0"/>
              <a:buChar char="•"/>
            </a:pPr>
            <a:r>
              <a:rPr lang="en-GB" sz="1500" b="1">
                <a:solidFill>
                  <a:schemeClr val="tx1"/>
                </a:solidFill>
              </a:rPr>
              <a:t>Once the exam is finished, forget about it.</a:t>
            </a:r>
            <a:r>
              <a:rPr lang="en-GB" sz="1500">
                <a:solidFill>
                  <a:schemeClr val="tx1"/>
                </a:solidFill>
              </a:rPr>
              <a:t> Don't spend too much time going over it in your head or comparing answers with your friends. Just focus on the next exam instead.</a:t>
            </a:r>
          </a:p>
          <a:p>
            <a:pPr marL="342900" indent="-342900" algn="l">
              <a:buFont typeface="Arial" panose="020B0604020202020204" pitchFamily="34" charset="0"/>
              <a:buChar char="•"/>
            </a:pPr>
            <a:endParaRPr lang="en-GB" sz="1500">
              <a:solidFill>
                <a:schemeClr val="tx1"/>
              </a:solidFill>
            </a:endParaRPr>
          </a:p>
        </p:txBody>
      </p:sp>
      <p:sp>
        <p:nvSpPr>
          <p:cNvPr id="4" name="Action Button: Home 3">
            <a:hlinkClick r:id="rId2" action="ppaction://hlinksldjump" highlightClick="1"/>
          </p:cNvPr>
          <p:cNvSpPr/>
          <p:nvPr/>
        </p:nvSpPr>
        <p:spPr>
          <a:xfrm>
            <a:off x="175491" y="5939246"/>
            <a:ext cx="1145309" cy="812536"/>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p:cNvSpPr txBox="1">
            <a:spLocks/>
          </p:cNvSpPr>
          <p:nvPr/>
        </p:nvSpPr>
        <p:spPr>
          <a:xfrm>
            <a:off x="773545" y="2046515"/>
            <a:ext cx="6601691" cy="4351338"/>
          </a:xfrm>
          <a:prstGeom prst="rect">
            <a:avLst/>
          </a:prstGeom>
          <a:solidFill>
            <a:schemeClr val="accent2">
              <a:lumMod val="20000"/>
              <a:lumOff val="80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GB"/>
              <a:t>Anxious feelings during exam season is completely normal </a:t>
            </a:r>
          </a:p>
          <a:p>
            <a:r>
              <a:rPr lang="en-GB"/>
              <a:t>For most of you this will be the most stressful thing you’ve ever been through </a:t>
            </a:r>
          </a:p>
          <a:p>
            <a:r>
              <a:rPr lang="en-GB"/>
              <a:t>Everyone handles stressful situations different so remember what works for you might not work for those around you</a:t>
            </a:r>
          </a:p>
          <a:p>
            <a:pPr marL="0" indent="0">
              <a:buFont typeface="Arial" panose="020B0604020202020204" pitchFamily="34" charset="0"/>
              <a:buNone/>
            </a:pPr>
            <a:endParaRPr lang="en-GB"/>
          </a:p>
          <a:p>
            <a:endParaRPr lang="en-GB"/>
          </a:p>
          <a:p>
            <a:pPr marL="0" indent="0">
              <a:buFont typeface="Arial" panose="020B0604020202020204" pitchFamily="34" charset="0"/>
              <a:buNone/>
            </a:pPr>
            <a:endParaRPr lang="en-GB"/>
          </a:p>
        </p:txBody>
      </p:sp>
      <p:pic>
        <p:nvPicPr>
          <p:cNvPr id="6" name="Picture 2" descr="https://www.helpguide.org/wp-content/uploads/2018/12/keys-to-mental-health-400-300x219.gif"/>
          <p:cNvPicPr>
            <a:picLocks noChangeAspect="1" noChangeArrowheads="1"/>
          </p:cNvPicPr>
          <p:nvPr/>
        </p:nvPicPr>
        <p:blipFill rotWithShape="1">
          <a:blip r:embed="rId3">
            <a:extLst>
              <a:ext uri="{28A0092B-C50C-407E-A947-70E740481C1C}">
                <a14:useLocalDpi xmlns:a14="http://schemas.microsoft.com/office/drawing/2010/main" val="0"/>
              </a:ext>
            </a:extLst>
          </a:blip>
          <a:srcRect t="14660"/>
          <a:stretch/>
        </p:blipFill>
        <p:spPr bwMode="auto">
          <a:xfrm rot="204658">
            <a:off x="7332581" y="2427388"/>
            <a:ext cx="4371507" cy="2723362"/>
          </a:xfrm>
          <a:prstGeom prst="rect">
            <a:avLst/>
          </a:prstGeom>
          <a:solidFill>
            <a:schemeClr val="accent2">
              <a:lumMod val="20000"/>
              <a:lumOff val="80000"/>
            </a:schemeClr>
          </a:solidFill>
        </p:spPr>
      </p:pic>
    </p:spTree>
    <p:extLst>
      <p:ext uri="{BB962C8B-B14F-4D97-AF65-F5344CB8AC3E}">
        <p14:creationId xmlns:p14="http://schemas.microsoft.com/office/powerpoint/2010/main" val="10806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22" presetClass="exit" presetSubtype="4" fill="hold" nodeType="withEffect">
                                  <p:stCondLst>
                                    <p:cond delay="0"/>
                                  </p:stCondLst>
                                  <p:childTnLst>
                                    <p:animEffect transition="out" filter="wipe(down)">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Effect transition="in" filter="fade">
                                      <p:cBhvr>
                                        <p:cTn id="15" dur="500"/>
                                        <p:tgtEl>
                                          <p:spTgt spid="3">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503" y="524408"/>
            <a:ext cx="8689976" cy="745729"/>
          </a:xfrm>
          <a:solidFill>
            <a:schemeClr val="bg1"/>
          </a:solidFill>
        </p:spPr>
        <p:txBody>
          <a:bodyPr>
            <a:normAutofit fontScale="90000"/>
          </a:bodyPr>
          <a:lstStyle/>
          <a:p>
            <a:r>
              <a:rPr lang="en-GB" b="1">
                <a:solidFill>
                  <a:srgbClr val="F24D3C"/>
                </a:solidFill>
              </a:rPr>
              <a:t>Top tip #9 </a:t>
            </a:r>
            <a:r>
              <a:rPr lang="en-GB"/>
              <a:t>keep active and fit</a:t>
            </a:r>
          </a:p>
        </p:txBody>
      </p:sp>
      <p:sp>
        <p:nvSpPr>
          <p:cNvPr id="3" name="Subtitle 2"/>
          <p:cNvSpPr>
            <a:spLocks noGrp="1"/>
          </p:cNvSpPr>
          <p:nvPr>
            <p:ph type="subTitle" idx="1"/>
          </p:nvPr>
        </p:nvSpPr>
        <p:spPr>
          <a:xfrm>
            <a:off x="1751012" y="2211978"/>
            <a:ext cx="8689976" cy="3727268"/>
          </a:xfrm>
          <a:solidFill>
            <a:schemeClr val="bg1"/>
          </a:solidFill>
        </p:spPr>
        <p:txBody>
          <a:bodyPr>
            <a:normAutofit/>
          </a:bodyPr>
          <a:lstStyle/>
          <a:p>
            <a:pPr marL="342900" indent="-342900" algn="l">
              <a:buFont typeface="Arial" panose="020B0604020202020204" pitchFamily="34" charset="0"/>
              <a:buChar char="•"/>
            </a:pPr>
            <a:r>
              <a:rPr lang="en-US">
                <a:solidFill>
                  <a:schemeClr val="tx1"/>
                </a:solidFill>
              </a:rPr>
              <a:t>60 minutes exercise a day now recommended</a:t>
            </a:r>
          </a:p>
          <a:p>
            <a:pPr marL="342900" indent="-342900" algn="l">
              <a:buFont typeface="Arial" panose="020B0604020202020204" pitchFamily="34" charset="0"/>
              <a:buChar char="•"/>
            </a:pPr>
            <a:r>
              <a:rPr lang="en-US">
                <a:solidFill>
                  <a:schemeClr val="tx1"/>
                </a:solidFill>
              </a:rPr>
              <a:t>Spend time with friends or family keeping fit</a:t>
            </a:r>
          </a:p>
          <a:p>
            <a:pPr marL="342900" indent="-342900" algn="l">
              <a:buFont typeface="Arial" panose="020B0604020202020204" pitchFamily="34" charset="0"/>
              <a:buChar char="•"/>
            </a:pPr>
            <a:r>
              <a:rPr lang="en-US">
                <a:solidFill>
                  <a:schemeClr val="tx1"/>
                </a:solidFill>
              </a:rPr>
              <a:t>Make time for some exercise</a:t>
            </a:r>
          </a:p>
          <a:p>
            <a:pPr algn="l"/>
            <a:endParaRPr lang="en-US">
              <a:solidFill>
                <a:schemeClr val="tx1"/>
              </a:solidFill>
            </a:endParaRPr>
          </a:p>
          <a:p>
            <a:pPr marL="342900" indent="-342900" algn="l">
              <a:buFont typeface="Arial" panose="020B0604020202020204" pitchFamily="34" charset="0"/>
              <a:buChar char="•"/>
            </a:pPr>
            <a:endParaRPr lang="en-GB">
              <a:solidFill>
                <a:schemeClr val="tx1"/>
              </a:solidFill>
            </a:endParaRPr>
          </a:p>
        </p:txBody>
      </p:sp>
      <p:sp>
        <p:nvSpPr>
          <p:cNvPr id="4" name="Action Button: Home 3">
            <a:hlinkClick r:id="rId3" action="ppaction://hlinksldjump" highlightClick="1"/>
          </p:cNvPr>
          <p:cNvSpPr/>
          <p:nvPr/>
        </p:nvSpPr>
        <p:spPr>
          <a:xfrm>
            <a:off x="175491" y="5939246"/>
            <a:ext cx="1145309" cy="812536"/>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4379" y="4050435"/>
            <a:ext cx="1247486" cy="124748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0561" y="3864264"/>
            <a:ext cx="1413537" cy="149398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8487" y="3990110"/>
            <a:ext cx="1368136" cy="1368136"/>
          </a:xfrm>
          <a:prstGeom prst="rect">
            <a:avLst/>
          </a:prstGeom>
        </p:spPr>
      </p:pic>
      <p:sp>
        <p:nvSpPr>
          <p:cNvPr id="9" name="TextBox 8"/>
          <p:cNvSpPr txBox="1"/>
          <p:nvPr/>
        </p:nvSpPr>
        <p:spPr>
          <a:xfrm>
            <a:off x="1579418" y="5358246"/>
            <a:ext cx="2172179" cy="1200329"/>
          </a:xfrm>
          <a:prstGeom prst="rect">
            <a:avLst/>
          </a:prstGeom>
          <a:solidFill>
            <a:schemeClr val="accent1">
              <a:lumMod val="60000"/>
              <a:lumOff val="40000"/>
            </a:schemeClr>
          </a:solidFill>
          <a:ln>
            <a:solidFill>
              <a:schemeClr val="tx1"/>
            </a:solidFill>
          </a:ln>
        </p:spPr>
        <p:txBody>
          <a:bodyPr wrap="square" rtlCol="0">
            <a:spAutoFit/>
          </a:bodyPr>
          <a:lstStyle/>
          <a:p>
            <a:pPr marL="285750" indent="-285750">
              <a:buFont typeface="Arial" panose="020B0604020202020204" pitchFamily="34" charset="0"/>
              <a:buChar char="•"/>
            </a:pPr>
            <a:r>
              <a:rPr lang="en-GB"/>
              <a:t>Skipping, jogging, star jumps to get your heart rate up</a:t>
            </a:r>
          </a:p>
          <a:p>
            <a:pPr marL="285750" indent="-285750">
              <a:buFont typeface="Arial" panose="020B0604020202020204" pitchFamily="34" charset="0"/>
              <a:buChar char="•"/>
            </a:pPr>
            <a:r>
              <a:rPr lang="en-GB"/>
              <a:t>Zumba track!</a:t>
            </a:r>
          </a:p>
        </p:txBody>
      </p:sp>
      <p:sp>
        <p:nvSpPr>
          <p:cNvPr id="10" name="TextBox 9"/>
          <p:cNvSpPr txBox="1"/>
          <p:nvPr/>
        </p:nvSpPr>
        <p:spPr>
          <a:xfrm>
            <a:off x="4435687" y="5358245"/>
            <a:ext cx="2172179" cy="1200329"/>
          </a:xfrm>
          <a:prstGeom prst="rect">
            <a:avLst/>
          </a:prstGeom>
          <a:solidFill>
            <a:schemeClr val="accent1">
              <a:lumMod val="60000"/>
              <a:lumOff val="40000"/>
            </a:schemeClr>
          </a:solidFill>
          <a:ln>
            <a:solidFill>
              <a:schemeClr val="tx1"/>
            </a:solidFill>
          </a:ln>
        </p:spPr>
        <p:txBody>
          <a:bodyPr wrap="square" rtlCol="0">
            <a:spAutoFit/>
          </a:bodyPr>
          <a:lstStyle/>
          <a:p>
            <a:pPr marL="285750" indent="-285750">
              <a:buFont typeface="Arial" panose="020B0604020202020204" pitchFamily="34" charset="0"/>
              <a:buChar char="•"/>
            </a:pPr>
            <a:r>
              <a:rPr lang="en-GB"/>
              <a:t>Brisk walk to school/the shops</a:t>
            </a:r>
          </a:p>
          <a:p>
            <a:pPr marL="285750" indent="-285750">
              <a:buFont typeface="Arial" panose="020B0604020202020204" pitchFamily="34" charset="0"/>
              <a:buChar char="•"/>
            </a:pPr>
            <a:r>
              <a:rPr lang="en-GB"/>
              <a:t>Kick about, shooting hoops</a:t>
            </a:r>
          </a:p>
        </p:txBody>
      </p:sp>
      <p:sp>
        <p:nvSpPr>
          <p:cNvPr id="11" name="TextBox 10"/>
          <p:cNvSpPr txBox="1"/>
          <p:nvPr/>
        </p:nvSpPr>
        <p:spPr>
          <a:xfrm>
            <a:off x="7541239" y="5358246"/>
            <a:ext cx="2172179" cy="1200329"/>
          </a:xfrm>
          <a:prstGeom prst="rect">
            <a:avLst/>
          </a:prstGeom>
          <a:solidFill>
            <a:schemeClr val="accent1">
              <a:lumMod val="60000"/>
              <a:lumOff val="40000"/>
            </a:schemeClr>
          </a:solidFill>
          <a:ln>
            <a:solidFill>
              <a:schemeClr val="tx1"/>
            </a:solidFill>
          </a:ln>
        </p:spPr>
        <p:txBody>
          <a:bodyPr wrap="square" rtlCol="0">
            <a:spAutoFit/>
          </a:bodyPr>
          <a:lstStyle/>
          <a:p>
            <a:pPr marL="285750" indent="-285750">
              <a:buFont typeface="Arial" panose="020B0604020202020204" pitchFamily="34" charset="0"/>
              <a:buChar char="•"/>
            </a:pPr>
            <a:r>
              <a:rPr lang="en-GB"/>
              <a:t>Take the dog a walk</a:t>
            </a:r>
          </a:p>
          <a:p>
            <a:pPr marL="285750" indent="-285750">
              <a:buFont typeface="Arial" panose="020B0604020202020204" pitchFamily="34" charset="0"/>
              <a:buChar char="•"/>
            </a:pPr>
            <a:r>
              <a:rPr lang="en-GB"/>
              <a:t>Half an hour swim</a:t>
            </a:r>
          </a:p>
          <a:p>
            <a:pPr marL="285750" indent="-285750">
              <a:buFont typeface="Arial" panose="020B0604020202020204" pitchFamily="34" charset="0"/>
              <a:buChar char="•"/>
            </a:pPr>
            <a:r>
              <a:rPr lang="en-GB"/>
              <a:t>5k run</a:t>
            </a:r>
          </a:p>
        </p:txBody>
      </p:sp>
      <p:pic>
        <p:nvPicPr>
          <p:cNvPr id="6" name="Picture 5" descr="Keep Fit Word Cloud Collage Health Stock Vector (Royalty Free) 511865302 |  Shutterstock">
            <a:extLst>
              <a:ext uri="{FF2B5EF4-FFF2-40B4-BE49-F238E27FC236}">
                <a16:creationId xmlns:a16="http://schemas.microsoft.com/office/drawing/2014/main" id="{BBD45121-F5AD-80FA-1A6A-D7D17C915116}"/>
              </a:ext>
            </a:extLst>
          </p:cNvPr>
          <p:cNvPicPr>
            <a:picLocks noChangeAspect="1"/>
          </p:cNvPicPr>
          <p:nvPr/>
        </p:nvPicPr>
        <p:blipFill>
          <a:blip r:embed="rId7"/>
          <a:stretch>
            <a:fillRect/>
          </a:stretch>
        </p:blipFill>
        <p:spPr>
          <a:xfrm>
            <a:off x="8980099" y="165629"/>
            <a:ext cx="3088256" cy="2486702"/>
          </a:xfrm>
          <a:prstGeom prst="rect">
            <a:avLst/>
          </a:prstGeom>
        </p:spPr>
      </p:pic>
    </p:spTree>
    <p:extLst>
      <p:ext uri="{BB962C8B-B14F-4D97-AF65-F5344CB8AC3E}">
        <p14:creationId xmlns:p14="http://schemas.microsoft.com/office/powerpoint/2010/main" val="425833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050" y="524408"/>
            <a:ext cx="8689976" cy="745729"/>
          </a:xfrm>
          <a:solidFill>
            <a:schemeClr val="bg1"/>
          </a:solidFill>
        </p:spPr>
        <p:txBody>
          <a:bodyPr>
            <a:noAutofit/>
          </a:bodyPr>
          <a:lstStyle/>
          <a:p>
            <a:r>
              <a:rPr lang="en-GB" sz="3800" b="1">
                <a:solidFill>
                  <a:srgbClr val="F24D3C"/>
                </a:solidFill>
              </a:rPr>
              <a:t>Top tip #10 </a:t>
            </a:r>
            <a:r>
              <a:rPr lang="en-GB" sz="3800"/>
              <a:t>talk and share problems</a:t>
            </a:r>
          </a:p>
        </p:txBody>
      </p:sp>
      <p:sp>
        <p:nvSpPr>
          <p:cNvPr id="3" name="Subtitle 2"/>
          <p:cNvSpPr>
            <a:spLocks noGrp="1"/>
          </p:cNvSpPr>
          <p:nvPr>
            <p:ph type="subTitle" idx="1"/>
          </p:nvPr>
        </p:nvSpPr>
        <p:spPr>
          <a:xfrm>
            <a:off x="1751012" y="2211978"/>
            <a:ext cx="8689976" cy="3727268"/>
          </a:xfrm>
          <a:solidFill>
            <a:schemeClr val="bg1"/>
          </a:solidFill>
        </p:spPr>
        <p:txBody>
          <a:bodyPr>
            <a:normAutofit/>
          </a:bodyPr>
          <a:lstStyle/>
          <a:p>
            <a:pPr marL="342900" indent="-342900" algn="l">
              <a:buFont typeface="Arial" panose="020B0604020202020204" pitchFamily="34" charset="0"/>
              <a:buChar char="•"/>
            </a:pPr>
            <a:endParaRPr lang="en-GB">
              <a:solidFill>
                <a:schemeClr val="tx1"/>
              </a:solidFill>
            </a:endParaRPr>
          </a:p>
          <a:p>
            <a:endParaRPr lang="en-GB">
              <a:solidFill>
                <a:schemeClr val="tx1"/>
              </a:solidFill>
            </a:endParaRPr>
          </a:p>
          <a:p>
            <a:pPr marL="342900" indent="-342900" algn="l">
              <a:buFont typeface="Arial" panose="020B0604020202020204" pitchFamily="34" charset="0"/>
              <a:buChar char="•"/>
            </a:pPr>
            <a:endParaRPr lang="en-GB">
              <a:solidFill>
                <a:schemeClr val="tx1"/>
              </a:solidFill>
            </a:endParaRPr>
          </a:p>
        </p:txBody>
      </p:sp>
      <p:sp>
        <p:nvSpPr>
          <p:cNvPr id="5" name="Content Placeholder 2"/>
          <p:cNvSpPr txBox="1">
            <a:spLocks/>
          </p:cNvSpPr>
          <p:nvPr/>
        </p:nvSpPr>
        <p:spPr>
          <a:xfrm>
            <a:off x="1032145" y="1507489"/>
            <a:ext cx="10242729" cy="5251530"/>
          </a:xfrm>
          <a:prstGeom prst="rect">
            <a:avLst/>
          </a:prstGeom>
          <a:solidFill>
            <a:schemeClr val="bg1">
              <a:lumMod val="95000"/>
            </a:schemeClr>
          </a:solidFill>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Font typeface="Arial" panose="020B0604020202020204" pitchFamily="34" charset="0"/>
              <a:buNone/>
            </a:pPr>
            <a:r>
              <a:rPr lang="en-GB" sz="1600" b="1">
                <a:solidFill>
                  <a:schemeClr val="accent1">
                    <a:lumMod val="50000"/>
                  </a:schemeClr>
                </a:solidFill>
              </a:rPr>
              <a:t>In school</a:t>
            </a:r>
            <a:r>
              <a:rPr lang="en-GB" sz="1600" b="1"/>
              <a:t>: </a:t>
            </a:r>
            <a:r>
              <a:rPr lang="en-GB" sz="1600"/>
              <a:t>your </a:t>
            </a:r>
            <a:r>
              <a:rPr lang="en-GB" sz="1600" b="1">
                <a:solidFill>
                  <a:srgbClr val="FF0000"/>
                </a:solidFill>
              </a:rPr>
              <a:t>tutor</a:t>
            </a:r>
            <a:r>
              <a:rPr lang="en-GB" sz="1600">
                <a:solidFill>
                  <a:srgbClr val="FF0000"/>
                </a:solidFill>
              </a:rPr>
              <a:t>, </a:t>
            </a:r>
            <a:r>
              <a:rPr lang="en-GB" sz="1600" b="1">
                <a:solidFill>
                  <a:srgbClr val="FF0000"/>
                </a:solidFill>
              </a:rPr>
              <a:t>MR EVANS </a:t>
            </a:r>
            <a:r>
              <a:rPr lang="en-GB" sz="1600"/>
              <a:t>or</a:t>
            </a:r>
            <a:r>
              <a:rPr lang="en-GB" sz="1600">
                <a:solidFill>
                  <a:schemeClr val="accent1">
                    <a:lumMod val="50000"/>
                  </a:schemeClr>
                </a:solidFill>
              </a:rPr>
              <a:t> </a:t>
            </a:r>
            <a:r>
              <a:rPr lang="en-GB" sz="1600" b="1">
                <a:solidFill>
                  <a:srgbClr val="FF0000"/>
                </a:solidFill>
              </a:rPr>
              <a:t>MRS MORTON</a:t>
            </a:r>
            <a:r>
              <a:rPr lang="en-GB" sz="1600">
                <a:solidFill>
                  <a:srgbClr val="FF0000"/>
                </a:solidFill>
              </a:rPr>
              <a:t>.  </a:t>
            </a:r>
            <a:endParaRPr lang="en-GB" sz="1600"/>
          </a:p>
          <a:p>
            <a:pPr marL="0" indent="0">
              <a:buFont typeface="Arial" panose="020B0604020202020204" pitchFamily="34" charset="0"/>
              <a:buNone/>
            </a:pPr>
            <a:r>
              <a:rPr lang="en-GB" sz="1600" b="1">
                <a:solidFill>
                  <a:schemeClr val="accent1">
                    <a:lumMod val="50000"/>
                  </a:schemeClr>
                </a:solidFill>
              </a:rPr>
              <a:t>Outside</a:t>
            </a:r>
            <a:r>
              <a:rPr lang="en-GB" sz="1600" b="1"/>
              <a:t> </a:t>
            </a:r>
            <a:r>
              <a:rPr lang="en-GB" sz="1600" b="1">
                <a:solidFill>
                  <a:schemeClr val="accent1">
                    <a:lumMod val="50000"/>
                  </a:schemeClr>
                </a:solidFill>
              </a:rPr>
              <a:t>of</a:t>
            </a:r>
            <a:r>
              <a:rPr lang="en-GB" sz="1600" b="1"/>
              <a:t> </a:t>
            </a:r>
            <a:r>
              <a:rPr lang="en-GB" sz="1600" b="1">
                <a:solidFill>
                  <a:schemeClr val="accent1">
                    <a:lumMod val="50000"/>
                  </a:schemeClr>
                </a:solidFill>
              </a:rPr>
              <a:t>school</a:t>
            </a:r>
            <a:r>
              <a:rPr lang="en-GB" sz="1600" b="1"/>
              <a:t>: </a:t>
            </a:r>
            <a:r>
              <a:rPr lang="en-GB" sz="1600"/>
              <a:t>if you have concerns about your wellbeing, you can contact your </a:t>
            </a:r>
            <a:r>
              <a:rPr lang="en-GB" sz="1600" b="1">
                <a:solidFill>
                  <a:srgbClr val="F24D3C"/>
                </a:solidFill>
              </a:rPr>
              <a:t>GP</a:t>
            </a:r>
            <a:r>
              <a:rPr lang="en-GB" sz="1600"/>
              <a:t> for advice and support. Sometimes this is a faster route to go down. </a:t>
            </a:r>
          </a:p>
          <a:p>
            <a:pPr marL="0" indent="0">
              <a:buFont typeface="Arial" panose="020B0604020202020204" pitchFamily="34" charset="0"/>
              <a:buNone/>
            </a:pPr>
            <a:r>
              <a:rPr lang="en-GB" sz="1600" b="1">
                <a:solidFill>
                  <a:schemeClr val="tx2"/>
                </a:solidFill>
              </a:rPr>
              <a:t>School nurse </a:t>
            </a:r>
            <a:r>
              <a:rPr lang="en-GB" sz="1600"/>
              <a:t>offers help to young people experiencing physical health related issues as well as low mood.</a:t>
            </a:r>
          </a:p>
          <a:p>
            <a:pPr marL="0" indent="0">
              <a:buFont typeface="Arial" panose="020B0604020202020204" pitchFamily="34" charset="0"/>
              <a:buNone/>
            </a:pPr>
            <a:r>
              <a:rPr lang="en-GB" sz="1600" b="1">
                <a:solidFill>
                  <a:schemeClr val="tx2"/>
                </a:solidFill>
              </a:rPr>
              <a:t>COMPASS: CHANGING Lives </a:t>
            </a:r>
            <a:r>
              <a:rPr lang="en-GB" sz="1600"/>
              <a:t>offers intervention to young people (up to 17 years) who are experiencing mild to moderate mental health problems.</a:t>
            </a:r>
          </a:p>
          <a:p>
            <a:pPr marL="0" indent="0">
              <a:buFont typeface="Arial" panose="020B0604020202020204" pitchFamily="34" charset="0"/>
              <a:buNone/>
            </a:pPr>
            <a:r>
              <a:rPr lang="en-GB" sz="1600" b="1">
                <a:solidFill>
                  <a:srgbClr val="002060"/>
                </a:solidFill>
              </a:rPr>
              <a:t>Kooth.com</a:t>
            </a:r>
            <a:r>
              <a:rPr lang="en-GB" sz="1600"/>
              <a:t> free, safe and anonymous online support for young people. </a:t>
            </a:r>
          </a:p>
          <a:p>
            <a:pPr marL="0" indent="0">
              <a:buFont typeface="Arial" panose="020B0604020202020204" pitchFamily="34" charset="0"/>
              <a:buNone/>
            </a:pPr>
            <a:r>
              <a:rPr lang="en-GB" sz="1600"/>
              <a:t>There is also lots of </a:t>
            </a:r>
            <a:r>
              <a:rPr lang="en-GB" sz="1600" b="1">
                <a:solidFill>
                  <a:schemeClr val="accent1">
                    <a:lumMod val="50000"/>
                  </a:schemeClr>
                </a:solidFill>
              </a:rPr>
              <a:t>information</a:t>
            </a:r>
            <a:r>
              <a:rPr lang="en-GB" sz="1600"/>
              <a:t> available online at:</a:t>
            </a:r>
          </a:p>
          <a:p>
            <a:pPr marL="0" indent="0">
              <a:buFont typeface="Arial" panose="020B0604020202020204" pitchFamily="34" charset="0"/>
              <a:buNone/>
            </a:pPr>
            <a:endParaRPr lang="en-GB" sz="1600"/>
          </a:p>
          <a:p>
            <a:pPr marL="0" indent="0">
              <a:buFont typeface="Arial" panose="020B0604020202020204" pitchFamily="34" charset="0"/>
              <a:buNone/>
            </a:pPr>
            <a:endParaRPr lang="en-GB" sz="1600"/>
          </a:p>
          <a:p>
            <a:pPr marL="0" indent="0">
              <a:buFont typeface="Arial" panose="020B0604020202020204" pitchFamily="34" charset="0"/>
              <a:buNone/>
            </a:pPr>
            <a:r>
              <a:rPr lang="en-GB" sz="1600"/>
              <a:t>www.nhs.co.uk 		www.youngminds.org.uk 		www.mind.org.uk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3717" y="5075606"/>
            <a:ext cx="917679" cy="546529"/>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6049" b="24821"/>
          <a:stretch/>
        </p:blipFill>
        <p:spPr>
          <a:xfrm>
            <a:off x="4581715" y="5075607"/>
            <a:ext cx="1293135" cy="634598"/>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22659" b="15885"/>
          <a:stretch/>
        </p:blipFill>
        <p:spPr>
          <a:xfrm>
            <a:off x="7485431" y="5077963"/>
            <a:ext cx="1559436" cy="634598"/>
          </a:xfrm>
          <a:prstGeom prst="rect">
            <a:avLst/>
          </a:prstGeom>
        </p:spPr>
      </p:pic>
    </p:spTree>
    <p:extLst>
      <p:ext uri="{BB962C8B-B14F-4D97-AF65-F5344CB8AC3E}">
        <p14:creationId xmlns:p14="http://schemas.microsoft.com/office/powerpoint/2010/main" val="217953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Helpful websites and apps… </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4665" y="4168240"/>
            <a:ext cx="2177274" cy="2177274"/>
          </a:xfrm>
          <a:prstGeom prst="rect">
            <a:avLst/>
          </a:prstGeom>
        </p:spPr>
      </p:pic>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64357" y="1690688"/>
            <a:ext cx="1920619" cy="1800000"/>
          </a:xfrm>
        </p:spPr>
      </p:pic>
      <p:sp>
        <p:nvSpPr>
          <p:cNvPr id="5" name="TextBox 4"/>
          <p:cNvSpPr txBox="1"/>
          <p:nvPr/>
        </p:nvSpPr>
        <p:spPr>
          <a:xfrm>
            <a:off x="1654642" y="4216086"/>
            <a:ext cx="1920619" cy="1200329"/>
          </a:xfrm>
          <a:prstGeom prst="rect">
            <a:avLst/>
          </a:prstGeom>
          <a:noFill/>
        </p:spPr>
        <p:txBody>
          <a:bodyPr wrap="square" rtlCol="0">
            <a:spAutoFit/>
          </a:bodyPr>
          <a:lstStyle/>
          <a:p>
            <a:r>
              <a:rPr lang="en-GB" b="1">
                <a:latin typeface="Comic Sans MS" panose="030F0702030302020204" pitchFamily="66" charset="0"/>
              </a:rPr>
              <a:t>Noom Walk </a:t>
            </a:r>
          </a:p>
          <a:p>
            <a:r>
              <a:rPr lang="en-GB">
                <a:latin typeface="Comic Sans MS" panose="030F0702030302020204" pitchFamily="66" charset="0"/>
              </a:rPr>
              <a:t>Keeps track of how many steps you take a day.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133" y="1781110"/>
            <a:ext cx="1800000" cy="1800000"/>
          </a:xfrm>
          <a:prstGeom prst="rect">
            <a:avLst/>
          </a:prstGeom>
        </p:spPr>
      </p:pic>
      <p:sp>
        <p:nvSpPr>
          <p:cNvPr id="7" name="TextBox 6"/>
          <p:cNvSpPr txBox="1"/>
          <p:nvPr/>
        </p:nvSpPr>
        <p:spPr>
          <a:xfrm>
            <a:off x="9614599" y="1729487"/>
            <a:ext cx="2520000" cy="2031325"/>
          </a:xfrm>
          <a:prstGeom prst="rect">
            <a:avLst/>
          </a:prstGeom>
          <a:noFill/>
        </p:spPr>
        <p:txBody>
          <a:bodyPr wrap="square" rtlCol="0">
            <a:spAutoFit/>
          </a:bodyPr>
          <a:lstStyle/>
          <a:p>
            <a:r>
              <a:rPr lang="en-GB" b="1">
                <a:latin typeface="Comic Sans MS" panose="030F0702030302020204" pitchFamily="66" charset="0"/>
              </a:rPr>
              <a:t>Happy Healthy </a:t>
            </a:r>
          </a:p>
          <a:p>
            <a:r>
              <a:rPr lang="en-GB">
                <a:latin typeface="Comic Sans MS" panose="030F0702030302020204" pitchFamily="66" charset="0"/>
              </a:rPr>
              <a:t>Allows you to rate yourself on Lifestyle, Exercise, Nutrition Sleep and Happiness, showing you what may affect your mood.</a:t>
            </a:r>
            <a:endParaRPr lang="en-GB" i="1">
              <a:latin typeface="Comic Sans MS" panose="030F0702030302020204" pitchFamily="66"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0638" y="1835605"/>
            <a:ext cx="1440000" cy="1440000"/>
          </a:xfrm>
          <a:prstGeom prst="rect">
            <a:avLst/>
          </a:prstGeom>
        </p:spPr>
      </p:pic>
      <p:sp>
        <p:nvSpPr>
          <p:cNvPr id="9" name="TextBox 8"/>
          <p:cNvSpPr txBox="1"/>
          <p:nvPr/>
        </p:nvSpPr>
        <p:spPr>
          <a:xfrm>
            <a:off x="5738175" y="1768280"/>
            <a:ext cx="2371660" cy="1477328"/>
          </a:xfrm>
          <a:prstGeom prst="rect">
            <a:avLst/>
          </a:prstGeom>
          <a:noFill/>
        </p:spPr>
        <p:txBody>
          <a:bodyPr wrap="square" rtlCol="0">
            <a:spAutoFit/>
          </a:bodyPr>
          <a:lstStyle/>
          <a:p>
            <a:r>
              <a:rPr lang="en-GB" b="1">
                <a:latin typeface="Comic Sans MS" panose="030F0702030302020204" pitchFamily="66" charset="0"/>
              </a:rPr>
              <a:t>Hydro Coach </a:t>
            </a:r>
          </a:p>
          <a:p>
            <a:r>
              <a:rPr lang="en-GB">
                <a:latin typeface="Comic Sans MS" panose="030F0702030302020204" pitchFamily="66" charset="0"/>
              </a:rPr>
              <a:t>Helps you to keep tabs on how much you are drinking throughout the day.</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952" y="4096251"/>
            <a:ext cx="1440000" cy="1440000"/>
          </a:xfrm>
          <a:prstGeom prst="rect">
            <a:avLst/>
          </a:prstGeom>
        </p:spPr>
      </p:pic>
      <p:sp>
        <p:nvSpPr>
          <p:cNvPr id="11" name="TextBox 10"/>
          <p:cNvSpPr txBox="1"/>
          <p:nvPr/>
        </p:nvSpPr>
        <p:spPr>
          <a:xfrm>
            <a:off x="1741896" y="1665447"/>
            <a:ext cx="2345491" cy="2031325"/>
          </a:xfrm>
          <a:prstGeom prst="rect">
            <a:avLst/>
          </a:prstGeom>
          <a:noFill/>
        </p:spPr>
        <p:txBody>
          <a:bodyPr wrap="square" rtlCol="0">
            <a:spAutoFit/>
          </a:bodyPr>
          <a:lstStyle/>
          <a:p>
            <a:r>
              <a:rPr lang="en-GB" b="1">
                <a:latin typeface="Comic Sans MS" panose="030F0702030302020204" pitchFamily="66" charset="0"/>
              </a:rPr>
              <a:t>Twilight </a:t>
            </a:r>
          </a:p>
          <a:p>
            <a:r>
              <a:rPr lang="en-GB">
                <a:latin typeface="Comic Sans MS" panose="030F0702030302020204" pitchFamily="66" charset="0"/>
              </a:rPr>
              <a:t>Filters the flux of blue light emitted by your phone or tablet which can cause sleep problems. </a:t>
            </a:r>
          </a:p>
        </p:txBody>
      </p:sp>
      <p:sp>
        <p:nvSpPr>
          <p:cNvPr id="13" name="TextBox 12"/>
          <p:cNvSpPr txBox="1"/>
          <p:nvPr/>
        </p:nvSpPr>
        <p:spPr>
          <a:xfrm>
            <a:off x="5939126" y="4117622"/>
            <a:ext cx="2184531" cy="2031325"/>
          </a:xfrm>
          <a:prstGeom prst="rect">
            <a:avLst/>
          </a:prstGeom>
          <a:noFill/>
        </p:spPr>
        <p:txBody>
          <a:bodyPr wrap="square" rtlCol="0">
            <a:spAutoFit/>
          </a:bodyPr>
          <a:lstStyle/>
          <a:p>
            <a:r>
              <a:rPr lang="en-GB" b="1">
                <a:latin typeface="Comic Sans MS" panose="030F0702030302020204" pitchFamily="66" charset="0"/>
              </a:rPr>
              <a:t>Self Control for Study</a:t>
            </a:r>
          </a:p>
          <a:p>
            <a:r>
              <a:rPr lang="en-GB">
                <a:latin typeface="Comic Sans MS" panose="030F0702030302020204" pitchFamily="66" charset="0"/>
              </a:rPr>
              <a:t>Lets you block certain apps and websites during times you’d like to focus on study. </a:t>
            </a:r>
          </a:p>
        </p:txBody>
      </p:sp>
      <p:sp>
        <p:nvSpPr>
          <p:cNvPr id="3" name="AutoShape 2" descr="Image result for nhs wellmind ap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8" name="Picture 4" descr="Image result for nhs wellmind ap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40638" y="4096251"/>
            <a:ext cx="1440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614599" y="4037190"/>
            <a:ext cx="2520000" cy="2308324"/>
          </a:xfrm>
          <a:prstGeom prst="rect">
            <a:avLst/>
          </a:prstGeom>
          <a:noFill/>
        </p:spPr>
        <p:txBody>
          <a:bodyPr wrap="square" rtlCol="0">
            <a:spAutoFit/>
          </a:bodyPr>
          <a:lstStyle/>
          <a:p>
            <a:r>
              <a:rPr lang="en-GB" b="1">
                <a:latin typeface="Comic Sans MS" panose="030F0702030302020204" pitchFamily="66" charset="0"/>
              </a:rPr>
              <a:t>WellMind</a:t>
            </a:r>
          </a:p>
          <a:p>
            <a:r>
              <a:rPr lang="en-GB">
                <a:latin typeface="Comic Sans MS" panose="030F0702030302020204" pitchFamily="66" charset="0"/>
              </a:rPr>
              <a:t>Designed to help you with stress, anxiety and depression. It includes advice, tips and tools to improve your mental health and wellbeing.</a:t>
            </a:r>
            <a:endParaRPr lang="en-GB" i="1">
              <a:latin typeface="Comic Sans MS" panose="030F0702030302020204" pitchFamily="66" charset="0"/>
            </a:endParaRPr>
          </a:p>
        </p:txBody>
      </p:sp>
      <p:sp>
        <p:nvSpPr>
          <p:cNvPr id="16" name="Action Button: Home 15">
            <a:hlinkClick r:id="rId8" action="ppaction://hlinksldjump" highlightClick="1"/>
          </p:cNvPr>
          <p:cNvSpPr/>
          <p:nvPr/>
        </p:nvSpPr>
        <p:spPr>
          <a:xfrm>
            <a:off x="175491" y="5939246"/>
            <a:ext cx="1145309" cy="812536"/>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08303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2412" y="4719830"/>
            <a:ext cx="2360879" cy="191959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9550" y="1128423"/>
            <a:ext cx="1919593" cy="1919593"/>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14400"/>
          <a:stretch/>
        </p:blipFill>
        <p:spPr>
          <a:xfrm>
            <a:off x="2467570" y="1128424"/>
            <a:ext cx="2063945" cy="1919593"/>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942" y="1128425"/>
            <a:ext cx="1919593" cy="1919593"/>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89585" y="1128426"/>
            <a:ext cx="2429163" cy="191958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2318" y="4726051"/>
            <a:ext cx="1919593" cy="1933864"/>
          </a:xfrm>
          <a:prstGeom prst="rect">
            <a:avLst/>
          </a:prstGeom>
        </p:spPr>
      </p:pic>
      <p:pic>
        <p:nvPicPr>
          <p:cNvPr id="8" name="Picture 7"/>
          <p:cNvPicPr>
            <a:picLocks noChangeAspect="1"/>
          </p:cNvPicPr>
          <p:nvPr/>
        </p:nvPicPr>
        <p:blipFill rotWithShape="1">
          <a:blip r:embed="rId9">
            <a:extLst>
              <a:ext uri="{28A0092B-C50C-407E-A947-70E740481C1C}">
                <a14:useLocalDpi xmlns:a14="http://schemas.microsoft.com/office/drawing/2010/main" val="0"/>
              </a:ext>
            </a:extLst>
          </a:blip>
          <a:srcRect l="11272" r="11835"/>
          <a:stretch/>
        </p:blipFill>
        <p:spPr>
          <a:xfrm>
            <a:off x="9545995" y="4712695"/>
            <a:ext cx="2378150" cy="1893456"/>
          </a:xfrm>
          <a:prstGeom prst="rect">
            <a:avLst/>
          </a:prstGeom>
        </p:spPr>
      </p:pic>
      <p:pic>
        <p:nvPicPr>
          <p:cNvPr id="9" name="Picture 8"/>
          <p:cNvPicPr>
            <a:picLocks noChangeAspect="1"/>
          </p:cNvPicPr>
          <p:nvPr/>
        </p:nvPicPr>
        <p:blipFill rotWithShape="1">
          <a:blip r:embed="rId10">
            <a:extLst>
              <a:ext uri="{28A0092B-C50C-407E-A947-70E740481C1C}">
                <a14:useLocalDpi xmlns:a14="http://schemas.microsoft.com/office/drawing/2010/main" val="0"/>
              </a:ext>
            </a:extLst>
          </a:blip>
          <a:srcRect l="24308" r="19410"/>
          <a:stretch/>
        </p:blipFill>
        <p:spPr>
          <a:xfrm>
            <a:off x="2467570" y="4703045"/>
            <a:ext cx="2063945" cy="1933864"/>
          </a:xfrm>
          <a:prstGeom prst="rect">
            <a:avLst/>
          </a:prstGeom>
        </p:spPr>
      </p:pic>
      <p:pic>
        <p:nvPicPr>
          <p:cNvPr id="11" name="Picture 10"/>
          <p:cNvPicPr>
            <a:picLocks noChangeAspect="1"/>
          </p:cNvPicPr>
          <p:nvPr/>
        </p:nvPicPr>
        <p:blipFill rotWithShape="1">
          <a:blip r:embed="rId11">
            <a:extLst>
              <a:ext uri="{28A0092B-C50C-407E-A947-70E740481C1C}">
                <a14:useLocalDpi xmlns:a14="http://schemas.microsoft.com/office/drawing/2010/main" val="0"/>
              </a:ext>
            </a:extLst>
          </a:blip>
          <a:srcRect l="22187" t="3792" r="17393" b="-799"/>
          <a:stretch/>
        </p:blipFill>
        <p:spPr>
          <a:xfrm>
            <a:off x="7251499" y="1128423"/>
            <a:ext cx="1805729" cy="1933864"/>
          </a:xfrm>
          <a:prstGeom prst="rect">
            <a:avLst/>
          </a:prstGeom>
        </p:spPr>
      </p:pic>
      <p:pic>
        <p:nvPicPr>
          <p:cNvPr id="12" name="Picture 11"/>
          <p:cNvPicPr>
            <a:picLocks noChangeAspect="1"/>
          </p:cNvPicPr>
          <p:nvPr/>
        </p:nvPicPr>
        <p:blipFill rotWithShape="1">
          <a:blip r:embed="rId12">
            <a:extLst>
              <a:ext uri="{28A0092B-C50C-407E-A947-70E740481C1C}">
                <a14:useLocalDpi xmlns:a14="http://schemas.microsoft.com/office/drawing/2010/main" val="0"/>
              </a:ext>
            </a:extLst>
          </a:blip>
          <a:srcRect l="18342" t="9102" r="21873" b="10534"/>
          <a:stretch/>
        </p:blipFill>
        <p:spPr>
          <a:xfrm>
            <a:off x="4784219" y="4726051"/>
            <a:ext cx="1931648" cy="1933864"/>
          </a:xfrm>
          <a:prstGeom prst="rect">
            <a:avLst/>
          </a:prstGeom>
        </p:spPr>
      </p:pic>
      <p:sp>
        <p:nvSpPr>
          <p:cNvPr id="22" name="Rectangle 21">
            <a:hlinkClick r:id="rId13" action="ppaction://hlinksldjump"/>
          </p:cNvPr>
          <p:cNvSpPr/>
          <p:nvPr/>
        </p:nvSpPr>
        <p:spPr>
          <a:xfrm>
            <a:off x="801542" y="-186906"/>
            <a:ext cx="864340" cy="1569660"/>
          </a:xfrm>
          <a:prstGeom prst="rect">
            <a:avLst/>
          </a:prstGeom>
          <a:noFill/>
        </p:spPr>
        <p:txBody>
          <a:bodyPr wrap="none" lIns="91440" tIns="45720" rIns="91440" bIns="45720">
            <a:spAutoFit/>
          </a:bodyPr>
          <a:lstStyle/>
          <a:p>
            <a:pPr algn="ctr"/>
            <a:r>
              <a:rPr lang="en-US" sz="9600" b="0" cap="none" spc="0">
                <a:ln w="0"/>
                <a:solidFill>
                  <a:schemeClr val="tx1"/>
                </a:solidFill>
                <a:effectLst>
                  <a:outerShdw blurRad="38100" dist="19050" dir="2700000" algn="tl" rotWithShape="0">
                    <a:schemeClr val="dk1">
                      <a:alpha val="40000"/>
                    </a:schemeClr>
                  </a:outerShdw>
                </a:effectLst>
              </a:rPr>
              <a:t>1</a:t>
            </a:r>
          </a:p>
        </p:txBody>
      </p:sp>
      <p:sp>
        <p:nvSpPr>
          <p:cNvPr id="24" name="Rectangle 23">
            <a:hlinkClick r:id="rId14" action="ppaction://hlinksldjump"/>
          </p:cNvPr>
          <p:cNvSpPr/>
          <p:nvPr/>
        </p:nvSpPr>
        <p:spPr>
          <a:xfrm>
            <a:off x="3098443" y="-186906"/>
            <a:ext cx="864340" cy="1569660"/>
          </a:xfrm>
          <a:prstGeom prst="rect">
            <a:avLst/>
          </a:prstGeom>
          <a:noFill/>
        </p:spPr>
        <p:txBody>
          <a:bodyPr wrap="none" lIns="91440" tIns="45720" rIns="91440" bIns="45720">
            <a:spAutoFit/>
          </a:bodyPr>
          <a:lstStyle/>
          <a:p>
            <a:pPr algn="ctr"/>
            <a:r>
              <a:rPr lang="en-US" sz="9600" b="0" cap="none" spc="0">
                <a:ln w="0"/>
                <a:solidFill>
                  <a:schemeClr val="tx1"/>
                </a:solidFill>
                <a:effectLst>
                  <a:outerShdw blurRad="38100" dist="19050" dir="2700000" algn="tl" rotWithShape="0">
                    <a:schemeClr val="dk1">
                      <a:alpha val="40000"/>
                    </a:schemeClr>
                  </a:outerShdw>
                </a:effectLst>
              </a:rPr>
              <a:t>2</a:t>
            </a:r>
          </a:p>
        </p:txBody>
      </p:sp>
      <p:sp>
        <p:nvSpPr>
          <p:cNvPr id="25" name="Rectangle 24">
            <a:hlinkClick r:id="rId15" action="ppaction://hlinksldjump"/>
          </p:cNvPr>
          <p:cNvSpPr/>
          <p:nvPr/>
        </p:nvSpPr>
        <p:spPr>
          <a:xfrm>
            <a:off x="5327176" y="-140985"/>
            <a:ext cx="864340" cy="1569660"/>
          </a:xfrm>
          <a:prstGeom prst="rect">
            <a:avLst/>
          </a:prstGeom>
          <a:noFill/>
        </p:spPr>
        <p:txBody>
          <a:bodyPr wrap="none" lIns="91440" tIns="45720" rIns="91440" bIns="45720">
            <a:spAutoFit/>
          </a:bodyPr>
          <a:lstStyle/>
          <a:p>
            <a:pPr algn="ctr"/>
            <a:r>
              <a:rPr lang="en-US" sz="9600" b="0" cap="none" spc="0">
                <a:ln w="0"/>
                <a:solidFill>
                  <a:schemeClr val="tx1"/>
                </a:solidFill>
                <a:effectLst>
                  <a:outerShdw blurRad="38100" dist="19050" dir="2700000" algn="tl" rotWithShape="0">
                    <a:schemeClr val="dk1">
                      <a:alpha val="40000"/>
                    </a:schemeClr>
                  </a:outerShdw>
                </a:effectLst>
              </a:rPr>
              <a:t>3</a:t>
            </a:r>
          </a:p>
        </p:txBody>
      </p:sp>
      <p:sp>
        <p:nvSpPr>
          <p:cNvPr id="26" name="Rectangle 25">
            <a:hlinkClick r:id="rId16" action="ppaction://hlinksldjump"/>
          </p:cNvPr>
          <p:cNvSpPr/>
          <p:nvPr/>
        </p:nvSpPr>
        <p:spPr>
          <a:xfrm>
            <a:off x="7680681" y="-186906"/>
            <a:ext cx="864340" cy="1569660"/>
          </a:xfrm>
          <a:prstGeom prst="rect">
            <a:avLst/>
          </a:prstGeom>
          <a:noFill/>
        </p:spPr>
        <p:txBody>
          <a:bodyPr wrap="none" lIns="91440" tIns="45720" rIns="91440" bIns="45720">
            <a:spAutoFit/>
          </a:bodyPr>
          <a:lstStyle/>
          <a:p>
            <a:pPr algn="ctr"/>
            <a:r>
              <a:rPr lang="en-US" sz="9600" b="0" cap="none" spc="0">
                <a:ln w="0"/>
                <a:solidFill>
                  <a:schemeClr val="tx1"/>
                </a:solidFill>
                <a:effectLst>
                  <a:outerShdw blurRad="38100" dist="19050" dir="2700000" algn="tl" rotWithShape="0">
                    <a:schemeClr val="dk1">
                      <a:alpha val="40000"/>
                    </a:schemeClr>
                  </a:outerShdw>
                </a:effectLst>
              </a:rPr>
              <a:t>4</a:t>
            </a:r>
          </a:p>
        </p:txBody>
      </p:sp>
      <p:sp>
        <p:nvSpPr>
          <p:cNvPr id="27" name="Rectangle 26">
            <a:hlinkClick r:id="rId17" action="ppaction://hlinksldjump"/>
          </p:cNvPr>
          <p:cNvSpPr/>
          <p:nvPr/>
        </p:nvSpPr>
        <p:spPr>
          <a:xfrm>
            <a:off x="10302900" y="-186906"/>
            <a:ext cx="864340" cy="1569660"/>
          </a:xfrm>
          <a:prstGeom prst="rect">
            <a:avLst/>
          </a:prstGeom>
          <a:noFill/>
        </p:spPr>
        <p:txBody>
          <a:bodyPr wrap="none" lIns="91440" tIns="45720" rIns="91440" bIns="45720">
            <a:spAutoFit/>
          </a:bodyPr>
          <a:lstStyle/>
          <a:p>
            <a:pPr algn="ctr"/>
            <a:r>
              <a:rPr lang="en-US" sz="9600" b="0" cap="none" spc="0">
                <a:ln w="0"/>
                <a:solidFill>
                  <a:schemeClr val="tx1"/>
                </a:solidFill>
                <a:effectLst>
                  <a:outerShdw blurRad="38100" dist="19050" dir="2700000" algn="tl" rotWithShape="0">
                    <a:schemeClr val="dk1">
                      <a:alpha val="40000"/>
                    </a:schemeClr>
                  </a:outerShdw>
                </a:effectLst>
              </a:rPr>
              <a:t>5</a:t>
            </a:r>
          </a:p>
        </p:txBody>
      </p:sp>
      <p:sp>
        <p:nvSpPr>
          <p:cNvPr id="28" name="Rectangle 27">
            <a:hlinkClick r:id="rId18" action="ppaction://hlinksldjump"/>
          </p:cNvPr>
          <p:cNvSpPr/>
          <p:nvPr/>
        </p:nvSpPr>
        <p:spPr>
          <a:xfrm>
            <a:off x="806258" y="3453094"/>
            <a:ext cx="864340" cy="1569660"/>
          </a:xfrm>
          <a:prstGeom prst="rect">
            <a:avLst/>
          </a:prstGeom>
          <a:noFill/>
        </p:spPr>
        <p:txBody>
          <a:bodyPr wrap="none" lIns="91440" tIns="45720" rIns="91440" bIns="45720">
            <a:spAutoFit/>
          </a:bodyPr>
          <a:lstStyle/>
          <a:p>
            <a:pPr algn="ctr"/>
            <a:r>
              <a:rPr lang="en-US" sz="9600" b="0" cap="none" spc="0">
                <a:ln w="0"/>
                <a:solidFill>
                  <a:schemeClr val="tx1"/>
                </a:solidFill>
                <a:effectLst>
                  <a:outerShdw blurRad="38100" dist="19050" dir="2700000" algn="tl" rotWithShape="0">
                    <a:schemeClr val="dk1">
                      <a:alpha val="40000"/>
                    </a:schemeClr>
                  </a:outerShdw>
                </a:effectLst>
              </a:rPr>
              <a:t>6</a:t>
            </a:r>
          </a:p>
        </p:txBody>
      </p:sp>
      <p:sp>
        <p:nvSpPr>
          <p:cNvPr id="29" name="Rectangle 28">
            <a:hlinkClick r:id="rId19" action="ppaction://hlinksldjump"/>
          </p:cNvPr>
          <p:cNvSpPr/>
          <p:nvPr/>
        </p:nvSpPr>
        <p:spPr>
          <a:xfrm>
            <a:off x="3067372" y="3453094"/>
            <a:ext cx="864340" cy="1569660"/>
          </a:xfrm>
          <a:prstGeom prst="rect">
            <a:avLst/>
          </a:prstGeom>
          <a:noFill/>
        </p:spPr>
        <p:txBody>
          <a:bodyPr wrap="none" lIns="91440" tIns="45720" rIns="91440" bIns="45720">
            <a:spAutoFit/>
          </a:bodyPr>
          <a:lstStyle/>
          <a:p>
            <a:pPr algn="ctr"/>
            <a:r>
              <a:rPr lang="en-US" sz="9600" b="0" cap="none" spc="0">
                <a:ln w="0"/>
                <a:solidFill>
                  <a:schemeClr val="tx1"/>
                </a:solidFill>
                <a:effectLst>
                  <a:outerShdw blurRad="38100" dist="19050" dir="2700000" algn="tl" rotWithShape="0">
                    <a:schemeClr val="dk1">
                      <a:alpha val="40000"/>
                    </a:schemeClr>
                  </a:outerShdw>
                </a:effectLst>
              </a:rPr>
              <a:t>7</a:t>
            </a:r>
          </a:p>
        </p:txBody>
      </p:sp>
      <p:sp>
        <p:nvSpPr>
          <p:cNvPr id="30" name="Rectangle 29">
            <a:hlinkClick r:id="rId20" action="ppaction://hlinksldjump"/>
          </p:cNvPr>
          <p:cNvSpPr/>
          <p:nvPr/>
        </p:nvSpPr>
        <p:spPr>
          <a:xfrm>
            <a:off x="5254570" y="3453094"/>
            <a:ext cx="864340" cy="1569660"/>
          </a:xfrm>
          <a:prstGeom prst="rect">
            <a:avLst/>
          </a:prstGeom>
          <a:noFill/>
        </p:spPr>
        <p:txBody>
          <a:bodyPr wrap="none" lIns="91440" tIns="45720" rIns="91440" bIns="45720">
            <a:spAutoFit/>
          </a:bodyPr>
          <a:lstStyle/>
          <a:p>
            <a:pPr algn="ctr"/>
            <a:r>
              <a:rPr lang="en-US" sz="9600">
                <a:ln w="0"/>
                <a:effectLst>
                  <a:outerShdw blurRad="38100" dist="19050" dir="2700000" algn="tl" rotWithShape="0">
                    <a:schemeClr val="dk1">
                      <a:alpha val="40000"/>
                    </a:schemeClr>
                  </a:outerShdw>
                </a:effectLst>
              </a:rPr>
              <a:t>8</a:t>
            </a:r>
            <a:endParaRPr lang="en-US" sz="9600" b="0" cap="none" spc="0">
              <a:ln w="0"/>
              <a:solidFill>
                <a:schemeClr val="tx1"/>
              </a:solidFill>
              <a:effectLst>
                <a:outerShdw blurRad="38100" dist="19050" dir="2700000" algn="tl" rotWithShape="0">
                  <a:schemeClr val="dk1">
                    <a:alpha val="40000"/>
                  </a:schemeClr>
                </a:outerShdw>
              </a:effectLst>
            </a:endParaRPr>
          </a:p>
        </p:txBody>
      </p:sp>
      <p:sp>
        <p:nvSpPr>
          <p:cNvPr id="31" name="Rectangle 30">
            <a:hlinkClick r:id="rId21" action="ppaction://hlinksldjump"/>
          </p:cNvPr>
          <p:cNvSpPr/>
          <p:nvPr/>
        </p:nvSpPr>
        <p:spPr>
          <a:xfrm>
            <a:off x="7609831" y="3453094"/>
            <a:ext cx="864340" cy="1569660"/>
          </a:xfrm>
          <a:prstGeom prst="rect">
            <a:avLst/>
          </a:prstGeom>
          <a:noFill/>
        </p:spPr>
        <p:txBody>
          <a:bodyPr wrap="none" lIns="91440" tIns="45720" rIns="91440" bIns="45720">
            <a:spAutoFit/>
          </a:bodyPr>
          <a:lstStyle/>
          <a:p>
            <a:pPr algn="ctr"/>
            <a:r>
              <a:rPr lang="en-US" sz="9600" b="0" cap="none" spc="0">
                <a:ln w="0"/>
                <a:solidFill>
                  <a:schemeClr val="tx1"/>
                </a:solidFill>
                <a:effectLst>
                  <a:outerShdw blurRad="38100" dist="19050" dir="2700000" algn="tl" rotWithShape="0">
                    <a:schemeClr val="dk1">
                      <a:alpha val="40000"/>
                    </a:schemeClr>
                  </a:outerShdw>
                </a:effectLst>
              </a:rPr>
              <a:t>9</a:t>
            </a:r>
          </a:p>
        </p:txBody>
      </p:sp>
      <p:sp>
        <p:nvSpPr>
          <p:cNvPr id="32" name="Rectangle 31">
            <a:hlinkClick r:id="rId22" action="ppaction://hlinksldjump"/>
          </p:cNvPr>
          <p:cNvSpPr/>
          <p:nvPr/>
        </p:nvSpPr>
        <p:spPr>
          <a:xfrm>
            <a:off x="9957459" y="3453094"/>
            <a:ext cx="1544013" cy="1569660"/>
          </a:xfrm>
          <a:prstGeom prst="rect">
            <a:avLst/>
          </a:prstGeom>
          <a:noFill/>
        </p:spPr>
        <p:txBody>
          <a:bodyPr wrap="none" lIns="91440" tIns="45720" rIns="91440" bIns="45720">
            <a:spAutoFit/>
          </a:bodyPr>
          <a:lstStyle/>
          <a:p>
            <a:pPr algn="ctr"/>
            <a:r>
              <a:rPr lang="en-US" sz="9600" b="0" cap="none" spc="0">
                <a:ln w="0"/>
                <a:solidFill>
                  <a:schemeClr val="tx1"/>
                </a:solidFill>
                <a:effectLst>
                  <a:outerShdw blurRad="38100" dist="19050" dir="2700000" algn="tl" rotWithShape="0">
                    <a:schemeClr val="dk1">
                      <a:alpha val="40000"/>
                    </a:schemeClr>
                  </a:outerShdw>
                </a:effectLst>
              </a:rPr>
              <a:t>10</a:t>
            </a:r>
          </a:p>
        </p:txBody>
      </p:sp>
      <p:sp>
        <p:nvSpPr>
          <p:cNvPr id="10" name="TextBox 9">
            <a:extLst>
              <a:ext uri="{FF2B5EF4-FFF2-40B4-BE49-F238E27FC236}">
                <a16:creationId xmlns:a16="http://schemas.microsoft.com/office/drawing/2014/main" id="{CB5C0716-25E9-601D-6850-8B3CCCED69A3}"/>
              </a:ext>
            </a:extLst>
          </p:cNvPr>
          <p:cNvSpPr txBox="1"/>
          <p:nvPr/>
        </p:nvSpPr>
        <p:spPr>
          <a:xfrm>
            <a:off x="1805797" y="3128513"/>
            <a:ext cx="823535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600">
                <a:solidFill>
                  <a:srgbClr val="FF0000"/>
                </a:solidFill>
                <a:latin typeface="Calibri"/>
              </a:rPr>
              <a:t>Emotional Health and Wellbeing</a:t>
            </a:r>
            <a:endParaRPr lang="en-US">
              <a:solidFill>
                <a:srgbClr val="FF0000"/>
              </a:solidFill>
            </a:endParaRPr>
          </a:p>
        </p:txBody>
      </p:sp>
    </p:spTree>
    <p:extLst>
      <p:ext uri="{BB962C8B-B14F-4D97-AF65-F5344CB8AC3E}">
        <p14:creationId xmlns:p14="http://schemas.microsoft.com/office/powerpoint/2010/main" val="1111280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503" y="970106"/>
            <a:ext cx="8689976" cy="745729"/>
          </a:xfrm>
          <a:solidFill>
            <a:schemeClr val="bg1"/>
          </a:solidFill>
        </p:spPr>
        <p:txBody>
          <a:bodyPr>
            <a:normAutofit fontScale="90000"/>
          </a:bodyPr>
          <a:lstStyle/>
          <a:p>
            <a:r>
              <a:rPr lang="en-GB" b="1">
                <a:solidFill>
                  <a:srgbClr val="F24D3C"/>
                </a:solidFill>
              </a:rPr>
              <a:t>Top tip #1 </a:t>
            </a:r>
            <a:r>
              <a:rPr lang="en-GB"/>
              <a:t>watch your sleep</a:t>
            </a:r>
          </a:p>
        </p:txBody>
      </p:sp>
      <p:sp>
        <p:nvSpPr>
          <p:cNvPr id="3" name="Subtitle 2"/>
          <p:cNvSpPr>
            <a:spLocks noGrp="1"/>
          </p:cNvSpPr>
          <p:nvPr>
            <p:ph type="subTitle" idx="1"/>
          </p:nvPr>
        </p:nvSpPr>
        <p:spPr>
          <a:xfrm>
            <a:off x="2153578" y="2269487"/>
            <a:ext cx="8689976" cy="3727268"/>
          </a:xfrm>
          <a:solidFill>
            <a:schemeClr val="bg1"/>
          </a:solidFill>
        </p:spPr>
        <p:txBody>
          <a:bodyPr>
            <a:normAutofit fontScale="92500" lnSpcReduction="10000"/>
          </a:bodyPr>
          <a:lstStyle/>
          <a:p>
            <a:pPr marL="342900" indent="-342900" algn="l">
              <a:buFont typeface="Arial" panose="020B0604020202020204" pitchFamily="34" charset="0"/>
              <a:buChar char="•"/>
            </a:pPr>
            <a:r>
              <a:rPr lang="en-US">
                <a:solidFill>
                  <a:schemeClr val="tx1"/>
                </a:solidFill>
              </a:rPr>
              <a:t>Routine here helps</a:t>
            </a:r>
          </a:p>
          <a:p>
            <a:pPr marL="342900" indent="-342900" algn="l">
              <a:buFont typeface="Arial" panose="020B0604020202020204" pitchFamily="34" charset="0"/>
              <a:buChar char="•"/>
            </a:pPr>
            <a:r>
              <a:rPr lang="en-US">
                <a:solidFill>
                  <a:schemeClr val="tx1"/>
                </a:solidFill>
              </a:rPr>
              <a:t>Recommendation is 8-10 hours’ sleep (recent study 15%!)</a:t>
            </a:r>
          </a:p>
          <a:p>
            <a:pPr marL="342900" indent="-342900" algn="l">
              <a:buFont typeface="Arial" panose="020B0604020202020204" pitchFamily="34" charset="0"/>
              <a:buChar char="•"/>
            </a:pPr>
            <a:r>
              <a:rPr lang="en-US">
                <a:solidFill>
                  <a:schemeClr val="tx1"/>
                </a:solidFill>
              </a:rPr>
              <a:t>Reduce screen time before bed</a:t>
            </a:r>
          </a:p>
          <a:p>
            <a:pPr marL="342900" indent="-342900" algn="l">
              <a:buFont typeface="Arial" panose="020B0604020202020204" pitchFamily="34" charset="0"/>
              <a:buChar char="•"/>
            </a:pPr>
            <a:r>
              <a:rPr lang="en-US">
                <a:solidFill>
                  <a:schemeClr val="tx1"/>
                </a:solidFill>
              </a:rPr>
              <a:t>Do something relaxing instead – reading, bath, music</a:t>
            </a:r>
          </a:p>
          <a:p>
            <a:pPr marL="342900" indent="-342900" algn="l">
              <a:buFont typeface="Arial" panose="020B0604020202020204" pitchFamily="34" charset="0"/>
              <a:buChar char="•"/>
            </a:pPr>
            <a:r>
              <a:rPr lang="en-US">
                <a:solidFill>
                  <a:schemeClr val="tx1"/>
                </a:solidFill>
              </a:rPr>
              <a:t>Avoid going to sleep watching television </a:t>
            </a:r>
          </a:p>
          <a:p>
            <a:pPr marL="342900" indent="-342900" algn="l">
              <a:buFont typeface="Arial" panose="020B0604020202020204" pitchFamily="34" charset="0"/>
              <a:buChar char="•"/>
            </a:pPr>
            <a:r>
              <a:rPr lang="en-US">
                <a:solidFill>
                  <a:schemeClr val="tx1"/>
                </a:solidFill>
              </a:rPr>
              <a:t>Use an alarm clock rather than your phone, to reduce temptation to sit and scroll in the morning</a:t>
            </a:r>
          </a:p>
          <a:p>
            <a:pPr marL="342900" indent="-342900" algn="l">
              <a:buFont typeface="Arial" panose="020B0604020202020204" pitchFamily="34" charset="0"/>
              <a:buChar char="•"/>
            </a:pPr>
            <a:r>
              <a:rPr lang="en-US">
                <a:solidFill>
                  <a:schemeClr val="tx1"/>
                </a:solidFill>
              </a:rPr>
              <a:t>change your bedsheets regularly</a:t>
            </a:r>
          </a:p>
          <a:p>
            <a:pPr marL="342900" indent="-342900" algn="l">
              <a:buFont typeface="Arial" panose="020B0604020202020204" pitchFamily="34" charset="0"/>
              <a:buChar char="•"/>
            </a:pPr>
            <a:endParaRPr lang="en-GB">
              <a:solidFill>
                <a:schemeClr val="tx1"/>
              </a:solidFill>
            </a:endParaRPr>
          </a:p>
        </p:txBody>
      </p:sp>
      <p:sp>
        <p:nvSpPr>
          <p:cNvPr id="4" name="Action Button: Home 3">
            <a:hlinkClick r:id="rId2" action="ppaction://hlinksldjump" highlightClick="1"/>
          </p:cNvPr>
          <p:cNvSpPr/>
          <p:nvPr/>
        </p:nvSpPr>
        <p:spPr>
          <a:xfrm>
            <a:off x="175491" y="5939246"/>
            <a:ext cx="1145309" cy="812536"/>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The Teenage Sleep Guide - The Sleep Matters Club">
            <a:extLst>
              <a:ext uri="{FF2B5EF4-FFF2-40B4-BE49-F238E27FC236}">
                <a16:creationId xmlns:a16="http://schemas.microsoft.com/office/drawing/2014/main" id="{6CAFF515-C936-7CF7-93E6-9275116523BC}"/>
              </a:ext>
            </a:extLst>
          </p:cNvPr>
          <p:cNvPicPr>
            <a:picLocks noChangeAspect="1"/>
          </p:cNvPicPr>
          <p:nvPr/>
        </p:nvPicPr>
        <p:blipFill>
          <a:blip r:embed="rId3"/>
          <a:stretch>
            <a:fillRect/>
          </a:stretch>
        </p:blipFill>
        <p:spPr>
          <a:xfrm>
            <a:off x="8676736" y="62900"/>
            <a:ext cx="3407435" cy="2548388"/>
          </a:xfrm>
          <a:prstGeom prst="rect">
            <a:avLst/>
          </a:prstGeom>
          <a:ln>
            <a:noFill/>
          </a:ln>
          <a:effectLst>
            <a:softEdge rad="112500"/>
          </a:effectLst>
        </p:spPr>
      </p:pic>
    </p:spTree>
    <p:extLst>
      <p:ext uri="{BB962C8B-B14F-4D97-AF65-F5344CB8AC3E}">
        <p14:creationId xmlns:p14="http://schemas.microsoft.com/office/powerpoint/2010/main" val="278977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4521" y="294370"/>
            <a:ext cx="6820920" cy="1493351"/>
          </a:xfrm>
          <a:solidFill>
            <a:schemeClr val="bg1"/>
          </a:solidFill>
        </p:spPr>
        <p:txBody>
          <a:bodyPr>
            <a:normAutofit/>
          </a:bodyPr>
          <a:lstStyle/>
          <a:p>
            <a:r>
              <a:rPr lang="en-GB" b="1">
                <a:solidFill>
                  <a:srgbClr val="F24D3C"/>
                </a:solidFill>
              </a:rPr>
              <a:t>Top tip #2 </a:t>
            </a:r>
            <a:r>
              <a:rPr lang="en-GB"/>
              <a:t>get into a routine</a:t>
            </a:r>
          </a:p>
        </p:txBody>
      </p:sp>
      <p:sp>
        <p:nvSpPr>
          <p:cNvPr id="3" name="Subtitle 2"/>
          <p:cNvSpPr>
            <a:spLocks noGrp="1"/>
          </p:cNvSpPr>
          <p:nvPr>
            <p:ph type="subTitle" idx="1"/>
          </p:nvPr>
        </p:nvSpPr>
        <p:spPr>
          <a:xfrm>
            <a:off x="1866030" y="2700808"/>
            <a:ext cx="8689976" cy="3727268"/>
          </a:xfrm>
          <a:solidFill>
            <a:schemeClr val="bg1"/>
          </a:solidFill>
        </p:spPr>
        <p:txBody>
          <a:bodyPr vert="horz" lIns="91440" tIns="45720" rIns="91440" bIns="45720" rtlCol="0" anchor="t">
            <a:normAutofit lnSpcReduction="10000"/>
          </a:bodyPr>
          <a:lstStyle/>
          <a:p>
            <a:pPr marL="342900" indent="-342900" algn="l">
              <a:buFont typeface="Arial" panose="020B0604020202020204" pitchFamily="34" charset="0"/>
              <a:buChar char="•"/>
            </a:pPr>
            <a:r>
              <a:rPr lang="en-GB">
                <a:solidFill>
                  <a:schemeClr val="tx1"/>
                </a:solidFill>
              </a:rPr>
              <a:t>bedtime routines, eating routines – plan it and stick to it</a:t>
            </a:r>
          </a:p>
          <a:p>
            <a:pPr marL="342900" indent="-342900" algn="l">
              <a:buClr>
                <a:srgbClr val="000000"/>
              </a:buClr>
              <a:buFont typeface="Arial" panose="020B0604020202020204" pitchFamily="34" charset="0"/>
              <a:buChar char="•"/>
            </a:pPr>
            <a:endParaRPr lang="en-GB">
              <a:solidFill>
                <a:schemeClr val="tx1"/>
              </a:solidFill>
            </a:endParaRPr>
          </a:p>
          <a:p>
            <a:pPr marL="342900" indent="-342900" algn="l">
              <a:buFont typeface="Arial" panose="020B0604020202020204" pitchFamily="34" charset="0"/>
              <a:buChar char="•"/>
            </a:pPr>
            <a:r>
              <a:rPr lang="en-GB">
                <a:solidFill>
                  <a:schemeClr val="tx1"/>
                </a:solidFill>
              </a:rPr>
              <a:t>Getting organised is really important! It allows you to minimise time worrying about what you need to do</a:t>
            </a:r>
          </a:p>
          <a:p>
            <a:pPr marL="342900" indent="-342900" algn="l">
              <a:buClr>
                <a:srgbClr val="000000"/>
              </a:buClr>
              <a:buFont typeface="Arial" panose="020B0604020202020204" pitchFamily="34" charset="0"/>
              <a:buChar char="•"/>
            </a:pPr>
            <a:endParaRPr lang="en-GB">
              <a:solidFill>
                <a:schemeClr val="tx1"/>
              </a:solidFill>
            </a:endParaRPr>
          </a:p>
          <a:p>
            <a:pPr marL="342900" indent="-342900" algn="l">
              <a:buFont typeface="Arial" panose="020B0604020202020204" pitchFamily="34" charset="0"/>
              <a:buChar char="•"/>
            </a:pPr>
            <a:r>
              <a:rPr lang="en-GB">
                <a:solidFill>
                  <a:schemeClr val="tx1"/>
                </a:solidFill>
              </a:rPr>
              <a:t>Being well prepared for your exams is the best way to overcome stress and anxiety, and gives you the best chance of getting good grades</a:t>
            </a:r>
          </a:p>
          <a:p>
            <a:endParaRPr lang="en-GB">
              <a:solidFill>
                <a:schemeClr val="tx1"/>
              </a:solidFill>
            </a:endParaRPr>
          </a:p>
          <a:p>
            <a:pPr marL="342900" indent="-342900" algn="l">
              <a:buChar char="•"/>
            </a:pPr>
            <a:endParaRPr lang="en-GB">
              <a:solidFill>
                <a:schemeClr val="tx1"/>
              </a:solidFill>
            </a:endParaRPr>
          </a:p>
        </p:txBody>
      </p:sp>
      <p:sp>
        <p:nvSpPr>
          <p:cNvPr id="4" name="Action Button: Home 3">
            <a:hlinkClick r:id="rId2" action="ppaction://hlinksldjump" highlightClick="1"/>
          </p:cNvPr>
          <p:cNvSpPr/>
          <p:nvPr/>
        </p:nvSpPr>
        <p:spPr>
          <a:xfrm>
            <a:off x="175491" y="5939246"/>
            <a:ext cx="1145309" cy="812536"/>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The 21 Daily Routines and Habits of Highly Productive Founders and  Creatives | Planio">
            <a:extLst>
              <a:ext uri="{FF2B5EF4-FFF2-40B4-BE49-F238E27FC236}">
                <a16:creationId xmlns:a16="http://schemas.microsoft.com/office/drawing/2014/main" id="{12150B40-F02F-D5A0-5300-225CFB74FA98}"/>
              </a:ext>
            </a:extLst>
          </p:cNvPr>
          <p:cNvPicPr>
            <a:picLocks noChangeAspect="1"/>
          </p:cNvPicPr>
          <p:nvPr/>
        </p:nvPicPr>
        <p:blipFill>
          <a:blip r:embed="rId3"/>
          <a:stretch>
            <a:fillRect/>
          </a:stretch>
        </p:blipFill>
        <p:spPr>
          <a:xfrm>
            <a:off x="8433759" y="99790"/>
            <a:ext cx="3433313" cy="2373967"/>
          </a:xfrm>
          <a:prstGeom prst="rect">
            <a:avLst/>
          </a:prstGeom>
        </p:spPr>
      </p:pic>
    </p:spTree>
    <p:extLst>
      <p:ext uri="{BB962C8B-B14F-4D97-AF65-F5344CB8AC3E}">
        <p14:creationId xmlns:p14="http://schemas.microsoft.com/office/powerpoint/2010/main" val="362021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1300785"/>
            <a:ext cx="8689976" cy="745729"/>
          </a:xfrm>
          <a:solidFill>
            <a:schemeClr val="bg1"/>
          </a:solidFill>
        </p:spPr>
        <p:txBody>
          <a:bodyPr>
            <a:normAutofit fontScale="90000"/>
          </a:bodyPr>
          <a:lstStyle/>
          <a:p>
            <a:r>
              <a:rPr lang="en-GB" b="1">
                <a:solidFill>
                  <a:srgbClr val="F24D3C"/>
                </a:solidFill>
              </a:rPr>
              <a:t>Top tip #3 </a:t>
            </a:r>
            <a:r>
              <a:rPr lang="en-GB"/>
              <a:t>nutrition is key!</a:t>
            </a:r>
          </a:p>
        </p:txBody>
      </p:sp>
      <p:sp>
        <p:nvSpPr>
          <p:cNvPr id="4" name="Action Button: Home 3">
            <a:hlinkClick r:id="rId2" action="ppaction://hlinksldjump" highlightClick="1"/>
          </p:cNvPr>
          <p:cNvSpPr/>
          <p:nvPr/>
        </p:nvSpPr>
        <p:spPr>
          <a:xfrm>
            <a:off x="175491" y="5939246"/>
            <a:ext cx="1145309" cy="812536"/>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ubtitle 2"/>
          <p:cNvSpPr txBox="1">
            <a:spLocks/>
          </p:cNvSpPr>
          <p:nvPr/>
        </p:nvSpPr>
        <p:spPr>
          <a:xfrm>
            <a:off x="1751011" y="2387469"/>
            <a:ext cx="9091319" cy="3727268"/>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120000"/>
              </a:lnSpc>
              <a:spcBef>
                <a:spcPts val="1000"/>
              </a:spcBef>
              <a:buClr>
                <a:schemeClr val="tx1"/>
              </a:buClr>
              <a:buFont typeface="Arial" panose="020B0604020202020204" pitchFamily="34" charset="0"/>
              <a:buNone/>
              <a:defRPr sz="2200" kern="1200" cap="all" baseline="0">
                <a:solidFill>
                  <a:schemeClr val="bg1">
                    <a:lumMod val="50000"/>
                  </a:schemeClr>
                </a:solidFill>
                <a:effectLst/>
                <a:latin typeface="+mn-lt"/>
                <a:ea typeface="+mn-ea"/>
                <a:cs typeface="+mn-cs"/>
              </a:defRPr>
            </a:lvl1pPr>
            <a:lvl2pPr marL="457200" indent="0" algn="ctr" defTabSz="914400" rtl="0" eaLnBrk="1" latinLnBrk="0" hangingPunct="1">
              <a:lnSpc>
                <a:spcPct val="120000"/>
              </a:lnSpc>
              <a:spcBef>
                <a:spcPts val="500"/>
              </a:spcBef>
              <a:buClr>
                <a:schemeClr val="tx1"/>
              </a:buClr>
              <a:buFont typeface="Arial" panose="020B0604020202020204" pitchFamily="34" charset="0"/>
              <a:buNone/>
              <a:defRPr sz="2000" kern="1200" cap="all"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tx1"/>
              </a:buClr>
              <a:buFont typeface="Arial" panose="020B0604020202020204" pitchFamily="34" charset="0"/>
              <a:buNone/>
              <a:defRPr sz="1800" kern="1200" cap="all" baseline="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9pPr>
          </a:lstStyle>
          <a:p>
            <a:pPr algn="l"/>
            <a:r>
              <a:rPr lang="en-US" b="1">
                <a:solidFill>
                  <a:srgbClr val="FF0000"/>
                </a:solidFill>
              </a:rPr>
              <a:t>How many of these would you answer yes to?</a:t>
            </a:r>
          </a:p>
          <a:p>
            <a:pPr marL="457200" indent="-457200" algn="l">
              <a:buFont typeface="+mj-lt"/>
              <a:buAutoNum type="arabicPeriod"/>
            </a:pPr>
            <a:r>
              <a:rPr lang="en-US" b="1">
                <a:solidFill>
                  <a:schemeClr val="tx1"/>
                </a:solidFill>
              </a:rPr>
              <a:t>I often skip breakfast because I’m not hungry</a:t>
            </a:r>
          </a:p>
          <a:p>
            <a:pPr marL="457200" indent="-457200" algn="l">
              <a:buFont typeface="+mj-lt"/>
              <a:buAutoNum type="arabicPeriod"/>
            </a:pPr>
            <a:r>
              <a:rPr lang="en-US" b="1">
                <a:solidFill>
                  <a:schemeClr val="tx1"/>
                </a:solidFill>
              </a:rPr>
              <a:t>I sometimes forget to drink water during the day</a:t>
            </a:r>
          </a:p>
          <a:p>
            <a:pPr marL="457200" indent="-457200" algn="l">
              <a:buFont typeface="+mj-lt"/>
              <a:buAutoNum type="arabicPeriod"/>
            </a:pPr>
            <a:r>
              <a:rPr lang="en-US" b="1">
                <a:solidFill>
                  <a:schemeClr val="tx1"/>
                </a:solidFill>
              </a:rPr>
              <a:t>I try to control my weight through no carbs diets/ketones diet/1200 calorie a day diets</a:t>
            </a:r>
          </a:p>
          <a:p>
            <a:pPr marL="457200" indent="-457200" algn="l">
              <a:buFont typeface="+mj-lt"/>
              <a:buAutoNum type="arabicPeriod"/>
            </a:pPr>
            <a:r>
              <a:rPr lang="en-US" b="1">
                <a:solidFill>
                  <a:schemeClr val="tx1"/>
                </a:solidFill>
              </a:rPr>
              <a:t>I don’t allow myself treats because they’re bad for you</a:t>
            </a:r>
          </a:p>
          <a:p>
            <a:pPr marL="457200" indent="-457200" algn="l">
              <a:buFont typeface="+mj-lt"/>
              <a:buAutoNum type="arabicPeriod"/>
            </a:pPr>
            <a:r>
              <a:rPr lang="en-US" b="1">
                <a:solidFill>
                  <a:schemeClr val="tx1"/>
                </a:solidFill>
              </a:rPr>
              <a:t>I eat some fruit but I don’t eat vegetables really</a:t>
            </a:r>
          </a:p>
          <a:p>
            <a:pPr marL="342900" indent="-342900" algn="l">
              <a:buFont typeface="Arial" panose="020B0604020202020204" pitchFamily="34" charset="0"/>
              <a:buChar char="•"/>
            </a:pPr>
            <a:endParaRPr lang="en-GB">
              <a:solidFill>
                <a:schemeClr val="tx1"/>
              </a:solidFill>
            </a:endParaRPr>
          </a:p>
          <a:p>
            <a:endParaRPr lang="en-GB">
              <a:solidFill>
                <a:schemeClr val="tx1"/>
              </a:solidFill>
            </a:endParaRPr>
          </a:p>
          <a:p>
            <a:pPr marL="342900" indent="-342900" algn="l">
              <a:buFont typeface="Arial" panose="020B0604020202020204" pitchFamily="34" charset="0"/>
              <a:buChar char="•"/>
            </a:pPr>
            <a:endParaRPr lang="en-GB">
              <a:solidFill>
                <a:schemeClr val="tx1"/>
              </a:solidFill>
            </a:endParaRPr>
          </a:p>
        </p:txBody>
      </p:sp>
      <p:sp>
        <p:nvSpPr>
          <p:cNvPr id="7" name="TextBox 6"/>
          <p:cNvSpPr txBox="1"/>
          <p:nvPr/>
        </p:nvSpPr>
        <p:spPr>
          <a:xfrm rot="20365092">
            <a:off x="223342" y="605886"/>
            <a:ext cx="2399396" cy="707886"/>
          </a:xfrm>
          <a:prstGeom prst="rect">
            <a:avLst/>
          </a:prstGeom>
          <a:noFill/>
        </p:spPr>
        <p:txBody>
          <a:bodyPr wrap="square" rtlCol="0">
            <a:spAutoFit/>
          </a:bodyPr>
          <a:lstStyle/>
          <a:p>
            <a:r>
              <a:rPr lang="en-GB" sz="4000"/>
              <a:t>Less sugars</a:t>
            </a:r>
          </a:p>
        </p:txBody>
      </p:sp>
      <p:sp>
        <p:nvSpPr>
          <p:cNvPr id="8" name="TextBox 7"/>
          <p:cNvSpPr txBox="1"/>
          <p:nvPr/>
        </p:nvSpPr>
        <p:spPr>
          <a:xfrm rot="20365092">
            <a:off x="2104601" y="364900"/>
            <a:ext cx="2926216" cy="707886"/>
          </a:xfrm>
          <a:prstGeom prst="rect">
            <a:avLst/>
          </a:prstGeom>
          <a:noFill/>
        </p:spPr>
        <p:txBody>
          <a:bodyPr wrap="square" rtlCol="0">
            <a:spAutoFit/>
          </a:bodyPr>
          <a:lstStyle/>
          <a:p>
            <a:r>
              <a:rPr lang="en-GB" sz="4000"/>
              <a:t>Less caffeine</a:t>
            </a:r>
          </a:p>
        </p:txBody>
      </p:sp>
      <p:sp>
        <p:nvSpPr>
          <p:cNvPr id="9" name="TextBox 8"/>
          <p:cNvSpPr txBox="1"/>
          <p:nvPr/>
        </p:nvSpPr>
        <p:spPr>
          <a:xfrm rot="20365092">
            <a:off x="4073868" y="399815"/>
            <a:ext cx="2399396" cy="707886"/>
          </a:xfrm>
          <a:prstGeom prst="rect">
            <a:avLst/>
          </a:prstGeom>
          <a:noFill/>
        </p:spPr>
        <p:txBody>
          <a:bodyPr wrap="square" rtlCol="0">
            <a:spAutoFit/>
          </a:bodyPr>
          <a:lstStyle/>
          <a:p>
            <a:r>
              <a:rPr lang="en-GB" sz="4000"/>
              <a:t>Veg-load!</a:t>
            </a:r>
          </a:p>
        </p:txBody>
      </p:sp>
      <p:sp>
        <p:nvSpPr>
          <p:cNvPr id="10" name="TextBox 9"/>
          <p:cNvSpPr txBox="1"/>
          <p:nvPr/>
        </p:nvSpPr>
        <p:spPr>
          <a:xfrm rot="20365092">
            <a:off x="5820231" y="331412"/>
            <a:ext cx="2735694" cy="707886"/>
          </a:xfrm>
          <a:prstGeom prst="rect">
            <a:avLst/>
          </a:prstGeom>
          <a:noFill/>
        </p:spPr>
        <p:txBody>
          <a:bodyPr wrap="square" rtlCol="0">
            <a:spAutoFit/>
          </a:bodyPr>
          <a:lstStyle/>
          <a:p>
            <a:r>
              <a:rPr lang="en-GB" sz="4000"/>
              <a:t>Healthy fats</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3151" y="5311174"/>
            <a:ext cx="2222959" cy="1482436"/>
          </a:xfrm>
          <a:prstGeom prst="rect">
            <a:avLst/>
          </a:prstGeom>
          <a:ln>
            <a:noFill/>
          </a:ln>
          <a:effectLst>
            <a:softEdge rad="112500"/>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0945" y="2387470"/>
            <a:ext cx="1661386" cy="124604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5679" y="471055"/>
            <a:ext cx="1837902" cy="181076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03366"/>
            <a:ext cx="1827022" cy="1172392"/>
          </a:xfrm>
          <a:prstGeom prst="rect">
            <a:avLst/>
          </a:prstGeom>
          <a:ln>
            <a:noFill/>
          </a:ln>
          <a:effectLst>
            <a:softEdge rad="112500"/>
          </a:effectLst>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056017"/>
            <a:ext cx="1827022" cy="1141889"/>
          </a:xfrm>
          <a:prstGeom prst="rect">
            <a:avLst/>
          </a:prstGeom>
          <a:ln>
            <a:noFill/>
          </a:ln>
          <a:effectLst>
            <a:softEdge rad="112500"/>
          </a:effectLst>
        </p:spPr>
      </p:pic>
      <p:sp>
        <p:nvSpPr>
          <p:cNvPr id="16" name="TextBox 15"/>
          <p:cNvSpPr txBox="1"/>
          <p:nvPr/>
        </p:nvSpPr>
        <p:spPr>
          <a:xfrm rot="20365092">
            <a:off x="7563637" y="302763"/>
            <a:ext cx="2974009" cy="707886"/>
          </a:xfrm>
          <a:prstGeom prst="rect">
            <a:avLst/>
          </a:prstGeom>
          <a:noFill/>
        </p:spPr>
        <p:txBody>
          <a:bodyPr wrap="square" rtlCol="0">
            <a:spAutoFit/>
          </a:bodyPr>
          <a:lstStyle/>
          <a:p>
            <a:r>
              <a:rPr lang="en-GB" sz="4000"/>
              <a:t>Whole grains</a:t>
            </a:r>
          </a:p>
        </p:txBody>
      </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 y="4309696"/>
            <a:ext cx="1813036" cy="1292280"/>
          </a:xfrm>
          <a:prstGeom prst="rect">
            <a:avLst/>
          </a:prstGeom>
          <a:ln>
            <a:noFill/>
          </a:ln>
          <a:effectLst>
            <a:softEdge rad="112500"/>
          </a:effectLst>
        </p:spPr>
      </p:pic>
    </p:spTree>
    <p:extLst>
      <p:ext uri="{BB962C8B-B14F-4D97-AF65-F5344CB8AC3E}">
        <p14:creationId xmlns:p14="http://schemas.microsoft.com/office/powerpoint/2010/main" val="389873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1000"/>
                                        <p:tgtEl>
                                          <p:spTgt spid="12"/>
                                        </p:tgtEl>
                                      </p:cBhvr>
                                    </p:animEffect>
                                    <p:anim calcmode="lin" valueType="num">
                                      <p:cBhvr>
                                        <p:cTn id="60" dur="1000" fill="hold"/>
                                        <p:tgtEl>
                                          <p:spTgt spid="12"/>
                                        </p:tgtEl>
                                        <p:attrNameLst>
                                          <p:attrName>ppt_x</p:attrName>
                                        </p:attrNameLst>
                                      </p:cBhvr>
                                      <p:tavLst>
                                        <p:tav tm="0">
                                          <p:val>
                                            <p:strVal val="#ppt_x"/>
                                          </p:val>
                                        </p:tav>
                                        <p:tav tm="100000">
                                          <p:val>
                                            <p:strVal val="#ppt_x"/>
                                          </p:val>
                                        </p:tav>
                                      </p:tavLst>
                                    </p:anim>
                                    <p:anim calcmode="lin" valueType="num">
                                      <p:cBhvr>
                                        <p:cTn id="61" dur="1000" fill="hold"/>
                                        <p:tgtEl>
                                          <p:spTgt spid="12"/>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1000"/>
                                        <p:tgtEl>
                                          <p:spTgt spid="11"/>
                                        </p:tgtEl>
                                      </p:cBhvr>
                                    </p:animEffect>
                                    <p:anim calcmode="lin" valueType="num">
                                      <p:cBhvr>
                                        <p:cTn id="65" dur="1000" fill="hold"/>
                                        <p:tgtEl>
                                          <p:spTgt spid="11"/>
                                        </p:tgtEl>
                                        <p:attrNameLst>
                                          <p:attrName>ppt_x</p:attrName>
                                        </p:attrNameLst>
                                      </p:cBhvr>
                                      <p:tavLst>
                                        <p:tav tm="0">
                                          <p:val>
                                            <p:strVal val="#ppt_x"/>
                                          </p:val>
                                        </p:tav>
                                        <p:tav tm="100000">
                                          <p:val>
                                            <p:strVal val="#ppt_x"/>
                                          </p:val>
                                        </p:tav>
                                      </p:tavLst>
                                    </p:anim>
                                    <p:anim calcmode="lin" valueType="num">
                                      <p:cBhvr>
                                        <p:cTn id="6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p:bldP spid="8" grpId="0"/>
      <p:bldP spid="9" grpId="0"/>
      <p:bldP spid="10"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1300785"/>
            <a:ext cx="8689976" cy="745729"/>
          </a:xfrm>
          <a:solidFill>
            <a:schemeClr val="bg1"/>
          </a:solidFill>
        </p:spPr>
        <p:txBody>
          <a:bodyPr>
            <a:normAutofit fontScale="90000"/>
          </a:bodyPr>
          <a:lstStyle/>
          <a:p>
            <a:r>
              <a:rPr lang="en-GB" b="1">
                <a:solidFill>
                  <a:srgbClr val="F24D3C"/>
                </a:solidFill>
              </a:rPr>
              <a:t>Top tip #4 </a:t>
            </a:r>
            <a:r>
              <a:rPr lang="en-GB"/>
              <a:t>EAT THE FROG</a:t>
            </a:r>
          </a:p>
        </p:txBody>
      </p:sp>
      <p:sp>
        <p:nvSpPr>
          <p:cNvPr id="3" name="Subtitle 2"/>
          <p:cNvSpPr>
            <a:spLocks noGrp="1"/>
          </p:cNvSpPr>
          <p:nvPr>
            <p:ph type="subTitle" idx="1"/>
          </p:nvPr>
        </p:nvSpPr>
        <p:spPr>
          <a:xfrm>
            <a:off x="1751012" y="2211978"/>
            <a:ext cx="8689976" cy="3727268"/>
          </a:xfrm>
          <a:solidFill>
            <a:schemeClr val="bg1"/>
          </a:solidFill>
        </p:spPr>
        <p:txBody>
          <a:bodyPr>
            <a:normAutofit/>
          </a:bodyPr>
          <a:lstStyle/>
          <a:p>
            <a:pPr marL="342900" indent="-342900" algn="l">
              <a:buFont typeface="Arial" panose="020B0604020202020204" pitchFamily="34" charset="0"/>
              <a:buChar char="•"/>
            </a:pPr>
            <a:endParaRPr lang="en-GB">
              <a:solidFill>
                <a:schemeClr val="tx1"/>
              </a:solidFill>
            </a:endParaRPr>
          </a:p>
          <a:p>
            <a:endParaRPr lang="en-GB">
              <a:solidFill>
                <a:schemeClr val="tx1"/>
              </a:solidFill>
            </a:endParaRPr>
          </a:p>
          <a:p>
            <a:pPr marL="342900" indent="-342900" algn="l">
              <a:buFont typeface="Arial" panose="020B0604020202020204" pitchFamily="34" charset="0"/>
              <a:buChar char="•"/>
            </a:pPr>
            <a:endParaRPr lang="en-GB">
              <a:solidFill>
                <a:schemeClr val="tx1"/>
              </a:solidFill>
            </a:endParaRPr>
          </a:p>
        </p:txBody>
      </p:sp>
      <p:sp>
        <p:nvSpPr>
          <p:cNvPr id="4" name="Action Button: Home 3">
            <a:hlinkClick r:id="rId2" action="ppaction://hlinksldjump" highlightClick="1"/>
          </p:cNvPr>
          <p:cNvSpPr/>
          <p:nvPr/>
        </p:nvSpPr>
        <p:spPr>
          <a:xfrm>
            <a:off x="175491" y="5939246"/>
            <a:ext cx="1145309" cy="812536"/>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2187" t="3792" r="17393" b="-799"/>
          <a:stretch/>
        </p:blipFill>
        <p:spPr>
          <a:xfrm>
            <a:off x="1850796" y="2668835"/>
            <a:ext cx="2911524" cy="3118126"/>
          </a:xfrm>
          <a:prstGeom prst="rect">
            <a:avLst/>
          </a:prstGeom>
        </p:spPr>
      </p:pic>
      <p:pic>
        <p:nvPicPr>
          <p:cNvPr id="6" name="Picture 2" descr="Image result for student thinki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300" b="92519" l="4022" r="95870">
                        <a14:foregroundMark x1="33696" y1="74917" x2="33696" y2="74917"/>
                        <a14:foregroundMark x1="65435" y1="75248" x2="65435" y2="75248"/>
                        <a14:foregroundMark x1="45761" y1="73157" x2="45761" y2="73157"/>
                        <a14:foregroundMark x1="55326" y1="73157" x2="55326" y2="73157"/>
                        <a14:foregroundMark x1="58804" y1="72607" x2="58804" y2="72607"/>
                      </a14:backgroundRemoval>
                    </a14:imgEffect>
                  </a14:imgLayer>
                </a14:imgProps>
              </a:ext>
              <a:ext uri="{28A0092B-C50C-407E-A947-70E740481C1C}">
                <a14:useLocalDpi xmlns:a14="http://schemas.microsoft.com/office/drawing/2010/main" val="0"/>
              </a:ext>
            </a:extLst>
          </a:blip>
          <a:srcRect/>
          <a:stretch>
            <a:fillRect/>
          </a:stretch>
        </p:blipFill>
        <p:spPr bwMode="auto">
          <a:xfrm>
            <a:off x="9756816" y="4583927"/>
            <a:ext cx="2435184" cy="2406068"/>
          </a:xfrm>
          <a:prstGeom prst="rect">
            <a:avLst/>
          </a:prstGeom>
          <a:noFill/>
          <a:extLst>
            <a:ext uri="{909E8E84-426E-40DD-AFC4-6F175D3DCCD1}">
              <a14:hiddenFill xmlns:a14="http://schemas.microsoft.com/office/drawing/2010/main">
                <a:solidFill>
                  <a:srgbClr val="FFFFFF"/>
                </a:solidFill>
              </a14:hiddenFill>
            </a:ext>
          </a:extLst>
        </p:spPr>
      </p:pic>
      <p:sp>
        <p:nvSpPr>
          <p:cNvPr id="7" name="Cloud Callout 6"/>
          <p:cNvSpPr/>
          <p:nvPr/>
        </p:nvSpPr>
        <p:spPr>
          <a:xfrm>
            <a:off x="9029144" y="20308"/>
            <a:ext cx="3181082" cy="2343955"/>
          </a:xfrm>
          <a:prstGeom prst="cloudCallout">
            <a:avLst>
              <a:gd name="adj1" fmla="val 35786"/>
              <a:gd name="adj2" fmla="val 13027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rPr>
              <a:t>I don’t have time to do that!</a:t>
            </a:r>
          </a:p>
        </p:txBody>
      </p:sp>
      <p:sp>
        <p:nvSpPr>
          <p:cNvPr id="9" name="Cloud Callout 8"/>
          <p:cNvSpPr/>
          <p:nvPr/>
        </p:nvSpPr>
        <p:spPr>
          <a:xfrm>
            <a:off x="-104858" y="20308"/>
            <a:ext cx="3181082" cy="2640826"/>
          </a:xfrm>
          <a:prstGeom prst="cloudCallout">
            <a:avLst>
              <a:gd name="adj1" fmla="val 86598"/>
              <a:gd name="adj2" fmla="val -9549"/>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rPr>
              <a:t>I can’t do this!</a:t>
            </a:r>
          </a:p>
        </p:txBody>
      </p:sp>
      <p:sp>
        <p:nvSpPr>
          <p:cNvPr id="12" name="Rounded Rectangle 11"/>
          <p:cNvSpPr/>
          <p:nvPr/>
        </p:nvSpPr>
        <p:spPr>
          <a:xfrm>
            <a:off x="4579509" y="2318217"/>
            <a:ext cx="5177307" cy="132652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Don’t put things off! It’ll only increase the fear around doing certain tasks or revising certain topics. </a:t>
            </a:r>
          </a:p>
        </p:txBody>
      </p:sp>
      <p:sp>
        <p:nvSpPr>
          <p:cNvPr id="13" name="Rounded Rectangle 12"/>
          <p:cNvSpPr/>
          <p:nvPr/>
        </p:nvSpPr>
        <p:spPr>
          <a:xfrm>
            <a:off x="4579508" y="3812166"/>
            <a:ext cx="5177307" cy="1982496"/>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Instead:</a:t>
            </a:r>
          </a:p>
          <a:p>
            <a:pPr marL="285750" indent="-285750">
              <a:buFont typeface="Arial" panose="020B0604020202020204" pitchFamily="34" charset="0"/>
              <a:buChar char="•"/>
            </a:pPr>
            <a:r>
              <a:rPr lang="en-GB" sz="1600">
                <a:solidFill>
                  <a:schemeClr val="tx1"/>
                </a:solidFill>
              </a:rPr>
              <a:t>Use the eat the frog analogy! </a:t>
            </a:r>
          </a:p>
          <a:p>
            <a:pPr marL="285750" indent="-285750">
              <a:buFont typeface="Arial" panose="020B0604020202020204" pitchFamily="34" charset="0"/>
              <a:buChar char="•"/>
            </a:pPr>
            <a:r>
              <a:rPr lang="en-GB" sz="1600">
                <a:solidFill>
                  <a:schemeClr val="tx1"/>
                </a:solidFill>
              </a:rPr>
              <a:t>As Mark Twain once said “</a:t>
            </a:r>
            <a:r>
              <a:rPr lang="en-GB" sz="1600" i="1">
                <a:solidFill>
                  <a:schemeClr val="tx1"/>
                </a:solidFill>
              </a:rPr>
              <a:t>If it's your job to eat a frog, it's best to do it first thing in the morning. And if it's your job to eat two frogs, it's best to eat the biggest one first</a:t>
            </a:r>
            <a:r>
              <a:rPr lang="en-GB" sz="1600">
                <a:solidFill>
                  <a:schemeClr val="tx1"/>
                </a:solidFill>
              </a:rPr>
              <a:t>.” ... Eating the frog means to just do it, otherwise the frog will eat you meaning that you'll end up procrastinating it the whole day.</a:t>
            </a:r>
          </a:p>
        </p:txBody>
      </p:sp>
      <p:cxnSp>
        <p:nvCxnSpPr>
          <p:cNvPr id="15" name="Straight Connector 14"/>
          <p:cNvCxnSpPr/>
          <p:nvPr/>
        </p:nvCxnSpPr>
        <p:spPr>
          <a:xfrm flipH="1">
            <a:off x="554182" y="286327"/>
            <a:ext cx="2161309" cy="1925651"/>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44769" y="286327"/>
            <a:ext cx="1312985" cy="2077936"/>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9667251" y="239279"/>
            <a:ext cx="2161309" cy="1925651"/>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757838" y="239279"/>
            <a:ext cx="1312985" cy="2077936"/>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832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861" y="366257"/>
            <a:ext cx="8689976" cy="745729"/>
          </a:xfrm>
          <a:solidFill>
            <a:schemeClr val="bg1"/>
          </a:solidFill>
        </p:spPr>
        <p:txBody>
          <a:bodyPr>
            <a:normAutofit fontScale="90000"/>
          </a:bodyPr>
          <a:lstStyle/>
          <a:p>
            <a:r>
              <a:rPr lang="en-GB" b="1">
                <a:solidFill>
                  <a:srgbClr val="F24D3C"/>
                </a:solidFill>
              </a:rPr>
              <a:t>Top</a:t>
            </a:r>
            <a:r>
              <a:rPr lang="en-GB"/>
              <a:t> </a:t>
            </a:r>
            <a:r>
              <a:rPr lang="en-GB" b="1">
                <a:solidFill>
                  <a:srgbClr val="F24D3C"/>
                </a:solidFill>
              </a:rPr>
              <a:t>tip #5</a:t>
            </a:r>
            <a:r>
              <a:rPr lang="en-GB"/>
              <a:t> DECLUTTER YOUR MIND</a:t>
            </a:r>
          </a:p>
        </p:txBody>
      </p:sp>
      <p:sp>
        <p:nvSpPr>
          <p:cNvPr id="3" name="Subtitle 2"/>
          <p:cNvSpPr>
            <a:spLocks noGrp="1"/>
          </p:cNvSpPr>
          <p:nvPr>
            <p:ph type="subTitle" idx="1"/>
          </p:nvPr>
        </p:nvSpPr>
        <p:spPr>
          <a:xfrm>
            <a:off x="1319692" y="1809412"/>
            <a:ext cx="9121296" cy="4115457"/>
          </a:xfrm>
          <a:solidFill>
            <a:schemeClr val="bg1"/>
          </a:solidFill>
        </p:spPr>
        <p:txBody>
          <a:bodyPr>
            <a:normAutofit/>
          </a:bodyPr>
          <a:lstStyle/>
          <a:p>
            <a:pPr marL="342900" indent="-342900" algn="l">
              <a:buFont typeface="Arial" panose="020B0604020202020204" pitchFamily="34" charset="0"/>
              <a:buChar char="•"/>
            </a:pPr>
            <a:r>
              <a:rPr lang="en-US">
                <a:solidFill>
                  <a:schemeClr val="tx1"/>
                </a:solidFill>
              </a:rPr>
              <a:t>Declutter your bedroom, declutter your mind</a:t>
            </a:r>
          </a:p>
          <a:p>
            <a:pPr marL="342900" indent="-342900" algn="l">
              <a:buFont typeface="Arial" panose="020B0604020202020204" pitchFamily="34" charset="0"/>
              <a:buChar char="•"/>
            </a:pPr>
            <a:r>
              <a:rPr lang="en-US">
                <a:solidFill>
                  <a:schemeClr val="tx1"/>
                </a:solidFill>
              </a:rPr>
              <a:t>Notepad by the BED: Write down to-dos and worries before bed so it’s easier to switch off</a:t>
            </a:r>
          </a:p>
          <a:p>
            <a:pPr marL="342900" indent="-342900" algn="l">
              <a:buFont typeface="Arial" panose="020B0604020202020204" pitchFamily="34" charset="0"/>
              <a:buChar char="•"/>
            </a:pPr>
            <a:r>
              <a:rPr lang="en-US">
                <a:solidFill>
                  <a:schemeClr val="tx1"/>
                </a:solidFill>
              </a:rPr>
              <a:t>GET YOURSELF ORGANISED</a:t>
            </a:r>
          </a:p>
          <a:p>
            <a:pPr marL="342900" indent="-342900" algn="l">
              <a:buFont typeface="Arial" panose="020B0604020202020204" pitchFamily="34" charset="0"/>
              <a:buChar char="•"/>
            </a:pPr>
            <a:endParaRPr lang="en-US">
              <a:solidFill>
                <a:schemeClr val="tx1"/>
              </a:solidFill>
            </a:endParaRPr>
          </a:p>
          <a:p>
            <a:endParaRPr lang="en-GB">
              <a:solidFill>
                <a:schemeClr val="tx1"/>
              </a:solidFill>
            </a:endParaRPr>
          </a:p>
          <a:p>
            <a:pPr marL="342900" indent="-342900" algn="l">
              <a:buFont typeface="Arial" panose="020B0604020202020204" pitchFamily="34" charset="0"/>
              <a:buChar char="•"/>
            </a:pPr>
            <a:endParaRPr lang="en-GB">
              <a:solidFill>
                <a:schemeClr val="tx1"/>
              </a:solidFill>
            </a:endParaRPr>
          </a:p>
        </p:txBody>
      </p:sp>
      <p:sp>
        <p:nvSpPr>
          <p:cNvPr id="4" name="Action Button: Home 3">
            <a:hlinkClick r:id="rId2" action="ppaction://hlinksldjump" highlightClick="1"/>
          </p:cNvPr>
          <p:cNvSpPr/>
          <p:nvPr/>
        </p:nvSpPr>
        <p:spPr>
          <a:xfrm>
            <a:off x="175491" y="5939246"/>
            <a:ext cx="1145309" cy="812536"/>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loud Callout 5"/>
          <p:cNvSpPr/>
          <p:nvPr/>
        </p:nvSpPr>
        <p:spPr>
          <a:xfrm flipH="1">
            <a:off x="2321535" y="4129488"/>
            <a:ext cx="3131714" cy="2343955"/>
          </a:xfrm>
          <a:prstGeom prst="cloudCallout">
            <a:avLst>
              <a:gd name="adj1" fmla="val 59388"/>
              <a:gd name="adj2" fmla="val -36800"/>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rPr>
              <a:t>I need to spend all my time revising </a:t>
            </a:r>
          </a:p>
        </p:txBody>
      </p:sp>
      <p:sp>
        <p:nvSpPr>
          <p:cNvPr id="7" name="Rounded Rectangle 6"/>
          <p:cNvSpPr/>
          <p:nvPr/>
        </p:nvSpPr>
        <p:spPr>
          <a:xfrm>
            <a:off x="6354792" y="3532252"/>
            <a:ext cx="5177307" cy="132652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Studying for hours and hours in one go is ineffective and will often lead you to feel more stressed and overwhelmed with a cluttered mind. </a:t>
            </a:r>
          </a:p>
        </p:txBody>
      </p:sp>
      <p:sp>
        <p:nvSpPr>
          <p:cNvPr id="8" name="Rounded Rectangle 7"/>
          <p:cNvSpPr/>
          <p:nvPr/>
        </p:nvSpPr>
        <p:spPr>
          <a:xfrm>
            <a:off x="6095999" y="4964806"/>
            <a:ext cx="5809910" cy="1893194"/>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u="sng">
                <a:solidFill>
                  <a:schemeClr val="tx1"/>
                </a:solidFill>
              </a:rPr>
              <a:t>Instead:</a:t>
            </a:r>
          </a:p>
          <a:p>
            <a:pPr marL="285750" indent="-285750">
              <a:buFont typeface="Arial" panose="020B0604020202020204" pitchFamily="34" charset="0"/>
              <a:buChar char="•"/>
            </a:pPr>
            <a:r>
              <a:rPr lang="en-GB">
                <a:solidFill>
                  <a:schemeClr val="tx1"/>
                </a:solidFill>
              </a:rPr>
              <a:t>Break down topics &amp; split up your time</a:t>
            </a:r>
          </a:p>
          <a:p>
            <a:pPr marL="285750" indent="-285750">
              <a:buFont typeface="Arial" panose="020B0604020202020204" pitchFamily="34" charset="0"/>
              <a:buChar char="•"/>
            </a:pPr>
            <a:r>
              <a:rPr lang="en-GB">
                <a:solidFill>
                  <a:schemeClr val="tx1"/>
                </a:solidFill>
              </a:rPr>
              <a:t>Create a revision timetable and plan in fun activities to break up your revision </a:t>
            </a:r>
          </a:p>
          <a:p>
            <a:pPr marL="285750" indent="-285750">
              <a:buFont typeface="Arial" panose="020B0604020202020204" pitchFamily="34" charset="0"/>
              <a:buChar char="•"/>
            </a:pPr>
            <a:r>
              <a:rPr lang="en-GB">
                <a:solidFill>
                  <a:schemeClr val="tx1"/>
                </a:solidFill>
              </a:rPr>
              <a:t>Remember the importance of sleep and regular physical activity to help aid your overall wellbeing</a:t>
            </a:r>
          </a:p>
        </p:txBody>
      </p:sp>
      <p:cxnSp>
        <p:nvCxnSpPr>
          <p:cNvPr id="9" name="Straight Connector 8"/>
          <p:cNvCxnSpPr/>
          <p:nvPr/>
        </p:nvCxnSpPr>
        <p:spPr>
          <a:xfrm flipH="1">
            <a:off x="3171980" y="4393965"/>
            <a:ext cx="2161309" cy="1925651"/>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262567" y="4393965"/>
            <a:ext cx="1312985" cy="2077936"/>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Picture 4" descr="How to declutter your mind |">
            <a:extLst>
              <a:ext uri="{FF2B5EF4-FFF2-40B4-BE49-F238E27FC236}">
                <a16:creationId xmlns:a16="http://schemas.microsoft.com/office/drawing/2014/main" id="{A6803E3A-D19A-342A-A12E-CDEEB71744EE}"/>
              </a:ext>
            </a:extLst>
          </p:cNvPr>
          <p:cNvPicPr>
            <a:picLocks noChangeAspect="1"/>
          </p:cNvPicPr>
          <p:nvPr/>
        </p:nvPicPr>
        <p:blipFill>
          <a:blip r:embed="rId3"/>
          <a:stretch>
            <a:fillRect/>
          </a:stretch>
        </p:blipFill>
        <p:spPr>
          <a:xfrm>
            <a:off x="8678173" y="219398"/>
            <a:ext cx="3318294" cy="1990976"/>
          </a:xfrm>
          <a:prstGeom prst="rect">
            <a:avLst/>
          </a:prstGeom>
          <a:ln>
            <a:noFill/>
          </a:ln>
          <a:effectLst>
            <a:softEdge rad="112500"/>
          </a:effectLst>
        </p:spPr>
      </p:pic>
    </p:spTree>
    <p:extLst>
      <p:ext uri="{BB962C8B-B14F-4D97-AF65-F5344CB8AC3E}">
        <p14:creationId xmlns:p14="http://schemas.microsoft.com/office/powerpoint/2010/main" val="120305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494494"/>
            <a:ext cx="8689976" cy="1307605"/>
          </a:xfrm>
          <a:solidFill>
            <a:schemeClr val="bg1"/>
          </a:solidFill>
        </p:spPr>
        <p:txBody>
          <a:bodyPr>
            <a:normAutofit fontScale="90000"/>
          </a:bodyPr>
          <a:lstStyle/>
          <a:p>
            <a:r>
              <a:rPr lang="en-GB" b="1">
                <a:solidFill>
                  <a:srgbClr val="F24D3C"/>
                </a:solidFill>
              </a:rPr>
              <a:t>Top tip #6 </a:t>
            </a:r>
            <a:r>
              <a:rPr lang="en-GB"/>
              <a:t>think about your environment</a:t>
            </a:r>
          </a:p>
        </p:txBody>
      </p:sp>
      <p:sp>
        <p:nvSpPr>
          <p:cNvPr id="3" name="Subtitle 2"/>
          <p:cNvSpPr>
            <a:spLocks noGrp="1"/>
          </p:cNvSpPr>
          <p:nvPr>
            <p:ph type="subTitle" idx="1"/>
          </p:nvPr>
        </p:nvSpPr>
        <p:spPr>
          <a:xfrm>
            <a:off x="1751012" y="2211978"/>
            <a:ext cx="8689976" cy="3727268"/>
          </a:xfrm>
          <a:solidFill>
            <a:schemeClr val="bg1"/>
          </a:solidFill>
        </p:spPr>
        <p:txBody>
          <a:bodyPr>
            <a:normAutofit/>
          </a:bodyPr>
          <a:lstStyle/>
          <a:p>
            <a:pPr marL="342900" indent="-342900" algn="l">
              <a:buFont typeface="Arial" panose="020B0604020202020204" pitchFamily="34" charset="0"/>
              <a:buChar char="•"/>
            </a:pPr>
            <a:r>
              <a:rPr lang="en-GB">
                <a:solidFill>
                  <a:schemeClr val="tx1"/>
                </a:solidFill>
              </a:rPr>
              <a:t>Happy spaces</a:t>
            </a:r>
          </a:p>
          <a:p>
            <a:pPr marL="342900" indent="-342900" algn="l">
              <a:buFont typeface="Arial" panose="020B0604020202020204" pitchFamily="34" charset="0"/>
              <a:buChar char="•"/>
            </a:pPr>
            <a:r>
              <a:rPr lang="en-GB">
                <a:solidFill>
                  <a:schemeClr val="tx1"/>
                </a:solidFill>
              </a:rPr>
              <a:t>Happy places</a:t>
            </a:r>
          </a:p>
          <a:p>
            <a:pPr marL="342900" indent="-342900" algn="l">
              <a:buFont typeface="Arial" panose="020B0604020202020204" pitchFamily="34" charset="0"/>
              <a:buChar char="•"/>
            </a:pPr>
            <a:r>
              <a:rPr lang="en-GB">
                <a:solidFill>
                  <a:schemeClr val="tx1"/>
                </a:solidFill>
              </a:rPr>
              <a:t>Happy people</a:t>
            </a:r>
          </a:p>
          <a:p>
            <a:pPr marL="342900" indent="-342900" algn="l">
              <a:buFont typeface="Arial" panose="020B0604020202020204" pitchFamily="34" charset="0"/>
              <a:buChar char="•"/>
            </a:pPr>
            <a:endParaRPr lang="en-GB">
              <a:solidFill>
                <a:schemeClr val="tx1"/>
              </a:solidFill>
            </a:endParaRPr>
          </a:p>
          <a:p>
            <a:pPr marL="342900" indent="-342900" algn="l">
              <a:buFont typeface="Arial" panose="020B0604020202020204" pitchFamily="34" charset="0"/>
              <a:buChar char="•"/>
            </a:pPr>
            <a:endParaRPr lang="en-GB">
              <a:solidFill>
                <a:schemeClr val="tx1"/>
              </a:solidFill>
            </a:endParaRPr>
          </a:p>
          <a:p>
            <a:pPr marL="342900" indent="-342900" algn="l">
              <a:buFont typeface="Arial" panose="020B0604020202020204" pitchFamily="34" charset="0"/>
              <a:buChar char="•"/>
            </a:pPr>
            <a:endParaRPr lang="en-GB">
              <a:solidFill>
                <a:schemeClr val="tx1"/>
              </a:solidFill>
            </a:endParaRPr>
          </a:p>
          <a:p>
            <a:endParaRPr lang="en-GB">
              <a:solidFill>
                <a:schemeClr val="tx1"/>
              </a:solidFill>
            </a:endParaRPr>
          </a:p>
          <a:p>
            <a:pPr marL="342900" indent="-342900" algn="l">
              <a:buFont typeface="Arial" panose="020B0604020202020204" pitchFamily="34" charset="0"/>
              <a:buChar char="•"/>
            </a:pPr>
            <a:endParaRPr lang="en-GB">
              <a:solidFill>
                <a:schemeClr val="tx1"/>
              </a:solidFill>
            </a:endParaRPr>
          </a:p>
        </p:txBody>
      </p:sp>
      <p:sp>
        <p:nvSpPr>
          <p:cNvPr id="4" name="Action Button: Home 3">
            <a:hlinkClick r:id="rId2" action="ppaction://hlinksldjump" highlightClick="1"/>
          </p:cNvPr>
          <p:cNvSpPr/>
          <p:nvPr/>
        </p:nvSpPr>
        <p:spPr>
          <a:xfrm>
            <a:off x="175491" y="5939246"/>
            <a:ext cx="1145309" cy="812536"/>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loud Callout 4"/>
          <p:cNvSpPr/>
          <p:nvPr/>
        </p:nvSpPr>
        <p:spPr>
          <a:xfrm flipH="1">
            <a:off x="346428" y="3760755"/>
            <a:ext cx="3131714" cy="2343955"/>
          </a:xfrm>
          <a:prstGeom prst="cloudCallou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rPr>
              <a:t>I can’t fit everything in so I need to stop my hobby</a:t>
            </a:r>
          </a:p>
        </p:txBody>
      </p:sp>
      <p:sp>
        <p:nvSpPr>
          <p:cNvPr id="6" name="Rounded Rectangle 5"/>
          <p:cNvSpPr/>
          <p:nvPr/>
        </p:nvSpPr>
        <p:spPr>
          <a:xfrm>
            <a:off x="6054501" y="3021203"/>
            <a:ext cx="5911403" cy="1236371"/>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During stressful times we often put off or stop doing things that we enjoy. Problem is this makes studying even harder and can mean your ability to focus declines!</a:t>
            </a:r>
          </a:p>
        </p:txBody>
      </p:sp>
      <p:sp>
        <p:nvSpPr>
          <p:cNvPr id="7" name="Rounded Rectangle 6"/>
          <p:cNvSpPr/>
          <p:nvPr/>
        </p:nvSpPr>
        <p:spPr>
          <a:xfrm>
            <a:off x="6054500" y="4386362"/>
            <a:ext cx="5911404" cy="2157602"/>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u="sng">
                <a:solidFill>
                  <a:schemeClr val="tx1"/>
                </a:solidFill>
              </a:rPr>
              <a:t>Instead</a:t>
            </a:r>
            <a:r>
              <a:rPr lang="en-GB">
                <a:solidFill>
                  <a:schemeClr val="tx1"/>
                </a:solidFill>
              </a:rPr>
              <a:t>:</a:t>
            </a:r>
          </a:p>
          <a:p>
            <a:pPr marL="285750" indent="-285750">
              <a:buFont typeface="Arial" panose="020B0604020202020204" pitchFamily="34" charset="0"/>
              <a:buChar char="•"/>
            </a:pPr>
            <a:r>
              <a:rPr lang="en-GB">
                <a:solidFill>
                  <a:schemeClr val="tx1"/>
                </a:solidFill>
              </a:rPr>
              <a:t>Create a revision plan which allows you to keep up your hobbies </a:t>
            </a:r>
          </a:p>
          <a:p>
            <a:pPr marL="285750" indent="-285750">
              <a:buFont typeface="Arial" panose="020B0604020202020204" pitchFamily="34" charset="0"/>
              <a:buChar char="•"/>
            </a:pPr>
            <a:r>
              <a:rPr lang="en-GB">
                <a:solidFill>
                  <a:schemeClr val="tx1"/>
                </a:solidFill>
              </a:rPr>
              <a:t>Don’t underestimate the importance of effective breaks in revision and carrying on when you can’t take any more</a:t>
            </a:r>
          </a:p>
          <a:p>
            <a:pPr marL="285750" indent="-285750">
              <a:buFont typeface="Arial" panose="020B0604020202020204" pitchFamily="34" charset="0"/>
              <a:buChar char="•"/>
            </a:pPr>
            <a:r>
              <a:rPr lang="en-GB">
                <a:solidFill>
                  <a:schemeClr val="tx1"/>
                </a:solidFill>
              </a:rPr>
              <a:t>Use this time to clear your head</a:t>
            </a:r>
          </a:p>
        </p:txBody>
      </p:sp>
      <p:cxnSp>
        <p:nvCxnSpPr>
          <p:cNvPr id="8" name="Straight Connector 7"/>
          <p:cNvCxnSpPr/>
          <p:nvPr/>
        </p:nvCxnSpPr>
        <p:spPr>
          <a:xfrm flipH="1">
            <a:off x="1105167" y="3861310"/>
            <a:ext cx="2161309" cy="1925651"/>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95754" y="3861310"/>
            <a:ext cx="1312985" cy="2077936"/>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Callout 9"/>
          <p:cNvSpPr/>
          <p:nvPr/>
        </p:nvSpPr>
        <p:spPr>
          <a:xfrm>
            <a:off x="9822872" y="230389"/>
            <a:ext cx="2008909" cy="1569267"/>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Walking the dog</a:t>
            </a:r>
          </a:p>
        </p:txBody>
      </p:sp>
      <p:sp>
        <p:nvSpPr>
          <p:cNvPr id="11" name="Oval Callout 10"/>
          <p:cNvSpPr/>
          <p:nvPr/>
        </p:nvSpPr>
        <p:spPr>
          <a:xfrm>
            <a:off x="100712" y="37993"/>
            <a:ext cx="2008909" cy="1569267"/>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Going for a jog</a:t>
            </a:r>
          </a:p>
        </p:txBody>
      </p:sp>
      <p:sp>
        <p:nvSpPr>
          <p:cNvPr id="12" name="Oval Callout 11"/>
          <p:cNvSpPr/>
          <p:nvPr/>
        </p:nvSpPr>
        <p:spPr>
          <a:xfrm>
            <a:off x="7868301" y="1369361"/>
            <a:ext cx="2008909" cy="1569267"/>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Spending time with family</a:t>
            </a:r>
          </a:p>
        </p:txBody>
      </p:sp>
      <p:sp>
        <p:nvSpPr>
          <p:cNvPr id="13" name="Oval Callout 12"/>
          <p:cNvSpPr/>
          <p:nvPr/>
        </p:nvSpPr>
        <p:spPr>
          <a:xfrm>
            <a:off x="4152646" y="2046514"/>
            <a:ext cx="2008909" cy="1569267"/>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Cooking a meal</a:t>
            </a:r>
          </a:p>
        </p:txBody>
      </p:sp>
      <p:sp>
        <p:nvSpPr>
          <p:cNvPr id="14" name="Oval Callout 13"/>
          <p:cNvSpPr/>
          <p:nvPr/>
        </p:nvSpPr>
        <p:spPr>
          <a:xfrm>
            <a:off x="-17507" y="1687325"/>
            <a:ext cx="2008909" cy="1569267"/>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Having a bath</a:t>
            </a:r>
          </a:p>
        </p:txBody>
      </p:sp>
      <p:sp>
        <p:nvSpPr>
          <p:cNvPr id="15" name="Oval Callout 14"/>
          <p:cNvSpPr/>
          <p:nvPr/>
        </p:nvSpPr>
        <p:spPr>
          <a:xfrm>
            <a:off x="3878271" y="4075612"/>
            <a:ext cx="2008909" cy="1569267"/>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Listening to some music </a:t>
            </a:r>
          </a:p>
        </p:txBody>
      </p:sp>
    </p:spTree>
    <p:extLst>
      <p:ext uri="{BB962C8B-B14F-4D97-AF65-F5344CB8AC3E}">
        <p14:creationId xmlns:p14="http://schemas.microsoft.com/office/powerpoint/2010/main" val="236154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10" grpId="0" animBg="1"/>
      <p:bldP spid="11" grpId="0" animBg="1"/>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1300785"/>
            <a:ext cx="8689976" cy="745729"/>
          </a:xfrm>
          <a:solidFill>
            <a:schemeClr val="bg1"/>
          </a:solidFill>
        </p:spPr>
        <p:txBody>
          <a:bodyPr>
            <a:noAutofit/>
          </a:bodyPr>
          <a:lstStyle/>
          <a:p>
            <a:r>
              <a:rPr lang="en-GB" sz="4100" b="1">
                <a:solidFill>
                  <a:srgbClr val="F24D3C"/>
                </a:solidFill>
              </a:rPr>
              <a:t>Top tip #7 </a:t>
            </a:r>
            <a:r>
              <a:rPr lang="en-GB" sz="4100"/>
              <a:t>challenging negativity</a:t>
            </a:r>
          </a:p>
        </p:txBody>
      </p:sp>
      <p:sp>
        <p:nvSpPr>
          <p:cNvPr id="3" name="Subtitle 2"/>
          <p:cNvSpPr>
            <a:spLocks noGrp="1"/>
          </p:cNvSpPr>
          <p:nvPr>
            <p:ph type="subTitle" idx="1"/>
          </p:nvPr>
        </p:nvSpPr>
        <p:spPr>
          <a:xfrm>
            <a:off x="572069" y="2140091"/>
            <a:ext cx="9710768" cy="3727268"/>
          </a:xfrm>
          <a:solidFill>
            <a:schemeClr val="bg1"/>
          </a:solidFill>
        </p:spPr>
        <p:txBody>
          <a:bodyPr>
            <a:normAutofit/>
          </a:bodyPr>
          <a:lstStyle/>
          <a:p>
            <a:pPr marL="342900" indent="-342900" algn="l">
              <a:buFont typeface="Arial" panose="020B0604020202020204" pitchFamily="34" charset="0"/>
              <a:buChar char="•"/>
            </a:pPr>
            <a:endParaRPr lang="en-GB">
              <a:solidFill>
                <a:schemeClr val="tx1"/>
              </a:solidFill>
            </a:endParaRPr>
          </a:p>
        </p:txBody>
      </p:sp>
      <p:sp>
        <p:nvSpPr>
          <p:cNvPr id="4" name="Action Button: Home 3">
            <a:hlinkClick r:id="rId2" action="ppaction://hlinksldjump" highlightClick="1"/>
          </p:cNvPr>
          <p:cNvSpPr/>
          <p:nvPr/>
        </p:nvSpPr>
        <p:spPr>
          <a:xfrm>
            <a:off x="175491" y="5939246"/>
            <a:ext cx="1145309" cy="812536"/>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3"/>
          <a:srcRect l="6323" t="30697" r="46422" b="45853"/>
          <a:stretch/>
        </p:blipFill>
        <p:spPr>
          <a:xfrm>
            <a:off x="730592" y="2125938"/>
            <a:ext cx="8641977" cy="2412275"/>
          </a:xfrm>
          <a:prstGeom prst="rect">
            <a:avLst/>
          </a:prstGeom>
        </p:spPr>
      </p:pic>
      <p:pic>
        <p:nvPicPr>
          <p:cNvPr id="6" name="Picture 5"/>
          <p:cNvPicPr>
            <a:picLocks noChangeAspect="1"/>
          </p:cNvPicPr>
          <p:nvPr/>
        </p:nvPicPr>
        <p:blipFill rotWithShape="1">
          <a:blip r:embed="rId4"/>
          <a:srcRect l="6519" t="34096" r="41618" b="35839"/>
          <a:stretch/>
        </p:blipFill>
        <p:spPr>
          <a:xfrm>
            <a:off x="773180" y="2122302"/>
            <a:ext cx="8689976" cy="3092825"/>
          </a:xfrm>
          <a:prstGeom prst="rect">
            <a:avLst/>
          </a:prstGeom>
        </p:spPr>
      </p:pic>
      <p:pic>
        <p:nvPicPr>
          <p:cNvPr id="7" name="Picture 6"/>
          <p:cNvPicPr>
            <a:picLocks noChangeAspect="1"/>
          </p:cNvPicPr>
          <p:nvPr/>
        </p:nvPicPr>
        <p:blipFill rotWithShape="1">
          <a:blip r:embed="rId5"/>
          <a:srcRect l="6372" t="30871" r="40245" b="45251"/>
          <a:stretch/>
        </p:blipFill>
        <p:spPr>
          <a:xfrm>
            <a:off x="718121" y="2122773"/>
            <a:ext cx="8689977" cy="2573511"/>
          </a:xfrm>
          <a:prstGeom prst="rect">
            <a:avLst/>
          </a:prstGeom>
        </p:spPr>
      </p:pic>
      <p:pic>
        <p:nvPicPr>
          <p:cNvPr id="8" name="Picture 7"/>
          <p:cNvPicPr>
            <a:picLocks noChangeAspect="1"/>
          </p:cNvPicPr>
          <p:nvPr/>
        </p:nvPicPr>
        <p:blipFill rotWithShape="1">
          <a:blip r:embed="rId6"/>
          <a:srcRect l="7500" t="17015" r="41225" b="59194"/>
          <a:stretch/>
        </p:blipFill>
        <p:spPr>
          <a:xfrm>
            <a:off x="730592" y="2135719"/>
            <a:ext cx="8689977" cy="2447365"/>
          </a:xfrm>
          <a:prstGeom prst="rect">
            <a:avLst/>
          </a:prstGeom>
        </p:spPr>
      </p:pic>
      <p:sp>
        <p:nvSpPr>
          <p:cNvPr id="9" name="Cloud Callout 8"/>
          <p:cNvSpPr/>
          <p:nvPr/>
        </p:nvSpPr>
        <p:spPr>
          <a:xfrm flipH="1">
            <a:off x="0" y="1324"/>
            <a:ext cx="4110182" cy="1316553"/>
          </a:xfrm>
          <a:prstGeom prst="cloudCallout">
            <a:avLst>
              <a:gd name="adj1" fmla="val 15122"/>
              <a:gd name="adj2" fmla="val 84950"/>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rPr>
              <a:t>No one gets what I am going through </a:t>
            </a:r>
          </a:p>
        </p:txBody>
      </p:sp>
      <p:sp>
        <p:nvSpPr>
          <p:cNvPr id="10" name="Cloud Callout 9"/>
          <p:cNvSpPr/>
          <p:nvPr/>
        </p:nvSpPr>
        <p:spPr>
          <a:xfrm>
            <a:off x="8885862" y="1846434"/>
            <a:ext cx="3086247" cy="2343955"/>
          </a:xfrm>
          <a:prstGeom prst="cloudCallout">
            <a:avLst>
              <a:gd name="adj1" fmla="val 20766"/>
              <a:gd name="adj2" fmla="val 6880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rPr>
              <a:t>I can’t do this!</a:t>
            </a:r>
          </a:p>
        </p:txBody>
      </p:sp>
      <p:cxnSp>
        <p:nvCxnSpPr>
          <p:cNvPr id="11" name="Straight Connector 10"/>
          <p:cNvCxnSpPr/>
          <p:nvPr/>
        </p:nvCxnSpPr>
        <p:spPr>
          <a:xfrm flipH="1">
            <a:off x="9443628" y="2046514"/>
            <a:ext cx="2161309" cy="1925651"/>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534215" y="2046514"/>
            <a:ext cx="1312985" cy="2077936"/>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98764" y="255228"/>
            <a:ext cx="3343564" cy="114568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88307" y="-31422"/>
            <a:ext cx="2618311" cy="1271187"/>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802191" y="2215404"/>
            <a:ext cx="7975535" cy="1236371"/>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During times of stress we often overthink things and go over them in our head thinking of the worst case scenarios and making ourselves feel worse. Remember lots of people are going through what you are and lots of people around you have.</a:t>
            </a:r>
          </a:p>
        </p:txBody>
      </p:sp>
      <p:pic>
        <p:nvPicPr>
          <p:cNvPr id="15" name="Picture 14" descr="7 strategies to overcome negative thinking in your teams - Quiver Management">
            <a:extLst>
              <a:ext uri="{FF2B5EF4-FFF2-40B4-BE49-F238E27FC236}">
                <a16:creationId xmlns:a16="http://schemas.microsoft.com/office/drawing/2014/main" id="{C6FCF762-38F4-D9BD-254D-27C5E3BA07CA}"/>
              </a:ext>
            </a:extLst>
          </p:cNvPr>
          <p:cNvPicPr>
            <a:picLocks noChangeAspect="1"/>
          </p:cNvPicPr>
          <p:nvPr/>
        </p:nvPicPr>
        <p:blipFill>
          <a:blip r:embed="rId7"/>
          <a:stretch>
            <a:fillRect/>
          </a:stretch>
        </p:blipFill>
        <p:spPr>
          <a:xfrm>
            <a:off x="8563155" y="4412666"/>
            <a:ext cx="3490822" cy="2345877"/>
          </a:xfrm>
          <a:prstGeom prst="rect">
            <a:avLst/>
          </a:prstGeom>
          <a:ln>
            <a:noFill/>
          </a:ln>
          <a:effectLst>
            <a:softEdge rad="112500"/>
          </a:effectLst>
        </p:spPr>
      </p:pic>
    </p:spTree>
    <p:extLst>
      <p:ext uri="{BB962C8B-B14F-4D97-AF65-F5344CB8AC3E}">
        <p14:creationId xmlns:p14="http://schemas.microsoft.com/office/powerpoint/2010/main" val="357602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21" grpId="0" animBg="1"/>
    </p:bld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0</TotalTime>
  <Words>1462</Words>
  <Application>Microsoft Office PowerPoint</Application>
  <PresentationFormat>Widescreen</PresentationFormat>
  <Paragraphs>140</Paragraphs>
  <Slides>13</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Arial</vt:lpstr>
      <vt:lpstr>Calibri</vt:lpstr>
      <vt:lpstr>Calibri Light</vt:lpstr>
      <vt:lpstr>Comic Sans MS</vt:lpstr>
      <vt:lpstr>Tw Cen MT</vt:lpstr>
      <vt:lpstr>Droplet</vt:lpstr>
      <vt:lpstr>Office Theme</vt:lpstr>
      <vt:lpstr>Jayne Scattergood – Deputy Headteacher and  Scott Kingsland – Associate Assistant Headteacher</vt:lpstr>
      <vt:lpstr>PowerPoint Presentation</vt:lpstr>
      <vt:lpstr>Top tip #1 watch your sleep</vt:lpstr>
      <vt:lpstr>Top tip #2 get into a routine</vt:lpstr>
      <vt:lpstr>Top tip #3 nutrition is key!</vt:lpstr>
      <vt:lpstr>Top tip #4 EAT THE FROG</vt:lpstr>
      <vt:lpstr>Top tip #5 DECLUTTER YOUR MIND</vt:lpstr>
      <vt:lpstr>Top tip #6 think about your environment</vt:lpstr>
      <vt:lpstr>Top tip #7 challenging negativity</vt:lpstr>
      <vt:lpstr>Top tip #8 self awareness on exam/ASSESSMENT day</vt:lpstr>
      <vt:lpstr>Top tip #9 keep active and fit</vt:lpstr>
      <vt:lpstr>Top tip #10 talk and share problems</vt:lpstr>
      <vt:lpstr>Helpful websites and apps…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H.FrostBriggs</dc:creator>
  <cp:lastModifiedBy>Mr J De Rijk (rJDE)</cp:lastModifiedBy>
  <cp:revision>2</cp:revision>
  <dcterms:created xsi:type="dcterms:W3CDTF">2019-12-01T21:07:42Z</dcterms:created>
  <dcterms:modified xsi:type="dcterms:W3CDTF">2023-11-15T09:09:12Z</dcterms:modified>
</cp:coreProperties>
</file>