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262" r:id="rId6"/>
    <p:sldId id="258" r:id="rId7"/>
    <p:sldId id="268" r:id="rId8"/>
    <p:sldId id="269" r:id="rId9"/>
    <p:sldId id="278" r:id="rId10"/>
    <p:sldId id="261" r:id="rId11"/>
    <p:sldId id="270" r:id="rId12"/>
    <p:sldId id="281" r:id="rId13"/>
    <p:sldId id="284" r:id="rId14"/>
    <p:sldId id="271" r:id="rId15"/>
    <p:sldId id="272" r:id="rId16"/>
    <p:sldId id="273" r:id="rId17"/>
    <p:sldId id="274" r:id="rId18"/>
    <p:sldId id="275" r:id="rId19"/>
    <p:sldId id="276" r:id="rId20"/>
    <p:sldId id="283" r:id="rId21"/>
    <p:sldId id="277" r:id="rId22"/>
    <p:sldId id="279" r:id="rId23"/>
  </p:sldIdLst>
  <p:sldSz cx="18288000" cy="10287000"/>
  <p:notesSz cx="6858000" cy="9144000"/>
  <p:embeddedFontLst>
    <p:embeddedFont>
      <p:font typeface="Futura" panose="020B0604020202020204" charset="0"/>
      <p:regular r:id="rId25"/>
    </p:embeddedFont>
    <p:embeddedFont>
      <p:font typeface="Futura Ultra-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44" d="100"/>
          <a:sy n="44" d="100"/>
        </p:scale>
        <p:origin x="888"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008C4-0639-4CEC-B0C7-4D432FC5C690}" type="datetimeFigureOut">
              <a:rPr lang="en-GB" smtClean="0"/>
              <a:t>09/01/2025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E2020-FB34-42B5-BE77-857F7FD7F5D3}" type="slidenum">
              <a:rPr lang="en-GB" smtClean="0"/>
              <a:t>‹#›</a:t>
            </a:fld>
            <a:endParaRPr lang="en-GB"/>
          </a:p>
        </p:txBody>
      </p:sp>
    </p:spTree>
    <p:extLst>
      <p:ext uri="{BB962C8B-B14F-4D97-AF65-F5344CB8AC3E}">
        <p14:creationId xmlns:p14="http://schemas.microsoft.com/office/powerpoint/2010/main" val="112781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FE2020-FB34-42B5-BE77-857F7FD7F5D3}" type="slidenum">
              <a:rPr lang="en-GB" smtClean="0"/>
              <a:t>2</a:t>
            </a:fld>
            <a:endParaRPr lang="en-GB"/>
          </a:p>
        </p:txBody>
      </p:sp>
    </p:spTree>
    <p:extLst>
      <p:ext uri="{BB962C8B-B14F-4D97-AF65-F5344CB8AC3E}">
        <p14:creationId xmlns:p14="http://schemas.microsoft.com/office/powerpoint/2010/main" val="304414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470A9-4C99-7F4E-D628-CA076322D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B3B7A-A595-FC4C-47E4-3ABF613F3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603A0-9C42-00C4-D7F9-07E0EB3915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D7D90F4-6C23-A194-6B96-F472C6C7FF6E}"/>
              </a:ext>
            </a:extLst>
          </p:cNvPr>
          <p:cNvSpPr>
            <a:spLocks noGrp="1"/>
          </p:cNvSpPr>
          <p:nvPr>
            <p:ph type="sldNum" sz="quarter" idx="5"/>
          </p:nvPr>
        </p:nvSpPr>
        <p:spPr/>
        <p:txBody>
          <a:bodyPr/>
          <a:lstStyle/>
          <a:p>
            <a:fld id="{D0FE2020-FB34-42B5-BE77-857F7FD7F5D3}" type="slidenum">
              <a:rPr lang="en-GB" smtClean="0"/>
              <a:t>4</a:t>
            </a:fld>
            <a:endParaRPr lang="en-GB"/>
          </a:p>
        </p:txBody>
      </p:sp>
    </p:spTree>
    <p:extLst>
      <p:ext uri="{BB962C8B-B14F-4D97-AF65-F5344CB8AC3E}">
        <p14:creationId xmlns:p14="http://schemas.microsoft.com/office/powerpoint/2010/main" val="1667584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4"/>
          <p:cNvSpPr txBox="1"/>
          <p:nvPr/>
        </p:nvSpPr>
        <p:spPr>
          <a:xfrm>
            <a:off x="6192552" y="6783234"/>
            <a:ext cx="7406905" cy="2044822"/>
          </a:xfrm>
          <a:prstGeom prst="rect">
            <a:avLst/>
          </a:prstGeom>
        </p:spPr>
        <p:txBody>
          <a:bodyPr vert="horz" lIns="91440" tIns="45720" rIns="91440" bIns="45720" rtlCol="0" anchor="t">
            <a:normAutofit fontScale="70000" lnSpcReduction="20000"/>
          </a:bodyPr>
          <a:lstStyle/>
          <a:p>
            <a:pPr algn="ctr">
              <a:lnSpc>
                <a:spcPct val="90000"/>
              </a:lnSpc>
              <a:spcBef>
                <a:spcPct val="0"/>
              </a:spcBef>
              <a:spcAft>
                <a:spcPts val="600"/>
              </a:spcAft>
            </a:pPr>
            <a:r>
              <a:rPr lang="en-US" sz="8000" b="1" kern="1200" dirty="0">
                <a:solidFill>
                  <a:schemeClr val="tx1"/>
                </a:solidFill>
                <a:latin typeface="+mj-lt"/>
                <a:ea typeface="+mj-ea"/>
                <a:cs typeface="+mj-cs"/>
                <a:sym typeface="Futura Ultra-Bold"/>
              </a:rPr>
              <a:t>Year 11:</a:t>
            </a:r>
          </a:p>
          <a:p>
            <a:pPr algn="ctr">
              <a:lnSpc>
                <a:spcPct val="90000"/>
              </a:lnSpc>
              <a:spcBef>
                <a:spcPct val="0"/>
              </a:spcBef>
              <a:spcAft>
                <a:spcPts val="600"/>
              </a:spcAft>
            </a:pPr>
            <a:r>
              <a:rPr lang="en-US" sz="8000" b="1" kern="1200" dirty="0">
                <a:solidFill>
                  <a:schemeClr val="tx1"/>
                </a:solidFill>
                <a:latin typeface="+mj-lt"/>
                <a:ea typeface="+mj-ea"/>
                <a:cs typeface="+mj-cs"/>
                <a:sym typeface="Futura Ultra-Bold"/>
              </a:rPr>
              <a:t>Subject Exam Preparation Guidance</a:t>
            </a:r>
          </a:p>
        </p:txBody>
      </p:sp>
      <p:sp>
        <p:nvSpPr>
          <p:cNvPr id="22" name="Freeform: Shape 21">
            <a:extLst>
              <a:ext uri="{FF2B5EF4-FFF2-40B4-BE49-F238E27FC236}">
                <a16:creationId xmlns:a16="http://schemas.microsoft.com/office/drawing/2014/main" id="{2E2D6188-24E5-426A-BB2A-3FA2D6B9C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32496"/>
            <a:ext cx="5346957" cy="6854502"/>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83327"/>
            <a:ext cx="5596128" cy="7103673"/>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2973" y="-6498"/>
            <a:ext cx="6364224" cy="3681237"/>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1208BC59-C84F-483F-80CD-FAEC7422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9859" y="0"/>
            <a:ext cx="5870448" cy="3427851"/>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A1DABD52-05DF-4F31-AFB9-B330D8BE4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8338" y="1088862"/>
            <a:ext cx="4279392" cy="4279392"/>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450" y="841974"/>
            <a:ext cx="4773168" cy="477316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28852" y="-6498"/>
            <a:ext cx="5159148" cy="5325124"/>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E4F04B5-4D4A-4F70-8549-384AF5351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8141" y="-6495"/>
            <a:ext cx="4909857" cy="5075836"/>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16" descr="A logo of a city&#10;&#10;Description automatically generated">
            <a:extLst>
              <a:ext uri="{FF2B5EF4-FFF2-40B4-BE49-F238E27FC236}">
                <a16:creationId xmlns:a16="http://schemas.microsoft.com/office/drawing/2014/main" id="{1442A6FE-CD56-785C-2349-A8DE3A789737}"/>
              </a:ext>
            </a:extLst>
          </p:cNvPr>
          <p:cNvPicPr>
            <a:picLocks noChangeAspect="1"/>
          </p:cNvPicPr>
          <p:nvPr/>
        </p:nvPicPr>
        <p:blipFill>
          <a:blip r:embed="rId2"/>
          <a:stretch>
            <a:fillRect/>
          </a:stretch>
        </p:blipFill>
        <p:spPr>
          <a:xfrm>
            <a:off x="14744700" y="444496"/>
            <a:ext cx="2928240" cy="3144531"/>
          </a:xfrm>
          <a:prstGeom prst="rect">
            <a:avLst/>
          </a:prstGeom>
        </p:spPr>
      </p:pic>
      <p:sp>
        <p:nvSpPr>
          <p:cNvPr id="38" name="Freeform: Shape 37">
            <a:extLst>
              <a:ext uri="{FF2B5EF4-FFF2-40B4-BE49-F238E27FC236}">
                <a16:creationId xmlns:a16="http://schemas.microsoft.com/office/drawing/2014/main" id="{0D14DB62-3EB3-452E-89EE-30B0CDB0C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44854" y="6106983"/>
            <a:ext cx="4243147" cy="4180017"/>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8996" y="5861127"/>
            <a:ext cx="4489004" cy="4425873"/>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2"/>
          <p:cNvGrpSpPr/>
          <p:nvPr/>
        </p:nvGrpSpPr>
        <p:grpSpPr>
          <a:xfrm>
            <a:off x="354964" y="5121111"/>
            <a:ext cx="3493695" cy="4430873"/>
            <a:chOff x="0" y="0"/>
            <a:chExt cx="9565894" cy="12131929"/>
          </a:xfrm>
        </p:grpSpPr>
        <p:sp>
          <p:nvSpPr>
            <p:cNvPr id="3" name="Freeform 3"/>
            <p:cNvSpPr/>
            <p:nvPr/>
          </p:nvSpPr>
          <p:spPr>
            <a:xfrm>
              <a:off x="0" y="0"/>
              <a:ext cx="9565894" cy="12131929"/>
            </a:xfrm>
            <a:custGeom>
              <a:avLst/>
              <a:gdLst/>
              <a:ahLst/>
              <a:cxnLst/>
              <a:rect l="l" t="t" r="r" b="b"/>
              <a:pathLst>
                <a:path w="9565894" h="12131929">
                  <a:moveTo>
                    <a:pt x="0" y="12131929"/>
                  </a:moveTo>
                  <a:lnTo>
                    <a:pt x="9565894" y="12131929"/>
                  </a:lnTo>
                  <a:lnTo>
                    <a:pt x="9565894" y="10708767"/>
                  </a:lnTo>
                  <a:lnTo>
                    <a:pt x="9565894" y="9285605"/>
                  </a:lnTo>
                  <a:lnTo>
                    <a:pt x="9565894" y="7629144"/>
                  </a:lnTo>
                  <a:lnTo>
                    <a:pt x="9565894" y="6206109"/>
                  </a:lnTo>
                  <a:lnTo>
                    <a:pt x="9565894" y="4782947"/>
                  </a:lnTo>
                  <a:lnTo>
                    <a:pt x="4782947" y="0"/>
                  </a:lnTo>
                  <a:lnTo>
                    <a:pt x="0" y="4782947"/>
                  </a:lnTo>
                  <a:lnTo>
                    <a:pt x="0" y="6206109"/>
                  </a:lnTo>
                  <a:lnTo>
                    <a:pt x="0" y="7629144"/>
                  </a:lnTo>
                  <a:lnTo>
                    <a:pt x="0" y="9285605"/>
                  </a:lnTo>
                  <a:lnTo>
                    <a:pt x="0" y="10708767"/>
                  </a:lnTo>
                  <a:close/>
                </a:path>
              </a:pathLst>
            </a:custGeom>
            <a:solidFill>
              <a:srgbClr val="DDDDDD"/>
            </a:solidFill>
          </p:spPr>
          <p:txBody>
            <a:bodyPr/>
            <a:lstStyle/>
            <a:p>
              <a:endParaRPr lang="en-GB"/>
            </a:p>
          </p:txBody>
        </p:sp>
      </p:grpSp>
      <p:grpSp>
        <p:nvGrpSpPr>
          <p:cNvPr id="5" name="Group 5"/>
          <p:cNvGrpSpPr/>
          <p:nvPr/>
        </p:nvGrpSpPr>
        <p:grpSpPr>
          <a:xfrm>
            <a:off x="3640431" y="324000"/>
            <a:ext cx="2310535" cy="2242834"/>
            <a:chOff x="0" y="0"/>
            <a:chExt cx="9565894" cy="9285605"/>
          </a:xfrm>
        </p:grpSpPr>
        <p:sp>
          <p:nvSpPr>
            <p:cNvPr id="6" name="Freeform 6"/>
            <p:cNvSpPr/>
            <p:nvPr/>
          </p:nvSpPr>
          <p:spPr>
            <a:xfrm>
              <a:off x="0" y="0"/>
              <a:ext cx="9565894" cy="9285605"/>
            </a:xfrm>
            <a:custGeom>
              <a:avLst/>
              <a:gdLst/>
              <a:ahLst/>
              <a:cxnLst/>
              <a:rect l="l" t="t" r="r" b="b"/>
              <a:pathLst>
                <a:path w="9565894" h="9285605">
                  <a:moveTo>
                    <a:pt x="4782947" y="9285605"/>
                  </a:moveTo>
                  <a:lnTo>
                    <a:pt x="9565894" y="4502658"/>
                  </a:lnTo>
                  <a:lnTo>
                    <a:pt x="9565894" y="0"/>
                  </a:lnTo>
                  <a:lnTo>
                    <a:pt x="0" y="0"/>
                  </a:lnTo>
                  <a:lnTo>
                    <a:pt x="0" y="4502658"/>
                  </a:lnTo>
                  <a:close/>
                </a:path>
              </a:pathLst>
            </a:custGeom>
            <a:solidFill>
              <a:srgbClr val="E72929"/>
            </a:solidFill>
          </p:spPr>
          <p:txBody>
            <a:bodyPr/>
            <a:lstStyle/>
            <a:p>
              <a:endParaRPr lang="en-GB"/>
            </a:p>
          </p:txBody>
        </p:sp>
      </p:grpSp>
      <p:grpSp>
        <p:nvGrpSpPr>
          <p:cNvPr id="7" name="Group 7"/>
          <p:cNvGrpSpPr/>
          <p:nvPr/>
        </p:nvGrpSpPr>
        <p:grpSpPr>
          <a:xfrm>
            <a:off x="9056820" y="1909165"/>
            <a:ext cx="2744460" cy="2744460"/>
            <a:chOff x="0" y="0"/>
            <a:chExt cx="9236202" cy="9236202"/>
          </a:xfrm>
        </p:grpSpPr>
        <p:sp>
          <p:nvSpPr>
            <p:cNvPr id="8" name="Freeform 8"/>
            <p:cNvSpPr/>
            <p:nvPr/>
          </p:nvSpPr>
          <p:spPr>
            <a:xfrm>
              <a:off x="0" y="0"/>
              <a:ext cx="9236202" cy="9236202"/>
            </a:xfrm>
            <a:custGeom>
              <a:avLst/>
              <a:gdLst/>
              <a:ahLst/>
              <a:cxnLst/>
              <a:rect l="l" t="t" r="r" b="b"/>
              <a:pathLst>
                <a:path w="9236202" h="9236202">
                  <a:moveTo>
                    <a:pt x="0" y="4618101"/>
                  </a:moveTo>
                  <a:lnTo>
                    <a:pt x="4618101" y="0"/>
                  </a:lnTo>
                  <a:lnTo>
                    <a:pt x="9236202" y="4618101"/>
                  </a:lnTo>
                  <a:lnTo>
                    <a:pt x="4618101" y="9236202"/>
                  </a:lnTo>
                  <a:close/>
                </a:path>
              </a:pathLst>
            </a:custGeom>
            <a:solidFill>
              <a:srgbClr val="DDDDDD"/>
            </a:solidFill>
          </p:spPr>
          <p:txBody>
            <a:bodyPr/>
            <a:lstStyle/>
            <a:p>
              <a:endParaRPr lang="en-GB"/>
            </a:p>
          </p:txBody>
        </p:sp>
      </p:grpSp>
      <p:grpSp>
        <p:nvGrpSpPr>
          <p:cNvPr id="11" name="Group 11"/>
          <p:cNvGrpSpPr/>
          <p:nvPr/>
        </p:nvGrpSpPr>
        <p:grpSpPr>
          <a:xfrm>
            <a:off x="15164996" y="7308669"/>
            <a:ext cx="2539432" cy="2539432"/>
            <a:chOff x="0" y="0"/>
            <a:chExt cx="6151499" cy="6151499"/>
          </a:xfrm>
        </p:grpSpPr>
        <p:sp>
          <p:nvSpPr>
            <p:cNvPr id="12" name="Freeform 12"/>
            <p:cNvSpPr/>
            <p:nvPr/>
          </p:nvSpPr>
          <p:spPr>
            <a:xfrm>
              <a:off x="0" y="0"/>
              <a:ext cx="6151499" cy="6151499"/>
            </a:xfrm>
            <a:custGeom>
              <a:avLst/>
              <a:gdLst/>
              <a:ahLst/>
              <a:cxnLst/>
              <a:rect l="l" t="t" r="r" b="b"/>
              <a:pathLst>
                <a:path w="6151499" h="6151499">
                  <a:moveTo>
                    <a:pt x="6151499" y="6151499"/>
                  </a:moveTo>
                  <a:lnTo>
                    <a:pt x="6151499" y="0"/>
                  </a:lnTo>
                  <a:lnTo>
                    <a:pt x="0" y="6151499"/>
                  </a:lnTo>
                  <a:close/>
                </a:path>
              </a:pathLst>
            </a:custGeom>
            <a:solidFill>
              <a:srgbClr val="E72929"/>
            </a:solidFill>
          </p:spPr>
          <p:txBody>
            <a:bodyPr/>
            <a:lstStyle/>
            <a:p>
              <a:endParaRPr lang="en-GB"/>
            </a:p>
          </p:txBody>
        </p:sp>
      </p:gr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C90C-29CF-257F-4EF3-1B0D7796816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A31485-F050-3B6A-629F-F94599FB7F46}"/>
              </a:ext>
            </a:extLst>
          </p:cNvPr>
          <p:cNvGrpSpPr/>
          <p:nvPr/>
        </p:nvGrpSpPr>
        <p:grpSpPr>
          <a:xfrm>
            <a:off x="153242" y="3639559"/>
            <a:ext cx="8820347" cy="3907661"/>
            <a:chOff x="0" y="0"/>
            <a:chExt cx="10136378" cy="6011672"/>
          </a:xfrm>
        </p:grpSpPr>
        <p:sp>
          <p:nvSpPr>
            <p:cNvPr id="3" name="Freeform 3">
              <a:extLst>
                <a:ext uri="{FF2B5EF4-FFF2-40B4-BE49-F238E27FC236}">
                  <a16:creationId xmlns:a16="http://schemas.microsoft.com/office/drawing/2014/main" id="{348F932D-7375-3652-FEBA-FAD1B587B078}"/>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7189" indent="-257189">
                <a:buFont typeface="Arial" panose="020B0604020202020204" pitchFamily="34" charset="0"/>
                <a:buChar char="•"/>
              </a:pPr>
              <a:endParaRPr lang="en-GB" sz="1800"/>
            </a:p>
          </p:txBody>
        </p:sp>
      </p:grpSp>
      <p:grpSp>
        <p:nvGrpSpPr>
          <p:cNvPr id="8" name="Group 8">
            <a:extLst>
              <a:ext uri="{FF2B5EF4-FFF2-40B4-BE49-F238E27FC236}">
                <a16:creationId xmlns:a16="http://schemas.microsoft.com/office/drawing/2014/main" id="{4D0A88EA-CEAF-8D94-25E9-BD4C1A8495BA}"/>
              </a:ext>
            </a:extLst>
          </p:cNvPr>
          <p:cNvGrpSpPr/>
          <p:nvPr/>
        </p:nvGrpSpPr>
        <p:grpSpPr>
          <a:xfrm>
            <a:off x="9076032" y="2443366"/>
            <a:ext cx="8968547" cy="3735313"/>
            <a:chOff x="-93734" y="123481"/>
            <a:chExt cx="10136378" cy="6011673"/>
          </a:xfrm>
        </p:grpSpPr>
        <p:sp>
          <p:nvSpPr>
            <p:cNvPr id="9" name="Freeform 9">
              <a:extLst>
                <a:ext uri="{FF2B5EF4-FFF2-40B4-BE49-F238E27FC236}">
                  <a16:creationId xmlns:a16="http://schemas.microsoft.com/office/drawing/2014/main" id="{E4AD4B5E-5A26-2003-6628-3E2319424FF5}"/>
                </a:ext>
              </a:extLst>
            </p:cNvPr>
            <p:cNvSpPr/>
            <p:nvPr/>
          </p:nvSpPr>
          <p:spPr>
            <a:xfrm>
              <a:off x="-93734" y="123481"/>
              <a:ext cx="10136378" cy="6011673"/>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1800"/>
            </a:p>
          </p:txBody>
        </p:sp>
      </p:grpSp>
      <p:grpSp>
        <p:nvGrpSpPr>
          <p:cNvPr id="14" name="Group 14">
            <a:extLst>
              <a:ext uri="{FF2B5EF4-FFF2-40B4-BE49-F238E27FC236}">
                <a16:creationId xmlns:a16="http://schemas.microsoft.com/office/drawing/2014/main" id="{B701B2A0-9D01-BFBF-A4A6-CD8C3CB77330}"/>
              </a:ext>
            </a:extLst>
          </p:cNvPr>
          <p:cNvGrpSpPr/>
          <p:nvPr/>
        </p:nvGrpSpPr>
        <p:grpSpPr>
          <a:xfrm>
            <a:off x="0" y="208021"/>
            <a:ext cx="10363200" cy="1799999"/>
            <a:chOff x="0" y="0"/>
            <a:chExt cx="12192000" cy="1554290"/>
          </a:xfrm>
        </p:grpSpPr>
        <p:sp>
          <p:nvSpPr>
            <p:cNvPr id="15" name="Freeform 15">
              <a:extLst>
                <a:ext uri="{FF2B5EF4-FFF2-40B4-BE49-F238E27FC236}">
                  <a16:creationId xmlns:a16="http://schemas.microsoft.com/office/drawing/2014/main" id="{355326EC-E054-62E9-34BD-6FA866FF5AB9}"/>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1800"/>
            </a:p>
          </p:txBody>
        </p:sp>
      </p:grpSp>
      <p:grpSp>
        <p:nvGrpSpPr>
          <p:cNvPr id="16" name="Group 16">
            <a:extLst>
              <a:ext uri="{FF2B5EF4-FFF2-40B4-BE49-F238E27FC236}">
                <a16:creationId xmlns:a16="http://schemas.microsoft.com/office/drawing/2014/main" id="{29FB3B6B-0458-EA53-1CFA-38960CBA4269}"/>
              </a:ext>
            </a:extLst>
          </p:cNvPr>
          <p:cNvGrpSpPr/>
          <p:nvPr/>
        </p:nvGrpSpPr>
        <p:grpSpPr>
          <a:xfrm>
            <a:off x="2" y="519749"/>
            <a:ext cx="936308" cy="1165718"/>
            <a:chOff x="0" y="0"/>
            <a:chExt cx="1248410" cy="1554290"/>
          </a:xfrm>
        </p:grpSpPr>
        <p:sp>
          <p:nvSpPr>
            <p:cNvPr id="17" name="Freeform 17">
              <a:extLst>
                <a:ext uri="{FF2B5EF4-FFF2-40B4-BE49-F238E27FC236}">
                  <a16:creationId xmlns:a16="http://schemas.microsoft.com/office/drawing/2014/main" id="{FB4B2DE0-C254-9CD1-A6DC-B5A1DF82F91D}"/>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1800"/>
            </a:p>
          </p:txBody>
        </p:sp>
      </p:grpSp>
      <p:sp>
        <p:nvSpPr>
          <p:cNvPr id="20" name="TextBox 20">
            <a:extLst>
              <a:ext uri="{FF2B5EF4-FFF2-40B4-BE49-F238E27FC236}">
                <a16:creationId xmlns:a16="http://schemas.microsoft.com/office/drawing/2014/main" id="{CD07CE05-E30C-DFC8-421C-5190931B16A1}"/>
              </a:ext>
            </a:extLst>
          </p:cNvPr>
          <p:cNvSpPr txBox="1"/>
          <p:nvPr/>
        </p:nvSpPr>
        <p:spPr>
          <a:xfrm>
            <a:off x="66355" y="3917620"/>
            <a:ext cx="3678749" cy="1336712"/>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lnSpc>
                <a:spcPts val="3600"/>
              </a:lnSpc>
            </a:pPr>
            <a:r>
              <a:rPr lang="en-US" sz="2400" b="1">
                <a:solidFill>
                  <a:srgbClr val="FFFFFF"/>
                </a:solidFill>
                <a:latin typeface="Futura Ultra-Bold"/>
                <a:ea typeface="Futura Ultra-Bold"/>
                <a:cs typeface="Futura Ultra-Bold"/>
                <a:sym typeface="Futura Ultra-Bold"/>
              </a:rPr>
              <a:t>Challenge of Natural Hazards -</a:t>
            </a:r>
          </a:p>
          <a:p>
            <a:pPr algn="ctr">
              <a:lnSpc>
                <a:spcPts val="3600"/>
              </a:lnSpc>
            </a:pPr>
            <a:r>
              <a:rPr lang="en-US" sz="2400" b="1">
                <a:solidFill>
                  <a:srgbClr val="FFFFFF"/>
                </a:solidFill>
                <a:latin typeface="Futura Ultra-Bold"/>
                <a:ea typeface="Futura Ultra-Bold"/>
                <a:cs typeface="Futura Ultra-Bold"/>
                <a:sym typeface="Futura Ultra-Bold"/>
              </a:rPr>
              <a:t>33 marks</a:t>
            </a:r>
          </a:p>
        </p:txBody>
      </p:sp>
      <p:sp>
        <p:nvSpPr>
          <p:cNvPr id="22" name="TextBox 22">
            <a:extLst>
              <a:ext uri="{FF2B5EF4-FFF2-40B4-BE49-F238E27FC236}">
                <a16:creationId xmlns:a16="http://schemas.microsoft.com/office/drawing/2014/main" id="{3E6EB687-57C6-2017-E150-CE02CA9374BE}"/>
              </a:ext>
            </a:extLst>
          </p:cNvPr>
          <p:cNvSpPr txBox="1"/>
          <p:nvPr/>
        </p:nvSpPr>
        <p:spPr>
          <a:xfrm>
            <a:off x="9545500" y="2970593"/>
            <a:ext cx="5661806" cy="413382"/>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lnSpc>
                <a:spcPts val="3600"/>
              </a:lnSpc>
            </a:pPr>
            <a:r>
              <a:rPr lang="en-US" sz="2400" b="1">
                <a:solidFill>
                  <a:srgbClr val="FFFFFF"/>
                </a:solidFill>
                <a:latin typeface="Futura Ultra-Bold"/>
                <a:ea typeface="Futura Ultra-Bold"/>
                <a:cs typeface="Futura Ultra-Bold"/>
                <a:sym typeface="Futura Ultra-Bold"/>
              </a:rPr>
              <a:t>The Living World  - 25 marks</a:t>
            </a:r>
          </a:p>
        </p:txBody>
      </p:sp>
      <p:sp>
        <p:nvSpPr>
          <p:cNvPr id="23" name="TextBox 23">
            <a:extLst>
              <a:ext uri="{FF2B5EF4-FFF2-40B4-BE49-F238E27FC236}">
                <a16:creationId xmlns:a16="http://schemas.microsoft.com/office/drawing/2014/main" id="{8A6B883C-A836-C48F-1360-492EC09B713D}"/>
              </a:ext>
            </a:extLst>
          </p:cNvPr>
          <p:cNvSpPr txBox="1"/>
          <p:nvPr/>
        </p:nvSpPr>
        <p:spPr>
          <a:xfrm>
            <a:off x="9887283" y="3479483"/>
            <a:ext cx="7960449" cy="3660874"/>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85750" indent="-285750">
              <a:lnSpc>
                <a:spcPts val="3240"/>
              </a:lnSpc>
              <a:buFont typeface="Arial" panose="020B0604020202020204" pitchFamily="34" charset="0"/>
              <a:buChar char="•"/>
            </a:pPr>
            <a:r>
              <a:rPr lang="en-US" sz="2100">
                <a:solidFill>
                  <a:srgbClr val="FFFFFF"/>
                </a:solidFill>
                <a:latin typeface="Futura"/>
                <a:ea typeface="Futura"/>
                <a:cs typeface="Futura"/>
                <a:sym typeface="Futura"/>
              </a:rPr>
              <a:t>Ensure you know your case study/named examples for the </a:t>
            </a:r>
            <a:r>
              <a:rPr lang="en-US" sz="2100" b="1">
                <a:solidFill>
                  <a:srgbClr val="FFFFFF"/>
                </a:solidFill>
                <a:latin typeface="Futura"/>
                <a:ea typeface="Futura"/>
                <a:cs typeface="Futura"/>
                <a:sym typeface="Futura"/>
              </a:rPr>
              <a:t>Thar Desert</a:t>
            </a:r>
            <a:r>
              <a:rPr lang="en-US" sz="2100">
                <a:solidFill>
                  <a:srgbClr val="FFFFFF"/>
                </a:solidFill>
                <a:latin typeface="Futura"/>
                <a:ea typeface="Futura"/>
                <a:cs typeface="Futura"/>
                <a:sym typeface="Futura"/>
              </a:rPr>
              <a:t> and </a:t>
            </a:r>
            <a:r>
              <a:rPr lang="en-US" sz="2100" b="1">
                <a:solidFill>
                  <a:srgbClr val="FFFFFF"/>
                </a:solidFill>
                <a:latin typeface="Futura"/>
                <a:ea typeface="Futura"/>
                <a:cs typeface="Futura"/>
                <a:sym typeface="Futura"/>
              </a:rPr>
              <a:t>Malaysia rainforest.</a:t>
            </a:r>
            <a:endParaRPr lang="en-US" sz="2100" b="1">
              <a:solidFill>
                <a:srgbClr val="FFFFFF"/>
              </a:solidFill>
              <a:latin typeface="Futura"/>
              <a:ea typeface="Futura"/>
              <a:cs typeface="Futura"/>
            </a:endParaRPr>
          </a:p>
          <a:p>
            <a:pPr marL="285750" indent="-285750">
              <a:lnSpc>
                <a:spcPts val="3240"/>
              </a:lnSpc>
              <a:buFont typeface="Arial" panose="020B0604020202020204" pitchFamily="34" charset="0"/>
              <a:buChar char="•"/>
            </a:pPr>
            <a:r>
              <a:rPr lang="en-US" sz="2100">
                <a:solidFill>
                  <a:srgbClr val="FFFFFF"/>
                </a:solidFill>
                <a:latin typeface="Futura"/>
                <a:ea typeface="Futura"/>
                <a:cs typeface="Futura"/>
                <a:sym typeface="Futura"/>
              </a:rPr>
              <a:t>Use your locational knowledge to explain different climates and ecosystems</a:t>
            </a:r>
            <a:endParaRPr lang="en-US" sz="2100">
              <a:solidFill>
                <a:srgbClr val="FFFFFF"/>
              </a:solidFill>
              <a:latin typeface="Futura"/>
              <a:ea typeface="Futura"/>
              <a:cs typeface="Futura"/>
            </a:endParaRPr>
          </a:p>
          <a:p>
            <a:pPr marL="285750" indent="-285750">
              <a:lnSpc>
                <a:spcPts val="3240"/>
              </a:lnSpc>
              <a:buFont typeface="Arial" panose="020B0604020202020204" pitchFamily="34" charset="0"/>
              <a:buChar char="•"/>
            </a:pPr>
            <a:r>
              <a:rPr lang="en-US" sz="2100">
                <a:solidFill>
                  <a:srgbClr val="FFFFFF"/>
                </a:solidFill>
                <a:latin typeface="Futura"/>
                <a:ea typeface="Futura"/>
                <a:cs typeface="Futura"/>
                <a:sym typeface="Futura"/>
              </a:rPr>
              <a:t>For different ecosystems how have plants and vegetation adapted? Challenges and opportunities for each environment.</a:t>
            </a:r>
            <a:endParaRPr lang="en-US" sz="2100">
              <a:solidFill>
                <a:srgbClr val="FFFFFF"/>
              </a:solidFill>
              <a:latin typeface="Futura"/>
              <a:ea typeface="Futura"/>
              <a:cs typeface="Futura"/>
            </a:endParaRPr>
          </a:p>
          <a:p>
            <a:pPr marL="285750" indent="-285750" algn="ctr">
              <a:lnSpc>
                <a:spcPts val="3240"/>
              </a:lnSpc>
              <a:buFont typeface="Arial" panose="020B0604020202020204" pitchFamily="34" charset="0"/>
              <a:buChar char="•"/>
            </a:pPr>
            <a:endParaRPr lang="en-US" sz="2100">
              <a:solidFill>
                <a:srgbClr val="FFFFFF"/>
              </a:solidFill>
              <a:latin typeface="Futura"/>
              <a:ea typeface="Futura"/>
              <a:cs typeface="Futura"/>
            </a:endParaRPr>
          </a:p>
          <a:p>
            <a:pPr marL="285750" indent="-285750" algn="ctr">
              <a:lnSpc>
                <a:spcPts val="3240"/>
              </a:lnSpc>
              <a:buFont typeface="Arial" panose="020B0604020202020204" pitchFamily="34" charset="0"/>
              <a:buChar char="•"/>
            </a:pPr>
            <a:endParaRPr lang="en-US" sz="2400">
              <a:solidFill>
                <a:srgbClr val="FFFFFF"/>
              </a:solidFill>
              <a:latin typeface="Futura"/>
              <a:ea typeface="Futura"/>
              <a:cs typeface="Futura"/>
            </a:endParaRPr>
          </a:p>
          <a:p>
            <a:pPr algn="ctr">
              <a:lnSpc>
                <a:spcPts val="3240"/>
              </a:lnSpc>
            </a:pPr>
            <a:endParaRPr lang="en-US" sz="2400">
              <a:solidFill>
                <a:srgbClr val="FFFFFF"/>
              </a:solidFill>
              <a:latin typeface="Futura"/>
              <a:ea typeface="Futura"/>
              <a:cs typeface="Futura"/>
              <a:sym typeface="Futura"/>
            </a:endParaRPr>
          </a:p>
        </p:txBody>
      </p:sp>
      <p:sp>
        <p:nvSpPr>
          <p:cNvPr id="24" name="TextBox 24">
            <a:extLst>
              <a:ext uri="{FF2B5EF4-FFF2-40B4-BE49-F238E27FC236}">
                <a16:creationId xmlns:a16="http://schemas.microsoft.com/office/drawing/2014/main" id="{49DB4AA9-13A9-C12B-8B72-9274376CDBFA}"/>
              </a:ext>
            </a:extLst>
          </p:cNvPr>
          <p:cNvSpPr txBox="1"/>
          <p:nvPr/>
        </p:nvSpPr>
        <p:spPr>
          <a:xfrm>
            <a:off x="754380" y="317113"/>
            <a:ext cx="8008131" cy="1102866"/>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a:t>
            </a:r>
          </a:p>
          <a:p>
            <a:pPr algn="ctr">
              <a:lnSpc>
                <a:spcPts val="4320"/>
              </a:lnSpc>
            </a:pPr>
            <a:r>
              <a:rPr lang="en-US" sz="3600" b="1" dirty="0">
                <a:solidFill>
                  <a:srgbClr val="000000"/>
                </a:solidFill>
                <a:latin typeface="Futura Ultra-Bold"/>
                <a:ea typeface="Futura Ultra-Bold"/>
                <a:cs typeface="Futura Ultra-Bold"/>
                <a:sym typeface="Futura Ultra-Bold"/>
              </a:rPr>
              <a:t>Geography</a:t>
            </a:r>
          </a:p>
        </p:txBody>
      </p:sp>
      <p:pic>
        <p:nvPicPr>
          <p:cNvPr id="27" name="Picture 26">
            <a:extLst>
              <a:ext uri="{FF2B5EF4-FFF2-40B4-BE49-F238E27FC236}">
                <a16:creationId xmlns:a16="http://schemas.microsoft.com/office/drawing/2014/main" id="{413976A0-2072-7F0A-923A-8FD7EEBC00A9}"/>
              </a:ext>
            </a:extLst>
          </p:cNvPr>
          <p:cNvPicPr>
            <a:picLocks noChangeAspect="1"/>
          </p:cNvPicPr>
          <p:nvPr/>
        </p:nvPicPr>
        <p:blipFill>
          <a:blip r:embed="rId2"/>
          <a:stretch>
            <a:fillRect/>
          </a:stretch>
        </p:blipFill>
        <p:spPr>
          <a:xfrm>
            <a:off x="16202891" y="205698"/>
            <a:ext cx="1676190" cy="1800000"/>
          </a:xfrm>
          <a:prstGeom prst="rect">
            <a:avLst/>
          </a:prstGeom>
        </p:spPr>
      </p:pic>
      <p:sp>
        <p:nvSpPr>
          <p:cNvPr id="19" name="TextBox 23">
            <a:extLst>
              <a:ext uri="{FF2B5EF4-FFF2-40B4-BE49-F238E27FC236}">
                <a16:creationId xmlns:a16="http://schemas.microsoft.com/office/drawing/2014/main" id="{060F337D-B16F-9103-2B20-DED6C3903762}"/>
              </a:ext>
            </a:extLst>
          </p:cNvPr>
          <p:cNvSpPr txBox="1"/>
          <p:nvPr/>
        </p:nvSpPr>
        <p:spPr>
          <a:xfrm>
            <a:off x="160297" y="5054132"/>
            <a:ext cx="8369477" cy="2493087"/>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nSpc>
                <a:spcPts val="3240"/>
              </a:lnSpc>
            </a:pPr>
            <a:endParaRPr lang="en-US" sz="2100">
              <a:solidFill>
                <a:srgbClr val="FFFFFF"/>
              </a:solidFill>
              <a:latin typeface="Futura"/>
              <a:ea typeface="Futura"/>
              <a:cs typeface="Futura"/>
              <a:sym typeface="Futura"/>
            </a:endParaRPr>
          </a:p>
          <a:p>
            <a:pPr marL="428625" indent="-428625">
              <a:lnSpc>
                <a:spcPts val="3240"/>
              </a:lnSpc>
              <a:buFont typeface="Arial" panose="020B0604020202020204" pitchFamily="34" charset="0"/>
              <a:buChar char="•"/>
            </a:pPr>
            <a:r>
              <a:rPr lang="en-US" sz="2100">
                <a:solidFill>
                  <a:srgbClr val="FFFFFF"/>
                </a:solidFill>
                <a:latin typeface="Futura"/>
                <a:ea typeface="Futura"/>
                <a:cs typeface="Futura"/>
                <a:sym typeface="Futura"/>
              </a:rPr>
              <a:t>Plate tectonic boundaries.</a:t>
            </a:r>
            <a:endParaRPr lang="en-US" sz="2100">
              <a:solidFill>
                <a:srgbClr val="FFFFFF"/>
              </a:solidFill>
              <a:latin typeface="Futura"/>
              <a:ea typeface="Futura"/>
              <a:cs typeface="Futura"/>
            </a:endParaRPr>
          </a:p>
          <a:p>
            <a:pPr marL="428625" indent="-428625">
              <a:lnSpc>
                <a:spcPts val="3240"/>
              </a:lnSpc>
              <a:buFont typeface="Arial" panose="020B0604020202020204" pitchFamily="34" charset="0"/>
              <a:buChar char="•"/>
            </a:pPr>
            <a:r>
              <a:rPr lang="en-US" sz="2100">
                <a:solidFill>
                  <a:srgbClr val="FFFFFF"/>
                </a:solidFill>
                <a:latin typeface="Futura"/>
                <a:ea typeface="Futura"/>
                <a:cs typeface="Futura"/>
                <a:sym typeface="Futura"/>
              </a:rPr>
              <a:t>Know causes, effects and responses about named earthquakes </a:t>
            </a:r>
            <a:r>
              <a:rPr lang="en-US" sz="2100" b="1">
                <a:solidFill>
                  <a:srgbClr val="FFFFFF"/>
                </a:solidFill>
                <a:latin typeface="Futura"/>
                <a:ea typeface="Futura"/>
                <a:cs typeface="Futura"/>
                <a:sym typeface="Futura"/>
              </a:rPr>
              <a:t>Chile </a:t>
            </a:r>
            <a:r>
              <a:rPr lang="en-US" sz="2100">
                <a:solidFill>
                  <a:srgbClr val="FFFFFF"/>
                </a:solidFill>
                <a:latin typeface="Futura"/>
                <a:ea typeface="Futura"/>
                <a:cs typeface="Futura"/>
                <a:sym typeface="Futura"/>
              </a:rPr>
              <a:t>and </a:t>
            </a:r>
            <a:r>
              <a:rPr lang="en-US" sz="2100" b="1">
                <a:solidFill>
                  <a:srgbClr val="FFFFFF"/>
                </a:solidFill>
                <a:latin typeface="Futura"/>
                <a:ea typeface="Futura"/>
                <a:cs typeface="Futura"/>
                <a:sym typeface="Futura"/>
              </a:rPr>
              <a:t>Nepal. </a:t>
            </a:r>
            <a:endParaRPr lang="en-US" sz="2100" b="1">
              <a:solidFill>
                <a:srgbClr val="FFFFFF"/>
              </a:solidFill>
              <a:latin typeface="Futura"/>
              <a:ea typeface="Futura"/>
              <a:cs typeface="Futura"/>
            </a:endParaRPr>
          </a:p>
          <a:p>
            <a:pPr marL="428625" indent="-428625">
              <a:lnSpc>
                <a:spcPts val="3240"/>
              </a:lnSpc>
              <a:buFont typeface="Arial" panose="020B0604020202020204" pitchFamily="34" charset="0"/>
              <a:buChar char="•"/>
            </a:pPr>
            <a:r>
              <a:rPr lang="en-US" sz="2100">
                <a:solidFill>
                  <a:srgbClr val="FFFFFF"/>
                </a:solidFill>
                <a:latin typeface="Futura"/>
                <a:ea typeface="Futura"/>
                <a:cs typeface="Futura"/>
                <a:sym typeface="Futura"/>
              </a:rPr>
              <a:t>Explain the formation, effects and responses to </a:t>
            </a:r>
            <a:r>
              <a:rPr lang="en-US" sz="2100" b="1">
                <a:solidFill>
                  <a:srgbClr val="FFFFFF"/>
                </a:solidFill>
                <a:latin typeface="Futura"/>
                <a:ea typeface="Futura"/>
                <a:cs typeface="Futura"/>
                <a:sym typeface="Futura"/>
              </a:rPr>
              <a:t>Tropical Storm Haiyan.</a:t>
            </a:r>
            <a:endParaRPr lang="en-US" sz="2100" b="1">
              <a:solidFill>
                <a:srgbClr val="FFFFFF"/>
              </a:solidFill>
              <a:latin typeface="Futura"/>
              <a:ea typeface="Futura"/>
              <a:cs typeface="Futura"/>
            </a:endParaRPr>
          </a:p>
        </p:txBody>
      </p:sp>
      <p:sp>
        <p:nvSpPr>
          <p:cNvPr id="21" name="Rectangle: Rounded Corners 20">
            <a:extLst>
              <a:ext uri="{FF2B5EF4-FFF2-40B4-BE49-F238E27FC236}">
                <a16:creationId xmlns:a16="http://schemas.microsoft.com/office/drawing/2014/main" id="{F8F73741-B4DD-4373-287A-BB2196AB3111}"/>
              </a:ext>
            </a:extLst>
          </p:cNvPr>
          <p:cNvSpPr/>
          <p:nvPr/>
        </p:nvSpPr>
        <p:spPr>
          <a:xfrm>
            <a:off x="1898353" y="2068044"/>
            <a:ext cx="5865962" cy="1476945"/>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GB" sz="3200"/>
              <a:t>Paper One – Physical Geography</a:t>
            </a:r>
            <a:endParaRPr lang="en-GB" sz="3200">
              <a:cs typeface="Calibri"/>
            </a:endParaRPr>
          </a:p>
          <a:p>
            <a:pPr algn="ctr"/>
            <a:r>
              <a:rPr lang="en-GB" sz="3200"/>
              <a:t>1 hour 30 minutes</a:t>
            </a:r>
            <a:endParaRPr lang="en-GB" sz="3200">
              <a:cs typeface="Calibri"/>
            </a:endParaRPr>
          </a:p>
        </p:txBody>
      </p:sp>
      <p:pic>
        <p:nvPicPr>
          <p:cNvPr id="1026" name="Picture 2">
            <a:extLst>
              <a:ext uri="{FF2B5EF4-FFF2-40B4-BE49-F238E27FC236}">
                <a16:creationId xmlns:a16="http://schemas.microsoft.com/office/drawing/2014/main" id="{710AE6F3-6F2D-0D1F-A2D1-ECE070BCC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0862" y="2561352"/>
            <a:ext cx="1417601" cy="8320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Volcano Cartoon Images - Free Download on Freepik">
            <a:extLst>
              <a:ext uri="{FF2B5EF4-FFF2-40B4-BE49-F238E27FC236}">
                <a16:creationId xmlns:a16="http://schemas.microsoft.com/office/drawing/2014/main" id="{E70B35E9-3843-8429-43C7-BD0426480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078" y="3815373"/>
            <a:ext cx="1328291" cy="1250156"/>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8">
            <a:extLst>
              <a:ext uri="{FF2B5EF4-FFF2-40B4-BE49-F238E27FC236}">
                <a16:creationId xmlns:a16="http://schemas.microsoft.com/office/drawing/2014/main" id="{B70D5A3F-B167-148A-4278-0E1E157997AE}"/>
              </a:ext>
            </a:extLst>
          </p:cNvPr>
          <p:cNvGrpSpPr/>
          <p:nvPr/>
        </p:nvGrpSpPr>
        <p:grpSpPr>
          <a:xfrm>
            <a:off x="9055523" y="6239994"/>
            <a:ext cx="8989290" cy="4047006"/>
            <a:chOff x="0" y="0"/>
            <a:chExt cx="10136334" cy="6011622"/>
          </a:xfrm>
        </p:grpSpPr>
        <p:sp>
          <p:nvSpPr>
            <p:cNvPr id="28" name="Freeform 9">
              <a:extLst>
                <a:ext uri="{FF2B5EF4-FFF2-40B4-BE49-F238E27FC236}">
                  <a16:creationId xmlns:a16="http://schemas.microsoft.com/office/drawing/2014/main" id="{D341F269-3581-37BF-FAF4-91A1B6ED900E}"/>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1800"/>
            </a:p>
          </p:txBody>
        </p:sp>
      </p:grpSp>
      <p:sp>
        <p:nvSpPr>
          <p:cNvPr id="31" name="Rectangle: Rounded Corners 30">
            <a:extLst>
              <a:ext uri="{FF2B5EF4-FFF2-40B4-BE49-F238E27FC236}">
                <a16:creationId xmlns:a16="http://schemas.microsoft.com/office/drawing/2014/main" id="{FD2A56D2-923B-4631-56C0-7271EE801973}"/>
              </a:ext>
            </a:extLst>
          </p:cNvPr>
          <p:cNvSpPr/>
          <p:nvPr/>
        </p:nvSpPr>
        <p:spPr>
          <a:xfrm>
            <a:off x="10137" y="7544279"/>
            <a:ext cx="8975328" cy="274037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GB" sz="4050"/>
          </a:p>
          <a:p>
            <a:pPr algn="ctr"/>
            <a:r>
              <a:rPr lang="en-GB" sz="2800" b="1" dirty="0"/>
              <a:t>Refer to past tests and upgraded work.</a:t>
            </a:r>
            <a:endParaRPr lang="en-GB" sz="2800" b="1" dirty="0">
              <a:cs typeface="Calibri"/>
            </a:endParaRPr>
          </a:p>
          <a:p>
            <a:pPr algn="ctr"/>
            <a:r>
              <a:rPr lang="en-GB" sz="2800" b="1" dirty="0"/>
              <a:t>Re-do past questions.</a:t>
            </a:r>
            <a:endParaRPr lang="en-GB" sz="2800" b="1" dirty="0">
              <a:cs typeface="Calibri"/>
            </a:endParaRPr>
          </a:p>
          <a:p>
            <a:pPr algn="ctr"/>
            <a:r>
              <a:rPr lang="en-GB" sz="2800" b="1" dirty="0"/>
              <a:t>BUG exam questions/ METAL skills questions.</a:t>
            </a:r>
            <a:endParaRPr lang="en-GB" sz="2800" b="1" dirty="0">
              <a:cs typeface="Calibri"/>
            </a:endParaRPr>
          </a:p>
          <a:p>
            <a:pPr algn="ctr"/>
            <a:r>
              <a:rPr lang="en-GB" sz="2800" b="1" dirty="0"/>
              <a:t>Use </a:t>
            </a:r>
            <a:r>
              <a:rPr lang="en-GB" sz="2800" b="1" dirty="0">
                <a:highlight>
                  <a:srgbClr val="FFFF00"/>
                </a:highlight>
              </a:rPr>
              <a:t>GCSE Pod</a:t>
            </a:r>
            <a:r>
              <a:rPr lang="en-GB" sz="2800" b="1" dirty="0"/>
              <a:t>/ </a:t>
            </a:r>
            <a:r>
              <a:rPr lang="en-GB" sz="2800" b="1" dirty="0">
                <a:highlight>
                  <a:srgbClr val="FFFF00"/>
                </a:highlight>
              </a:rPr>
              <a:t>‘Clear Revise’ revision guides</a:t>
            </a:r>
            <a:r>
              <a:rPr lang="en-GB" sz="2800" b="1" dirty="0"/>
              <a:t> and resources provided on Class Charts.</a:t>
            </a:r>
            <a:endParaRPr lang="en-GB" sz="2800" b="1" dirty="0">
              <a:cs typeface="Calibri"/>
            </a:endParaRPr>
          </a:p>
          <a:p>
            <a:pPr algn="ctr"/>
            <a:r>
              <a:rPr lang="en-GB" sz="2800" b="1" dirty="0"/>
              <a:t>Attend intervention on Tuesdays.</a:t>
            </a:r>
            <a:endParaRPr lang="en-GB" sz="2800" b="1" dirty="0">
              <a:cs typeface="Calibri"/>
            </a:endParaRPr>
          </a:p>
          <a:p>
            <a:pPr algn="ctr"/>
            <a:endParaRPr lang="en-GB" sz="2801">
              <a:cs typeface="Calibri"/>
            </a:endParaRPr>
          </a:p>
        </p:txBody>
      </p:sp>
      <p:sp>
        <p:nvSpPr>
          <p:cNvPr id="33" name="TextBox 32">
            <a:extLst>
              <a:ext uri="{FF2B5EF4-FFF2-40B4-BE49-F238E27FC236}">
                <a16:creationId xmlns:a16="http://schemas.microsoft.com/office/drawing/2014/main" id="{802C731B-4459-AF75-B6A8-4BFF3B401559}"/>
              </a:ext>
            </a:extLst>
          </p:cNvPr>
          <p:cNvSpPr txBox="1"/>
          <p:nvPr/>
        </p:nvSpPr>
        <p:spPr>
          <a:xfrm>
            <a:off x="9462373" y="6492242"/>
            <a:ext cx="3297017" cy="1246496"/>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GB" sz="2400" b="1">
                <a:solidFill>
                  <a:schemeClr val="bg1"/>
                </a:solidFill>
              </a:rPr>
              <a:t>Physical landscapes in the UK  -</a:t>
            </a:r>
          </a:p>
          <a:p>
            <a:pPr algn="ctr"/>
            <a:r>
              <a:rPr lang="en-GB" sz="2400" b="1">
                <a:solidFill>
                  <a:schemeClr val="bg1"/>
                </a:solidFill>
              </a:rPr>
              <a:t>30 marks</a:t>
            </a:r>
          </a:p>
        </p:txBody>
      </p:sp>
      <p:pic>
        <p:nvPicPr>
          <p:cNvPr id="2050" name="Picture 2" descr="10,109 Waterfall Cartoon Images, Stock Photos, 3D objects ...">
            <a:extLst>
              <a:ext uri="{FF2B5EF4-FFF2-40B4-BE49-F238E27FC236}">
                <a16:creationId xmlns:a16="http://schemas.microsoft.com/office/drawing/2014/main" id="{B3B01AC2-CE4E-6332-A2D6-B284250191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0813" y="6379161"/>
            <a:ext cx="1247852" cy="117444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657BFFE-261A-2C2D-0182-837E006EB9E1}"/>
              </a:ext>
            </a:extLst>
          </p:cNvPr>
          <p:cNvSpPr txBox="1"/>
          <p:nvPr/>
        </p:nvSpPr>
        <p:spPr>
          <a:xfrm>
            <a:off x="14400507" y="6492241"/>
            <a:ext cx="3546255" cy="1200329"/>
          </a:xfrm>
          <a:prstGeom prst="rect">
            <a:avLst/>
          </a:prstGeom>
          <a:noFill/>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GB" sz="2400" b="1">
                <a:solidFill>
                  <a:schemeClr val="bg1"/>
                </a:solidFill>
              </a:rPr>
              <a:t>Remember we do the Rivers and Coasts sections – NOT glaciers!</a:t>
            </a:r>
          </a:p>
        </p:txBody>
      </p:sp>
      <p:sp>
        <p:nvSpPr>
          <p:cNvPr id="36" name="TextBox 35">
            <a:extLst>
              <a:ext uri="{FF2B5EF4-FFF2-40B4-BE49-F238E27FC236}">
                <a16:creationId xmlns:a16="http://schemas.microsoft.com/office/drawing/2014/main" id="{5934FB63-6F19-CB6C-6F97-1FBC9B368166}"/>
              </a:ext>
            </a:extLst>
          </p:cNvPr>
          <p:cNvSpPr txBox="1"/>
          <p:nvPr/>
        </p:nvSpPr>
        <p:spPr>
          <a:xfrm>
            <a:off x="9258948" y="7843505"/>
            <a:ext cx="8582481" cy="2077493"/>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428646" indent="-428646">
              <a:buFont typeface="Arial" panose="020B0604020202020204" pitchFamily="34" charset="0"/>
              <a:buChar char="•"/>
            </a:pPr>
            <a:r>
              <a:rPr lang="en-GB" sz="2100">
                <a:solidFill>
                  <a:schemeClr val="bg1"/>
                </a:solidFill>
                <a:latin typeface="Futura"/>
              </a:rPr>
              <a:t>Ensure use of tier 3 specialist terminology. </a:t>
            </a:r>
          </a:p>
          <a:p>
            <a:pPr marL="428646" indent="-428646">
              <a:buFont typeface="Arial" panose="020B0604020202020204" pitchFamily="34" charset="0"/>
              <a:buChar char="•"/>
            </a:pPr>
            <a:r>
              <a:rPr lang="en-GB" sz="2100">
                <a:solidFill>
                  <a:schemeClr val="bg1"/>
                </a:solidFill>
                <a:latin typeface="Futura"/>
              </a:rPr>
              <a:t>Refer to erosional, transportation and depositional processes.</a:t>
            </a:r>
          </a:p>
          <a:p>
            <a:pPr marL="428646" indent="-428646">
              <a:buFont typeface="Arial" panose="020B0604020202020204" pitchFamily="34" charset="0"/>
              <a:buChar char="•"/>
            </a:pPr>
            <a:r>
              <a:rPr lang="en-GB" sz="2100">
                <a:solidFill>
                  <a:schemeClr val="bg1"/>
                </a:solidFill>
                <a:latin typeface="Futura"/>
              </a:rPr>
              <a:t>Landforms and explanations of how they are formed.</a:t>
            </a:r>
          </a:p>
          <a:p>
            <a:pPr marL="428646" indent="-428646">
              <a:buFont typeface="Arial" panose="020B0604020202020204" pitchFamily="34" charset="0"/>
              <a:buChar char="•"/>
            </a:pPr>
            <a:r>
              <a:rPr lang="en-GB" sz="2100">
                <a:solidFill>
                  <a:schemeClr val="bg1"/>
                </a:solidFill>
                <a:latin typeface="Futura"/>
              </a:rPr>
              <a:t>Practice use of OS maps and interpreting landforms.</a:t>
            </a:r>
          </a:p>
          <a:p>
            <a:pPr marL="428646" indent="-428646">
              <a:buFont typeface="Arial" panose="020B0604020202020204" pitchFamily="34" charset="0"/>
              <a:buChar char="•"/>
            </a:pPr>
            <a:r>
              <a:rPr lang="en-GB" sz="2100">
                <a:solidFill>
                  <a:schemeClr val="bg1"/>
                </a:solidFill>
                <a:latin typeface="Futura"/>
              </a:rPr>
              <a:t>Describe/explain management of rivers and coasts.</a:t>
            </a:r>
          </a:p>
          <a:p>
            <a:pPr marL="428646" indent="-428646">
              <a:buFont typeface="Arial" panose="020B0604020202020204" pitchFamily="34" charset="0"/>
              <a:buChar char="•"/>
            </a:pPr>
            <a:r>
              <a:rPr lang="en-GB" sz="2100">
                <a:solidFill>
                  <a:schemeClr val="bg1"/>
                </a:solidFill>
                <a:latin typeface="Futura"/>
              </a:rPr>
              <a:t>Named examples of River Tees and Holderness coast.</a:t>
            </a:r>
          </a:p>
        </p:txBody>
      </p:sp>
      <p:sp>
        <p:nvSpPr>
          <p:cNvPr id="6" name="TextBox 22">
            <a:extLst>
              <a:ext uri="{FF2B5EF4-FFF2-40B4-BE49-F238E27FC236}">
                <a16:creationId xmlns:a16="http://schemas.microsoft.com/office/drawing/2014/main" id="{8027F9D4-BD50-61AC-F20C-F94179185200}"/>
              </a:ext>
            </a:extLst>
          </p:cNvPr>
          <p:cNvSpPr txBox="1"/>
          <p:nvPr/>
        </p:nvSpPr>
        <p:spPr>
          <a:xfrm>
            <a:off x="10376772" y="310520"/>
            <a:ext cx="5661806" cy="1785104"/>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lnSpc>
                <a:spcPts val="3600"/>
              </a:lnSpc>
            </a:pPr>
            <a:r>
              <a:rPr lang="en-US" sz="2400" b="1">
                <a:solidFill>
                  <a:srgbClr val="000000"/>
                </a:solidFill>
                <a:latin typeface="Futura Ultra-Bold"/>
                <a:ea typeface="Futura Ultra-Bold"/>
                <a:cs typeface="Futura Ultra-Bold"/>
              </a:rPr>
              <a:t>Tip – Remember to use your case studies checklist and key term glossaries! Both are available on </a:t>
            </a:r>
            <a:r>
              <a:rPr lang="en-US" sz="2400" b="1" err="1">
                <a:solidFill>
                  <a:srgbClr val="000000"/>
                </a:solidFill>
                <a:latin typeface="Futura Ultra-Bold"/>
                <a:ea typeface="Futura Ultra-Bold"/>
                <a:cs typeface="Futura Ultra-Bold"/>
              </a:rPr>
              <a:t>ClassCharts</a:t>
            </a:r>
            <a:r>
              <a:rPr lang="en-US" sz="2400" b="1">
                <a:solidFill>
                  <a:srgbClr val="000000"/>
                </a:solidFill>
                <a:latin typeface="Futura Ultra-Bold"/>
                <a:ea typeface="Futura Ultra-Bold"/>
                <a:cs typeface="Futura Ultra-Bold"/>
              </a:rPr>
              <a:t>.</a:t>
            </a:r>
          </a:p>
        </p:txBody>
      </p:sp>
    </p:spTree>
    <p:extLst>
      <p:ext uri="{BB962C8B-B14F-4D97-AF65-F5344CB8AC3E}">
        <p14:creationId xmlns:p14="http://schemas.microsoft.com/office/powerpoint/2010/main" val="98194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C90C-29CF-257F-4EF3-1B0D7796816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A31485-F050-3B6A-629F-F94599FB7F46}"/>
              </a:ext>
            </a:extLst>
          </p:cNvPr>
          <p:cNvGrpSpPr/>
          <p:nvPr/>
        </p:nvGrpSpPr>
        <p:grpSpPr>
          <a:xfrm>
            <a:off x="228600" y="4367396"/>
            <a:ext cx="8416637" cy="4798414"/>
            <a:chOff x="0" y="0"/>
            <a:chExt cx="10136334" cy="6011622"/>
          </a:xfrm>
        </p:grpSpPr>
        <p:sp>
          <p:nvSpPr>
            <p:cNvPr id="3" name="Freeform 3">
              <a:extLst>
                <a:ext uri="{FF2B5EF4-FFF2-40B4-BE49-F238E27FC236}">
                  <a16:creationId xmlns:a16="http://schemas.microsoft.com/office/drawing/2014/main" id="{348F932D-7375-3652-FEBA-FAD1B587B078}"/>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4" name="Group 4">
            <a:extLst>
              <a:ext uri="{FF2B5EF4-FFF2-40B4-BE49-F238E27FC236}">
                <a16:creationId xmlns:a16="http://schemas.microsoft.com/office/drawing/2014/main" id="{E6729663-3D45-61F0-5554-B2190078FDA0}"/>
              </a:ext>
            </a:extLst>
          </p:cNvPr>
          <p:cNvGrpSpPr/>
          <p:nvPr/>
        </p:nvGrpSpPr>
        <p:grpSpPr>
          <a:xfrm>
            <a:off x="3753066" y="3276353"/>
            <a:ext cx="2182089" cy="2182089"/>
            <a:chOff x="0" y="0"/>
            <a:chExt cx="2909452" cy="2909452"/>
          </a:xfrm>
        </p:grpSpPr>
        <p:sp>
          <p:nvSpPr>
            <p:cNvPr id="5" name="Freeform 5">
              <a:extLst>
                <a:ext uri="{FF2B5EF4-FFF2-40B4-BE49-F238E27FC236}">
                  <a16:creationId xmlns:a16="http://schemas.microsoft.com/office/drawing/2014/main" id="{B9A62F27-A1C0-9BCD-9B09-78445D589189}"/>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6" name="Group 6">
            <a:extLst>
              <a:ext uri="{FF2B5EF4-FFF2-40B4-BE49-F238E27FC236}">
                <a16:creationId xmlns:a16="http://schemas.microsoft.com/office/drawing/2014/main" id="{1A3D5A60-F498-3C0B-FE7A-4D30185606BE}"/>
              </a:ext>
            </a:extLst>
          </p:cNvPr>
          <p:cNvGrpSpPr/>
          <p:nvPr/>
        </p:nvGrpSpPr>
        <p:grpSpPr>
          <a:xfrm>
            <a:off x="3839408" y="3362694"/>
            <a:ext cx="2009406" cy="2009406"/>
            <a:chOff x="0" y="0"/>
            <a:chExt cx="2679208" cy="2679208"/>
          </a:xfrm>
        </p:grpSpPr>
        <p:sp>
          <p:nvSpPr>
            <p:cNvPr id="7" name="Freeform 7">
              <a:extLst>
                <a:ext uri="{FF2B5EF4-FFF2-40B4-BE49-F238E27FC236}">
                  <a16:creationId xmlns:a16="http://schemas.microsoft.com/office/drawing/2014/main" id="{6E58CC43-888E-2EAA-10F6-A5B713A549D0}"/>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8" name="Group 8">
            <a:extLst>
              <a:ext uri="{FF2B5EF4-FFF2-40B4-BE49-F238E27FC236}">
                <a16:creationId xmlns:a16="http://schemas.microsoft.com/office/drawing/2014/main" id="{4D0A88EA-CEAF-8D94-25E9-BD4C1A8495BA}"/>
              </a:ext>
            </a:extLst>
          </p:cNvPr>
          <p:cNvGrpSpPr/>
          <p:nvPr/>
        </p:nvGrpSpPr>
        <p:grpSpPr>
          <a:xfrm>
            <a:off x="8915400" y="4367395"/>
            <a:ext cx="9144000" cy="4798375"/>
            <a:chOff x="0" y="0"/>
            <a:chExt cx="10136334" cy="6011622"/>
          </a:xfrm>
        </p:grpSpPr>
        <p:sp>
          <p:nvSpPr>
            <p:cNvPr id="9" name="Freeform 9">
              <a:extLst>
                <a:ext uri="{FF2B5EF4-FFF2-40B4-BE49-F238E27FC236}">
                  <a16:creationId xmlns:a16="http://schemas.microsoft.com/office/drawing/2014/main" id="{E4AD4B5E-5A26-2003-6628-3E2319424FF5}"/>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10" name="Group 10">
            <a:extLst>
              <a:ext uri="{FF2B5EF4-FFF2-40B4-BE49-F238E27FC236}">
                <a16:creationId xmlns:a16="http://schemas.microsoft.com/office/drawing/2014/main" id="{C6DB7AAB-121D-19B3-BDC6-68D1A45781DA}"/>
              </a:ext>
            </a:extLst>
          </p:cNvPr>
          <p:cNvGrpSpPr/>
          <p:nvPr/>
        </p:nvGrpSpPr>
        <p:grpSpPr>
          <a:xfrm>
            <a:off x="12352842" y="3276353"/>
            <a:ext cx="2182089" cy="2182089"/>
            <a:chOff x="0" y="0"/>
            <a:chExt cx="2909452" cy="2909452"/>
          </a:xfrm>
        </p:grpSpPr>
        <p:sp>
          <p:nvSpPr>
            <p:cNvPr id="11" name="Freeform 11">
              <a:extLst>
                <a:ext uri="{FF2B5EF4-FFF2-40B4-BE49-F238E27FC236}">
                  <a16:creationId xmlns:a16="http://schemas.microsoft.com/office/drawing/2014/main" id="{9A3446AE-49BE-FEA4-96CF-AAF1F2B152A9}"/>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12" name="Group 12">
            <a:extLst>
              <a:ext uri="{FF2B5EF4-FFF2-40B4-BE49-F238E27FC236}">
                <a16:creationId xmlns:a16="http://schemas.microsoft.com/office/drawing/2014/main" id="{C340750E-27FE-ABEE-C71B-33D4EA2D688E}"/>
              </a:ext>
            </a:extLst>
          </p:cNvPr>
          <p:cNvGrpSpPr/>
          <p:nvPr/>
        </p:nvGrpSpPr>
        <p:grpSpPr>
          <a:xfrm>
            <a:off x="12439180" y="3376543"/>
            <a:ext cx="2009406" cy="2009406"/>
            <a:chOff x="0" y="0"/>
            <a:chExt cx="2679208" cy="2679208"/>
          </a:xfrm>
        </p:grpSpPr>
        <p:sp>
          <p:nvSpPr>
            <p:cNvPr id="13" name="Freeform 13">
              <a:extLst>
                <a:ext uri="{FF2B5EF4-FFF2-40B4-BE49-F238E27FC236}">
                  <a16:creationId xmlns:a16="http://schemas.microsoft.com/office/drawing/2014/main" id="{ECB14800-1377-C32E-F1E1-F46479D4EB10}"/>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14" name="Group 14">
            <a:extLst>
              <a:ext uri="{FF2B5EF4-FFF2-40B4-BE49-F238E27FC236}">
                <a16:creationId xmlns:a16="http://schemas.microsoft.com/office/drawing/2014/main" id="{B701B2A0-9D01-BFBF-A4A6-CD8C3CB77330}"/>
              </a:ext>
            </a:extLst>
          </p:cNvPr>
          <p:cNvGrpSpPr/>
          <p:nvPr/>
        </p:nvGrpSpPr>
        <p:grpSpPr>
          <a:xfrm>
            <a:off x="0" y="519745"/>
            <a:ext cx="10363200" cy="1799999"/>
            <a:chOff x="0" y="0"/>
            <a:chExt cx="12192000" cy="1554290"/>
          </a:xfrm>
        </p:grpSpPr>
        <p:sp>
          <p:nvSpPr>
            <p:cNvPr id="15" name="Freeform 15">
              <a:extLst>
                <a:ext uri="{FF2B5EF4-FFF2-40B4-BE49-F238E27FC236}">
                  <a16:creationId xmlns:a16="http://schemas.microsoft.com/office/drawing/2014/main" id="{355326EC-E054-62E9-34BD-6FA866FF5AB9}"/>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6" name="Group 16">
            <a:extLst>
              <a:ext uri="{FF2B5EF4-FFF2-40B4-BE49-F238E27FC236}">
                <a16:creationId xmlns:a16="http://schemas.microsoft.com/office/drawing/2014/main" id="{29FB3B6B-0458-EA53-1CFA-38960CBA4269}"/>
              </a:ext>
            </a:extLst>
          </p:cNvPr>
          <p:cNvGrpSpPr/>
          <p:nvPr/>
        </p:nvGrpSpPr>
        <p:grpSpPr>
          <a:xfrm>
            <a:off x="0" y="519746"/>
            <a:ext cx="936307" cy="1165718"/>
            <a:chOff x="0" y="0"/>
            <a:chExt cx="1248410" cy="1554290"/>
          </a:xfrm>
        </p:grpSpPr>
        <p:sp>
          <p:nvSpPr>
            <p:cNvPr id="17" name="Freeform 17">
              <a:extLst>
                <a:ext uri="{FF2B5EF4-FFF2-40B4-BE49-F238E27FC236}">
                  <a16:creationId xmlns:a16="http://schemas.microsoft.com/office/drawing/2014/main" id="{FB4B2DE0-C254-9CD1-A6DC-B5A1DF82F91D}"/>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20" name="TextBox 20">
            <a:extLst>
              <a:ext uri="{FF2B5EF4-FFF2-40B4-BE49-F238E27FC236}">
                <a16:creationId xmlns:a16="http://schemas.microsoft.com/office/drawing/2014/main" id="{CD07CE05-E30C-DFC8-421C-5190931B16A1}"/>
              </a:ext>
            </a:extLst>
          </p:cNvPr>
          <p:cNvSpPr txBox="1"/>
          <p:nvPr/>
        </p:nvSpPr>
        <p:spPr>
          <a:xfrm>
            <a:off x="447469" y="4552689"/>
            <a:ext cx="3591131" cy="1384995"/>
          </a:xfrm>
          <a:prstGeom prst="rect">
            <a:avLst/>
          </a:prstGeom>
        </p:spPr>
        <p:txBody>
          <a:bodyPr wrap="square" lIns="0" tIns="0" rIns="0" bIns="0" rtlCol="0" anchor="t">
            <a:spAutoFit/>
          </a:bodyPr>
          <a:lstStyle/>
          <a:p>
            <a:pPr algn="ctr">
              <a:lnSpc>
                <a:spcPts val="3600"/>
              </a:lnSpc>
            </a:pPr>
            <a:r>
              <a:rPr lang="en-US" sz="3000" b="1" i="1">
                <a:solidFill>
                  <a:srgbClr val="FFFFFF"/>
                </a:solidFill>
                <a:latin typeface="Futura Ultra-Bold"/>
                <a:ea typeface="Futura Ultra-Bold"/>
                <a:cs typeface="Futura Ultra-Bold"/>
              </a:rPr>
              <a:t>'MAD T-SHIRT'</a:t>
            </a:r>
          </a:p>
          <a:p>
            <a:pPr algn="ctr">
              <a:lnSpc>
                <a:spcPts val="3600"/>
              </a:lnSpc>
            </a:pPr>
            <a:endParaRPr lang="en-US" sz="3000" b="1" i="1">
              <a:solidFill>
                <a:srgbClr val="FFFFFF"/>
              </a:solidFill>
              <a:latin typeface="Futura Ultra-Bold"/>
              <a:ea typeface="Futura Ultra-Bold"/>
              <a:cs typeface="Futura Ultra-Bold"/>
            </a:endParaRPr>
          </a:p>
          <a:p>
            <a:pPr algn="ctr">
              <a:lnSpc>
                <a:spcPts val="3600"/>
              </a:lnSpc>
            </a:pPr>
            <a:endParaRPr lang="en-US" sz="3000" b="1" i="1">
              <a:solidFill>
                <a:srgbClr val="FFFFFF"/>
              </a:solidFill>
              <a:latin typeface="Futura Ultra-Bold"/>
              <a:ea typeface="Futura Ultra-Bold"/>
              <a:cs typeface="Futura Ultra-Bold"/>
            </a:endParaRPr>
          </a:p>
        </p:txBody>
      </p:sp>
      <p:sp>
        <p:nvSpPr>
          <p:cNvPr id="22" name="TextBox 22">
            <a:extLst>
              <a:ext uri="{FF2B5EF4-FFF2-40B4-BE49-F238E27FC236}">
                <a16:creationId xmlns:a16="http://schemas.microsoft.com/office/drawing/2014/main" id="{3E6EB687-57C6-2017-E150-CE02CA9374BE}"/>
              </a:ext>
            </a:extLst>
          </p:cNvPr>
          <p:cNvSpPr txBox="1"/>
          <p:nvPr/>
        </p:nvSpPr>
        <p:spPr>
          <a:xfrm>
            <a:off x="9036831" y="4596661"/>
            <a:ext cx="3402349" cy="861774"/>
          </a:xfrm>
          <a:prstGeom prst="rect">
            <a:avLst/>
          </a:prstGeom>
        </p:spPr>
        <p:txBody>
          <a:bodyPr wrap="square" lIns="0" tIns="0" rIns="0" bIns="0" rtlCol="0" anchor="t">
            <a:spAutoFit/>
          </a:bodyPr>
          <a:lstStyle/>
          <a:p>
            <a:pPr algn="ctr">
              <a:lnSpc>
                <a:spcPts val="3600"/>
              </a:lnSpc>
            </a:pPr>
            <a:r>
              <a:rPr lang="en-US" sz="2400" b="1" err="1">
                <a:solidFill>
                  <a:srgbClr val="FFFFFF"/>
                </a:solidFill>
                <a:latin typeface="Futura Ultra-Bold"/>
              </a:rPr>
              <a:t>AoS</a:t>
            </a:r>
            <a:r>
              <a:rPr lang="en-US" sz="2400" b="1">
                <a:solidFill>
                  <a:srgbClr val="FFFFFF"/>
                </a:solidFill>
                <a:latin typeface="Futura Ultra-Bold"/>
              </a:rPr>
              <a:t> 2.3.4.5</a:t>
            </a:r>
          </a:p>
          <a:p>
            <a:pPr algn="ctr">
              <a:lnSpc>
                <a:spcPts val="3600"/>
              </a:lnSpc>
            </a:pPr>
            <a:r>
              <a:rPr lang="en-US" sz="2400" b="1">
                <a:solidFill>
                  <a:srgbClr val="FFFFFF"/>
                </a:solidFill>
                <a:latin typeface="Futura Ultra-Bold"/>
              </a:rPr>
              <a:t>(Areas of study)</a:t>
            </a:r>
          </a:p>
        </p:txBody>
      </p:sp>
      <p:sp>
        <p:nvSpPr>
          <p:cNvPr id="23" name="TextBox 23">
            <a:extLst>
              <a:ext uri="{FF2B5EF4-FFF2-40B4-BE49-F238E27FC236}">
                <a16:creationId xmlns:a16="http://schemas.microsoft.com/office/drawing/2014/main" id="{8A6B883C-A836-C48F-1360-492EC09B713D}"/>
              </a:ext>
            </a:extLst>
          </p:cNvPr>
          <p:cNvSpPr txBox="1"/>
          <p:nvPr/>
        </p:nvSpPr>
        <p:spPr>
          <a:xfrm>
            <a:off x="9506296" y="5802061"/>
            <a:ext cx="8019704" cy="2823850"/>
          </a:xfrm>
          <a:prstGeom prst="rect">
            <a:avLst/>
          </a:prstGeom>
        </p:spPr>
        <p:txBody>
          <a:bodyPr wrap="square" lIns="0" tIns="0" rIns="0" bIns="0" rtlCol="0" anchor="t">
            <a:spAutoFit/>
          </a:bodyPr>
          <a:lstStyle/>
          <a:p>
            <a:pPr marL="342900" indent="-342900" algn="ctr">
              <a:lnSpc>
                <a:spcPts val="3240"/>
              </a:lnSpc>
              <a:buFont typeface="Arial"/>
              <a:buChar char="•"/>
            </a:pPr>
            <a:endParaRPr lang="en-US" sz="2400">
              <a:solidFill>
                <a:srgbClr val="FFFFFF"/>
              </a:solidFill>
              <a:latin typeface="Futura"/>
              <a:ea typeface="Futura"/>
              <a:cs typeface="Futura"/>
            </a:endParaRPr>
          </a:p>
          <a:p>
            <a:pPr marL="342900" indent="-342900" algn="ctr">
              <a:lnSpc>
                <a:spcPts val="3240"/>
              </a:lnSpc>
              <a:buFont typeface="Arial"/>
              <a:buChar char="•"/>
            </a:pPr>
            <a:endParaRPr lang="en-US" sz="2400">
              <a:solidFill>
                <a:srgbClr val="FFFFFF"/>
              </a:solidFill>
              <a:latin typeface="Futura"/>
              <a:ea typeface="Futura"/>
              <a:cs typeface="Futura"/>
            </a:endParaRPr>
          </a:p>
          <a:p>
            <a:pPr marL="342900" indent="-342900" algn="ctr">
              <a:lnSpc>
                <a:spcPts val="3240"/>
              </a:lnSpc>
              <a:buFont typeface="Arial"/>
              <a:buChar char="•"/>
            </a:pPr>
            <a:r>
              <a:rPr lang="en-US" sz="2400">
                <a:solidFill>
                  <a:srgbClr val="FFFFFF"/>
                </a:solidFill>
                <a:latin typeface="Futura"/>
                <a:ea typeface="Futura"/>
                <a:cs typeface="Futura"/>
              </a:rPr>
              <a:t>You need to know the key features of each area of study.</a:t>
            </a:r>
          </a:p>
          <a:p>
            <a:pPr marL="342900" indent="-342900" algn="ctr">
              <a:lnSpc>
                <a:spcPts val="3240"/>
              </a:lnSpc>
              <a:buFont typeface="Arial"/>
              <a:buChar char="•"/>
            </a:pPr>
            <a:r>
              <a:rPr lang="en-US" sz="2400">
                <a:solidFill>
                  <a:srgbClr val="FFFFFF"/>
                </a:solidFill>
                <a:latin typeface="Futura"/>
                <a:ea typeface="Calibri"/>
                <a:cs typeface="Calibri"/>
              </a:rPr>
              <a:t>Remember to read the questions carefully, which elements do you need to focus on?</a:t>
            </a:r>
          </a:p>
          <a:p>
            <a:pPr marL="342900" indent="-342900" algn="ctr">
              <a:lnSpc>
                <a:spcPts val="3240"/>
              </a:lnSpc>
              <a:buFont typeface="Arial"/>
              <a:buChar char="•"/>
            </a:pPr>
            <a:r>
              <a:rPr lang="en-US" sz="2400">
                <a:solidFill>
                  <a:srgbClr val="FFFFFF"/>
                </a:solidFill>
                <a:latin typeface="Futura"/>
                <a:ea typeface="Calibri"/>
                <a:cs typeface="Calibri"/>
              </a:rPr>
              <a:t>You need to know the correct terminology for each area of study.</a:t>
            </a:r>
          </a:p>
        </p:txBody>
      </p:sp>
      <p:sp>
        <p:nvSpPr>
          <p:cNvPr id="24" name="TextBox 24">
            <a:extLst>
              <a:ext uri="{FF2B5EF4-FFF2-40B4-BE49-F238E27FC236}">
                <a16:creationId xmlns:a16="http://schemas.microsoft.com/office/drawing/2014/main" id="{49DB4AA9-13A9-C12B-8B72-9274376CDBFA}"/>
              </a:ext>
            </a:extLst>
          </p:cNvPr>
          <p:cNvSpPr txBox="1"/>
          <p:nvPr/>
        </p:nvSpPr>
        <p:spPr>
          <a:xfrm>
            <a:off x="1177534" y="786690"/>
            <a:ext cx="8008131" cy="1102866"/>
          </a:xfrm>
          <a:prstGeom prst="rect">
            <a:avLst/>
          </a:prstGeom>
        </p:spPr>
        <p:txBody>
          <a:bodyPr wrap="square" lIns="0" tIns="0" rIns="0" bIns="0" rtlCol="0" anchor="t">
            <a:spAutoFit/>
          </a:body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a:t>
            </a:r>
          </a:p>
          <a:p>
            <a:pPr algn="ctr">
              <a:lnSpc>
                <a:spcPts val="4320"/>
              </a:lnSpc>
            </a:pPr>
            <a:r>
              <a:rPr lang="en-US" sz="3600" b="1" dirty="0">
                <a:solidFill>
                  <a:srgbClr val="000000"/>
                </a:solidFill>
                <a:latin typeface="Futura Ultra-Bold"/>
                <a:ea typeface="Futura Ultra-Bold"/>
                <a:cs typeface="Futura Ultra-Bold"/>
              </a:rPr>
              <a:t>MUSIC</a:t>
            </a:r>
          </a:p>
        </p:txBody>
      </p:sp>
      <p:pic>
        <p:nvPicPr>
          <p:cNvPr id="27" name="Picture 26">
            <a:extLst>
              <a:ext uri="{FF2B5EF4-FFF2-40B4-BE49-F238E27FC236}">
                <a16:creationId xmlns:a16="http://schemas.microsoft.com/office/drawing/2014/main" id="{413976A0-2072-7F0A-923A-8FD7EEBC00A9}"/>
              </a:ext>
            </a:extLst>
          </p:cNvPr>
          <p:cNvPicPr>
            <a:picLocks noChangeAspect="1"/>
          </p:cNvPicPr>
          <p:nvPr/>
        </p:nvPicPr>
        <p:blipFill>
          <a:blip r:embed="rId2"/>
          <a:stretch>
            <a:fillRect/>
          </a:stretch>
        </p:blipFill>
        <p:spPr>
          <a:xfrm>
            <a:off x="15621000" y="330389"/>
            <a:ext cx="1676190" cy="1800000"/>
          </a:xfrm>
          <a:prstGeom prst="rect">
            <a:avLst/>
          </a:prstGeom>
        </p:spPr>
      </p:pic>
      <p:sp>
        <p:nvSpPr>
          <p:cNvPr id="18" name="TextBox 22">
            <a:extLst>
              <a:ext uri="{FF2B5EF4-FFF2-40B4-BE49-F238E27FC236}">
                <a16:creationId xmlns:a16="http://schemas.microsoft.com/office/drawing/2014/main" id="{D232AC4F-E567-253B-CD06-349BFE66515B}"/>
              </a:ext>
            </a:extLst>
          </p:cNvPr>
          <p:cNvSpPr txBox="1"/>
          <p:nvPr/>
        </p:nvSpPr>
        <p:spPr>
          <a:xfrm>
            <a:off x="14822659" y="4562204"/>
            <a:ext cx="3028276" cy="1771639"/>
          </a:xfrm>
          <a:prstGeom prst="rect">
            <a:avLst/>
          </a:prstGeom>
        </p:spPr>
        <p:txBody>
          <a:bodyPr wrap="square" lIns="0" tIns="0" rIns="0" bIns="0" rtlCol="0" anchor="t">
            <a:spAutoFit/>
          </a:bodyPr>
          <a:lstStyle/>
          <a:p>
            <a:pPr algn="ctr">
              <a:lnSpc>
                <a:spcPts val="3600"/>
              </a:lnSpc>
            </a:pPr>
            <a:r>
              <a:rPr lang="en-US" b="1">
                <a:solidFill>
                  <a:srgbClr val="FFFFFF"/>
                </a:solidFill>
                <a:latin typeface="Futura Ultra-Bold"/>
              </a:rPr>
              <a:t>Listening exam </a:t>
            </a:r>
          </a:p>
          <a:p>
            <a:pPr algn="ctr">
              <a:lnSpc>
                <a:spcPts val="3600"/>
              </a:lnSpc>
            </a:pPr>
            <a:r>
              <a:rPr lang="en-US" b="1">
                <a:solidFill>
                  <a:srgbClr val="FFFFFF"/>
                </a:solidFill>
                <a:latin typeface="Futura Ultra-Bold"/>
              </a:rPr>
              <a:t>1.5 hours. Total of 80 Marks. 40% of your final grade.</a:t>
            </a:r>
          </a:p>
        </p:txBody>
      </p:sp>
      <p:sp>
        <p:nvSpPr>
          <p:cNvPr id="19" name="TextBox 23">
            <a:extLst>
              <a:ext uri="{FF2B5EF4-FFF2-40B4-BE49-F238E27FC236}">
                <a16:creationId xmlns:a16="http://schemas.microsoft.com/office/drawing/2014/main" id="{060F337D-B16F-9103-2B20-DED6C3903762}"/>
              </a:ext>
            </a:extLst>
          </p:cNvPr>
          <p:cNvSpPr txBox="1"/>
          <p:nvPr/>
        </p:nvSpPr>
        <p:spPr>
          <a:xfrm>
            <a:off x="228560" y="5701073"/>
            <a:ext cx="8019704" cy="2003112"/>
          </a:xfrm>
          <a:prstGeom prst="rect">
            <a:avLst/>
          </a:prstGeom>
        </p:spPr>
        <p:txBody>
          <a:bodyPr wrap="square" lIns="0" tIns="0" rIns="0" bIns="0" rtlCol="0" anchor="t">
            <a:spAutoFit/>
          </a:bodyPr>
          <a:lstStyle/>
          <a:p>
            <a:pPr marL="342900" indent="-342900" algn="ctr">
              <a:lnSpc>
                <a:spcPts val="3240"/>
              </a:lnSpc>
              <a:buFont typeface="Arial"/>
              <a:buChar char="•"/>
            </a:pPr>
            <a:r>
              <a:rPr lang="en-US" sz="2400">
                <a:solidFill>
                  <a:srgbClr val="FFFFFF"/>
                </a:solidFill>
                <a:latin typeface="Futura"/>
                <a:ea typeface="Futura"/>
                <a:cs typeface="Futura"/>
              </a:rPr>
              <a:t>Remember to use 'MAD T-SHIRT' to help you reference the elements of music for each question in your exam.</a:t>
            </a:r>
          </a:p>
          <a:p>
            <a:pPr marL="342900" indent="-342900" algn="ctr">
              <a:lnSpc>
                <a:spcPts val="3240"/>
              </a:lnSpc>
              <a:buFont typeface="Arial"/>
              <a:buChar char="•"/>
            </a:pPr>
            <a:r>
              <a:rPr lang="en-US" sz="2400">
                <a:solidFill>
                  <a:srgbClr val="FFFFFF"/>
                </a:solidFill>
                <a:latin typeface="Futura"/>
                <a:ea typeface="Futura"/>
                <a:cs typeface="Futura"/>
              </a:rPr>
              <a:t>You need to know what 'MAD T-SHIRT' stands for and how to pick out these elements in the music.</a:t>
            </a:r>
          </a:p>
          <a:p>
            <a:pPr marL="342900" indent="-342900" algn="ctr">
              <a:lnSpc>
                <a:spcPts val="3240"/>
              </a:lnSpc>
              <a:buFont typeface="Arial"/>
              <a:buChar char="•"/>
            </a:pPr>
            <a:r>
              <a:rPr lang="en-US" sz="2400">
                <a:solidFill>
                  <a:srgbClr val="FFFFFF"/>
                </a:solidFill>
                <a:latin typeface="Futura"/>
                <a:ea typeface="Futura"/>
                <a:cs typeface="Futura"/>
              </a:rPr>
              <a:t>Refer to the revision video links that are on class charts.</a:t>
            </a:r>
          </a:p>
        </p:txBody>
      </p:sp>
    </p:spTree>
    <p:extLst>
      <p:ext uri="{BB962C8B-B14F-4D97-AF65-F5344CB8AC3E}">
        <p14:creationId xmlns:p14="http://schemas.microsoft.com/office/powerpoint/2010/main" val="291435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B7681-E10B-C1E1-A99D-BF082DD778E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D4AE57B-AFF0-63D3-6CEC-4BAD858C6D9A}"/>
              </a:ext>
            </a:extLst>
          </p:cNvPr>
          <p:cNvGrpSpPr/>
          <p:nvPr/>
        </p:nvGrpSpPr>
        <p:grpSpPr>
          <a:xfrm>
            <a:off x="228600" y="4367396"/>
            <a:ext cx="8524467" cy="5392923"/>
            <a:chOff x="0" y="0"/>
            <a:chExt cx="10136334" cy="6011622"/>
          </a:xfrm>
        </p:grpSpPr>
        <p:sp>
          <p:nvSpPr>
            <p:cNvPr id="3" name="Freeform 3">
              <a:extLst>
                <a:ext uri="{FF2B5EF4-FFF2-40B4-BE49-F238E27FC236}">
                  <a16:creationId xmlns:a16="http://schemas.microsoft.com/office/drawing/2014/main" id="{65F67032-F00B-4458-93F6-92BAE990C13A}"/>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4" name="Group 4">
            <a:extLst>
              <a:ext uri="{FF2B5EF4-FFF2-40B4-BE49-F238E27FC236}">
                <a16:creationId xmlns:a16="http://schemas.microsoft.com/office/drawing/2014/main" id="{707C4555-F281-F87C-4DE1-6F7D1FB68444}"/>
              </a:ext>
            </a:extLst>
          </p:cNvPr>
          <p:cNvGrpSpPr/>
          <p:nvPr/>
        </p:nvGrpSpPr>
        <p:grpSpPr>
          <a:xfrm>
            <a:off x="3753066" y="3276353"/>
            <a:ext cx="2182089" cy="2182089"/>
            <a:chOff x="0" y="0"/>
            <a:chExt cx="2909452" cy="2909452"/>
          </a:xfrm>
        </p:grpSpPr>
        <p:sp>
          <p:nvSpPr>
            <p:cNvPr id="5" name="Freeform 5">
              <a:extLst>
                <a:ext uri="{FF2B5EF4-FFF2-40B4-BE49-F238E27FC236}">
                  <a16:creationId xmlns:a16="http://schemas.microsoft.com/office/drawing/2014/main" id="{12F4118F-B281-7567-B7EC-74DFB2F42549}"/>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6" name="Group 6">
            <a:extLst>
              <a:ext uri="{FF2B5EF4-FFF2-40B4-BE49-F238E27FC236}">
                <a16:creationId xmlns:a16="http://schemas.microsoft.com/office/drawing/2014/main" id="{6A73A3CB-3E7B-F3E7-03BD-A4AA5F0F8E9B}"/>
              </a:ext>
            </a:extLst>
          </p:cNvPr>
          <p:cNvGrpSpPr/>
          <p:nvPr/>
        </p:nvGrpSpPr>
        <p:grpSpPr>
          <a:xfrm>
            <a:off x="3839408" y="3362694"/>
            <a:ext cx="2009406" cy="2009406"/>
            <a:chOff x="0" y="0"/>
            <a:chExt cx="2679208" cy="2679208"/>
          </a:xfrm>
        </p:grpSpPr>
        <p:sp>
          <p:nvSpPr>
            <p:cNvPr id="7" name="Freeform 7">
              <a:extLst>
                <a:ext uri="{FF2B5EF4-FFF2-40B4-BE49-F238E27FC236}">
                  <a16:creationId xmlns:a16="http://schemas.microsoft.com/office/drawing/2014/main" id="{6C6AA435-9BA5-A453-2ED3-E18CE6737D25}"/>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8" name="Group 8">
            <a:extLst>
              <a:ext uri="{FF2B5EF4-FFF2-40B4-BE49-F238E27FC236}">
                <a16:creationId xmlns:a16="http://schemas.microsoft.com/office/drawing/2014/main" id="{271C4EA6-89F1-A4DC-01D9-DACD40F545E6}"/>
              </a:ext>
            </a:extLst>
          </p:cNvPr>
          <p:cNvGrpSpPr/>
          <p:nvPr/>
        </p:nvGrpSpPr>
        <p:grpSpPr>
          <a:xfrm>
            <a:off x="9023230" y="4367396"/>
            <a:ext cx="9036170" cy="5392923"/>
            <a:chOff x="0" y="0"/>
            <a:chExt cx="10136334" cy="6011622"/>
          </a:xfrm>
        </p:grpSpPr>
        <p:sp>
          <p:nvSpPr>
            <p:cNvPr id="9" name="Freeform 9">
              <a:extLst>
                <a:ext uri="{FF2B5EF4-FFF2-40B4-BE49-F238E27FC236}">
                  <a16:creationId xmlns:a16="http://schemas.microsoft.com/office/drawing/2014/main" id="{C172E2EA-9C32-2028-AD17-F38A47A8C8C3}"/>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10" name="Group 10">
            <a:extLst>
              <a:ext uri="{FF2B5EF4-FFF2-40B4-BE49-F238E27FC236}">
                <a16:creationId xmlns:a16="http://schemas.microsoft.com/office/drawing/2014/main" id="{5B32F954-1B7F-617D-2AB9-1D516D0B19B4}"/>
              </a:ext>
            </a:extLst>
          </p:cNvPr>
          <p:cNvGrpSpPr/>
          <p:nvPr/>
        </p:nvGrpSpPr>
        <p:grpSpPr>
          <a:xfrm>
            <a:off x="12352842" y="3276353"/>
            <a:ext cx="2182089" cy="2182089"/>
            <a:chOff x="0" y="0"/>
            <a:chExt cx="2909452" cy="2909452"/>
          </a:xfrm>
        </p:grpSpPr>
        <p:sp>
          <p:nvSpPr>
            <p:cNvPr id="11" name="Freeform 11">
              <a:extLst>
                <a:ext uri="{FF2B5EF4-FFF2-40B4-BE49-F238E27FC236}">
                  <a16:creationId xmlns:a16="http://schemas.microsoft.com/office/drawing/2014/main" id="{46E99FBD-1361-0BAB-7C12-57433855C040}"/>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12" name="Group 12">
            <a:extLst>
              <a:ext uri="{FF2B5EF4-FFF2-40B4-BE49-F238E27FC236}">
                <a16:creationId xmlns:a16="http://schemas.microsoft.com/office/drawing/2014/main" id="{C49324F4-DBF8-31C7-951D-6C27CC22B2E7}"/>
              </a:ext>
            </a:extLst>
          </p:cNvPr>
          <p:cNvGrpSpPr/>
          <p:nvPr/>
        </p:nvGrpSpPr>
        <p:grpSpPr>
          <a:xfrm>
            <a:off x="12439180" y="3376543"/>
            <a:ext cx="2009406" cy="2009406"/>
            <a:chOff x="0" y="0"/>
            <a:chExt cx="2679208" cy="2679208"/>
          </a:xfrm>
        </p:grpSpPr>
        <p:sp>
          <p:nvSpPr>
            <p:cNvPr id="13" name="Freeform 13">
              <a:extLst>
                <a:ext uri="{FF2B5EF4-FFF2-40B4-BE49-F238E27FC236}">
                  <a16:creationId xmlns:a16="http://schemas.microsoft.com/office/drawing/2014/main" id="{BB4AE04E-18BF-75FC-A278-20C47839D562}"/>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14" name="Group 14">
            <a:extLst>
              <a:ext uri="{FF2B5EF4-FFF2-40B4-BE49-F238E27FC236}">
                <a16:creationId xmlns:a16="http://schemas.microsoft.com/office/drawing/2014/main" id="{A28B40E5-30E6-0E87-2B83-EFBEA9600A9C}"/>
              </a:ext>
            </a:extLst>
          </p:cNvPr>
          <p:cNvGrpSpPr/>
          <p:nvPr/>
        </p:nvGrpSpPr>
        <p:grpSpPr>
          <a:xfrm>
            <a:off x="0" y="519745"/>
            <a:ext cx="10363200" cy="1799999"/>
            <a:chOff x="0" y="0"/>
            <a:chExt cx="12192000" cy="1554290"/>
          </a:xfrm>
        </p:grpSpPr>
        <p:sp>
          <p:nvSpPr>
            <p:cNvPr id="15" name="Freeform 15">
              <a:extLst>
                <a:ext uri="{FF2B5EF4-FFF2-40B4-BE49-F238E27FC236}">
                  <a16:creationId xmlns:a16="http://schemas.microsoft.com/office/drawing/2014/main" id="{2372555D-FB63-B267-2625-D5460A859163}"/>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6" name="Group 16">
            <a:extLst>
              <a:ext uri="{FF2B5EF4-FFF2-40B4-BE49-F238E27FC236}">
                <a16:creationId xmlns:a16="http://schemas.microsoft.com/office/drawing/2014/main" id="{C41FD7F1-A0FD-D7E3-77F1-FAC6FB4BF869}"/>
              </a:ext>
            </a:extLst>
          </p:cNvPr>
          <p:cNvGrpSpPr/>
          <p:nvPr/>
        </p:nvGrpSpPr>
        <p:grpSpPr>
          <a:xfrm>
            <a:off x="0" y="519746"/>
            <a:ext cx="936307" cy="1165718"/>
            <a:chOff x="0" y="0"/>
            <a:chExt cx="1248410" cy="1554290"/>
          </a:xfrm>
        </p:grpSpPr>
        <p:sp>
          <p:nvSpPr>
            <p:cNvPr id="17" name="Freeform 17">
              <a:extLst>
                <a:ext uri="{FF2B5EF4-FFF2-40B4-BE49-F238E27FC236}">
                  <a16:creationId xmlns:a16="http://schemas.microsoft.com/office/drawing/2014/main" id="{611BED52-7A9B-8ED8-4CD9-72CCDDF4C761}"/>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20" name="TextBox 20">
            <a:extLst>
              <a:ext uri="{FF2B5EF4-FFF2-40B4-BE49-F238E27FC236}">
                <a16:creationId xmlns:a16="http://schemas.microsoft.com/office/drawing/2014/main" id="{F9BF6B4C-5229-4A34-DB8B-C02F46F494E2}"/>
              </a:ext>
            </a:extLst>
          </p:cNvPr>
          <p:cNvSpPr txBox="1"/>
          <p:nvPr/>
        </p:nvSpPr>
        <p:spPr>
          <a:xfrm>
            <a:off x="447469" y="4552689"/>
            <a:ext cx="3591131" cy="461665"/>
          </a:xfrm>
          <a:prstGeom prst="rect">
            <a:avLst/>
          </a:prstGeom>
        </p:spPr>
        <p:txBody>
          <a:bodyPr wrap="square" lIns="0" tIns="0" rIns="0" bIns="0" rtlCol="0" anchor="t">
            <a:spAutoFit/>
          </a:bodyPr>
          <a:lstStyle/>
          <a:p>
            <a:pPr algn="ctr">
              <a:lnSpc>
                <a:spcPts val="3600"/>
              </a:lnSpc>
            </a:pPr>
            <a:r>
              <a:rPr lang="en-US" sz="3000" b="1" i="1">
                <a:solidFill>
                  <a:srgbClr val="FFFFFF"/>
                </a:solidFill>
                <a:latin typeface="Futura Ultra-Bold"/>
                <a:sym typeface="Futura Ultra-Bold"/>
              </a:rPr>
              <a:t>Exam  - 2 hours </a:t>
            </a:r>
            <a:endParaRPr lang="en-US" sz="3000" b="1" i="1">
              <a:solidFill>
                <a:srgbClr val="FFFFFF"/>
              </a:solidFill>
              <a:latin typeface="Futura Ultra-Bold"/>
            </a:endParaRPr>
          </a:p>
        </p:txBody>
      </p:sp>
      <p:sp>
        <p:nvSpPr>
          <p:cNvPr id="24" name="TextBox 24">
            <a:extLst>
              <a:ext uri="{FF2B5EF4-FFF2-40B4-BE49-F238E27FC236}">
                <a16:creationId xmlns:a16="http://schemas.microsoft.com/office/drawing/2014/main" id="{4902F5B8-9E80-2083-9EA9-0299BBC3DD3F}"/>
              </a:ext>
            </a:extLst>
          </p:cNvPr>
          <p:cNvSpPr txBox="1"/>
          <p:nvPr/>
        </p:nvSpPr>
        <p:spPr>
          <a:xfrm>
            <a:off x="754380" y="587276"/>
            <a:ext cx="8008131" cy="1102866"/>
          </a:xfrm>
          <a:prstGeom prst="rect">
            <a:avLst/>
          </a:prstGeom>
        </p:spPr>
        <p:txBody>
          <a:bodyPr wrap="square" lIns="0" tIns="0" rIns="0" bIns="0" rtlCol="0" anchor="t">
            <a:spAutoFit/>
          </a:body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Design and Technology</a:t>
            </a:r>
            <a:endParaRPr lang="en-US" dirty="0"/>
          </a:p>
        </p:txBody>
      </p:sp>
      <p:pic>
        <p:nvPicPr>
          <p:cNvPr id="27" name="Picture 26">
            <a:extLst>
              <a:ext uri="{FF2B5EF4-FFF2-40B4-BE49-F238E27FC236}">
                <a16:creationId xmlns:a16="http://schemas.microsoft.com/office/drawing/2014/main" id="{72973733-5B73-6ED4-8B55-5DB23500F3E8}"/>
              </a:ext>
            </a:extLst>
          </p:cNvPr>
          <p:cNvPicPr>
            <a:picLocks noChangeAspect="1"/>
          </p:cNvPicPr>
          <p:nvPr/>
        </p:nvPicPr>
        <p:blipFill>
          <a:blip r:embed="rId2"/>
          <a:stretch>
            <a:fillRect/>
          </a:stretch>
        </p:blipFill>
        <p:spPr>
          <a:xfrm>
            <a:off x="15621000" y="330389"/>
            <a:ext cx="1676190" cy="1800000"/>
          </a:xfrm>
          <a:prstGeom prst="rect">
            <a:avLst/>
          </a:prstGeom>
        </p:spPr>
      </p:pic>
      <p:sp>
        <p:nvSpPr>
          <p:cNvPr id="19" name="TextBox 23">
            <a:extLst>
              <a:ext uri="{FF2B5EF4-FFF2-40B4-BE49-F238E27FC236}">
                <a16:creationId xmlns:a16="http://schemas.microsoft.com/office/drawing/2014/main" id="{C015C0C5-8303-D21A-B068-787EC56A17D7}"/>
              </a:ext>
            </a:extLst>
          </p:cNvPr>
          <p:cNvSpPr txBox="1"/>
          <p:nvPr/>
        </p:nvSpPr>
        <p:spPr>
          <a:xfrm>
            <a:off x="422654" y="5636375"/>
            <a:ext cx="8019704" cy="4875694"/>
          </a:xfrm>
          <a:prstGeom prst="rect">
            <a:avLst/>
          </a:prstGeom>
        </p:spPr>
        <p:txBody>
          <a:bodyPr wrap="square" lIns="0" tIns="0" rIns="0" bIns="0" rtlCol="0" anchor="t">
            <a:spAutoFit/>
          </a:bodyPr>
          <a:lstStyle/>
          <a:p>
            <a:pPr algn="ctr">
              <a:lnSpc>
                <a:spcPts val="3240"/>
              </a:lnSpc>
            </a:pPr>
            <a:r>
              <a:rPr lang="en-US" sz="2400" b="1">
                <a:solidFill>
                  <a:srgbClr val="FFFFFF"/>
                </a:solidFill>
                <a:latin typeface="Futura"/>
                <a:ea typeface="Futura"/>
                <a:cs typeface="Futura"/>
              </a:rPr>
              <a:t>Section A</a:t>
            </a:r>
            <a:r>
              <a:rPr lang="en-US" sz="2400">
                <a:solidFill>
                  <a:srgbClr val="FFFFFF"/>
                </a:solidFill>
                <a:latin typeface="Futura"/>
                <a:ea typeface="Futura"/>
                <a:cs typeface="Futura"/>
              </a:rPr>
              <a:t> – Core Technical Principles 20 marks.</a:t>
            </a:r>
          </a:p>
          <a:p>
            <a:pPr algn="ctr">
              <a:lnSpc>
                <a:spcPts val="3240"/>
              </a:lnSpc>
            </a:pPr>
            <a:r>
              <a:rPr lang="en-US" sz="2400">
                <a:solidFill>
                  <a:srgbClr val="FFFFFF"/>
                </a:solidFill>
                <a:latin typeface="Futura"/>
                <a:ea typeface="Futura"/>
                <a:cs typeface="Futura"/>
              </a:rPr>
              <a:t>10 multiply choice questions and 5 short 2-mark questions.</a:t>
            </a:r>
          </a:p>
          <a:p>
            <a:pPr algn="ctr">
              <a:lnSpc>
                <a:spcPts val="3240"/>
              </a:lnSpc>
            </a:pPr>
            <a:endParaRPr lang="en-US" sz="2400">
              <a:solidFill>
                <a:srgbClr val="FFFFFF"/>
              </a:solidFill>
              <a:latin typeface="Futura"/>
              <a:ea typeface="Futura"/>
              <a:cs typeface="Futura"/>
            </a:endParaRPr>
          </a:p>
          <a:p>
            <a:pPr algn="ctr">
              <a:lnSpc>
                <a:spcPts val="3240"/>
              </a:lnSpc>
            </a:pPr>
            <a:r>
              <a:rPr lang="en-US" sz="2400" b="1">
                <a:solidFill>
                  <a:srgbClr val="FFFFFF"/>
                </a:solidFill>
                <a:latin typeface="Futura"/>
                <a:ea typeface="Futura"/>
                <a:cs typeface="Futura"/>
              </a:rPr>
              <a:t>Section B</a:t>
            </a:r>
            <a:r>
              <a:rPr lang="en-US" sz="2400">
                <a:solidFill>
                  <a:srgbClr val="FFFFFF"/>
                </a:solidFill>
                <a:latin typeface="Futura"/>
                <a:ea typeface="Futura"/>
                <a:cs typeface="Futura"/>
              </a:rPr>
              <a:t> – </a:t>
            </a:r>
            <a:r>
              <a:rPr lang="en-US" sz="2400" err="1">
                <a:solidFill>
                  <a:srgbClr val="FFFFFF"/>
                </a:solidFill>
                <a:latin typeface="Futura"/>
                <a:ea typeface="Futura"/>
                <a:cs typeface="Futura"/>
              </a:rPr>
              <a:t>Speicalist</a:t>
            </a:r>
            <a:r>
              <a:rPr lang="en-US" sz="2400">
                <a:solidFill>
                  <a:srgbClr val="FFFFFF"/>
                </a:solidFill>
                <a:latin typeface="Futura"/>
                <a:ea typeface="Futura"/>
                <a:cs typeface="Futura"/>
              </a:rPr>
              <a:t> Technical Principles 30 marks.</a:t>
            </a:r>
          </a:p>
          <a:p>
            <a:pPr algn="ctr">
              <a:lnSpc>
                <a:spcPts val="3240"/>
              </a:lnSpc>
            </a:pPr>
            <a:r>
              <a:rPr lang="en-US" sz="2400">
                <a:solidFill>
                  <a:srgbClr val="FFFFFF"/>
                </a:solidFill>
                <a:latin typeface="Futura"/>
                <a:ea typeface="Futura"/>
                <a:cs typeface="Futura"/>
              </a:rPr>
              <a:t>Various question around 2-5 marks. This section includes an extended writing question worth 8 marks and some </a:t>
            </a:r>
            <a:r>
              <a:rPr lang="en-US" sz="2400" err="1">
                <a:solidFill>
                  <a:srgbClr val="FFFFFF"/>
                </a:solidFill>
                <a:latin typeface="Futura"/>
                <a:ea typeface="Futura"/>
                <a:cs typeface="Futura"/>
              </a:rPr>
              <a:t>maths</a:t>
            </a:r>
            <a:r>
              <a:rPr lang="en-US" sz="2400">
                <a:solidFill>
                  <a:srgbClr val="FFFFFF"/>
                </a:solidFill>
                <a:latin typeface="Futura"/>
                <a:ea typeface="Futura"/>
                <a:cs typeface="Futura"/>
              </a:rPr>
              <a:t> questions.</a:t>
            </a:r>
          </a:p>
          <a:p>
            <a:pPr algn="ctr">
              <a:lnSpc>
                <a:spcPts val="3240"/>
              </a:lnSpc>
            </a:pPr>
            <a:r>
              <a:rPr lang="en-US" sz="2400" b="1">
                <a:solidFill>
                  <a:srgbClr val="FFFFFF"/>
                </a:solidFill>
                <a:latin typeface="Futura"/>
              </a:rPr>
              <a:t>Section C</a:t>
            </a:r>
            <a:r>
              <a:rPr lang="en-US" sz="2400">
                <a:solidFill>
                  <a:srgbClr val="FFFFFF"/>
                </a:solidFill>
                <a:latin typeface="Futura"/>
              </a:rPr>
              <a:t> – Designing and Making Principles 50 Marks</a:t>
            </a:r>
            <a:endParaRPr lang="en-US" sz="2400">
              <a:solidFill>
                <a:srgbClr val="000000"/>
              </a:solidFill>
              <a:latin typeface="Futura"/>
            </a:endParaRPr>
          </a:p>
          <a:p>
            <a:pPr algn="ctr">
              <a:lnSpc>
                <a:spcPts val="3240"/>
              </a:lnSpc>
            </a:pPr>
            <a:r>
              <a:rPr lang="en-US" sz="2400">
                <a:solidFill>
                  <a:srgbClr val="FFFFFF"/>
                </a:solidFill>
                <a:latin typeface="Futura"/>
              </a:rPr>
              <a:t>Various question about designing and making, </a:t>
            </a:r>
            <a:r>
              <a:rPr lang="en-US" sz="2400" err="1">
                <a:solidFill>
                  <a:srgbClr val="FFFFFF"/>
                </a:solidFill>
                <a:latin typeface="Futura"/>
              </a:rPr>
              <a:t>inlcuding</a:t>
            </a:r>
            <a:r>
              <a:rPr lang="en-US" sz="2400">
                <a:solidFill>
                  <a:srgbClr val="FFFFFF"/>
                </a:solidFill>
                <a:latin typeface="Futura"/>
              </a:rPr>
              <a:t> 6-mark answers. </a:t>
            </a:r>
            <a:r>
              <a:rPr lang="en-US" sz="2400" err="1">
                <a:solidFill>
                  <a:srgbClr val="FFFFFF"/>
                </a:solidFill>
                <a:latin typeface="Futura"/>
              </a:rPr>
              <a:t>Maths</a:t>
            </a:r>
            <a:r>
              <a:rPr lang="en-US" sz="2400">
                <a:solidFill>
                  <a:srgbClr val="FFFFFF"/>
                </a:solidFill>
                <a:latin typeface="Futura"/>
              </a:rPr>
              <a:t> and drawing questions included.</a:t>
            </a:r>
            <a:endParaRPr lang="en-US"/>
          </a:p>
          <a:p>
            <a:pPr algn="ctr">
              <a:lnSpc>
                <a:spcPts val="3240"/>
              </a:lnSpc>
            </a:pPr>
            <a:r>
              <a:rPr lang="en-US" sz="2400">
                <a:solidFill>
                  <a:srgbClr val="FFFFFF"/>
                </a:solidFill>
                <a:latin typeface="Futura"/>
                <a:ea typeface="Futura"/>
                <a:cs typeface="Futura"/>
              </a:rPr>
              <a:t>.</a:t>
            </a:r>
          </a:p>
          <a:p>
            <a:pPr algn="ctr">
              <a:lnSpc>
                <a:spcPts val="3240"/>
              </a:lnSpc>
            </a:pPr>
            <a:endParaRPr lang="en-US" sz="2400">
              <a:solidFill>
                <a:srgbClr val="FFFFFF"/>
              </a:solidFill>
              <a:latin typeface="Futura"/>
              <a:ea typeface="Futura"/>
              <a:cs typeface="Futura"/>
            </a:endParaRPr>
          </a:p>
        </p:txBody>
      </p:sp>
      <p:sp>
        <p:nvSpPr>
          <p:cNvPr id="21" name="TextBox 23">
            <a:extLst>
              <a:ext uri="{FF2B5EF4-FFF2-40B4-BE49-F238E27FC236}">
                <a16:creationId xmlns:a16="http://schemas.microsoft.com/office/drawing/2014/main" id="{29922CA6-4062-048E-2660-EF0A9B918CE7}"/>
              </a:ext>
            </a:extLst>
          </p:cNvPr>
          <p:cNvSpPr txBox="1"/>
          <p:nvPr/>
        </p:nvSpPr>
        <p:spPr>
          <a:xfrm>
            <a:off x="9437258" y="5701073"/>
            <a:ext cx="8019704" cy="3256020"/>
          </a:xfrm>
          <a:prstGeom prst="rect">
            <a:avLst/>
          </a:prstGeom>
        </p:spPr>
        <p:txBody>
          <a:bodyPr wrap="square" lIns="0" tIns="0" rIns="0" bIns="0" rtlCol="0" anchor="t">
            <a:spAutoFit/>
          </a:bodyPr>
          <a:lstStyle/>
          <a:p>
            <a:pPr algn="ctr">
              <a:lnSpc>
                <a:spcPts val="3240"/>
              </a:lnSpc>
            </a:pPr>
            <a:r>
              <a:rPr lang="en-US" sz="2400">
                <a:solidFill>
                  <a:srgbClr val="FFFFFF"/>
                </a:solidFill>
                <a:latin typeface="Futura"/>
                <a:ea typeface="Futura"/>
                <a:cs typeface="Futura"/>
              </a:rPr>
              <a:t>Use you Collins revision books and the practice questions.</a:t>
            </a:r>
          </a:p>
          <a:p>
            <a:pPr algn="ctr">
              <a:lnSpc>
                <a:spcPts val="3240"/>
              </a:lnSpc>
            </a:pPr>
            <a:r>
              <a:rPr lang="en-US" sz="2400">
                <a:solidFill>
                  <a:srgbClr val="FFFFFF"/>
                </a:solidFill>
                <a:latin typeface="Futura"/>
                <a:ea typeface="Futura"/>
                <a:cs typeface="Futura"/>
              </a:rPr>
              <a:t>Search topics on GCSE Pod to check you </a:t>
            </a:r>
            <a:r>
              <a:rPr lang="en-US" sz="2400" err="1">
                <a:solidFill>
                  <a:srgbClr val="FFFFFF"/>
                </a:solidFill>
                <a:latin typeface="Futura"/>
                <a:ea typeface="Futura"/>
                <a:cs typeface="Futura"/>
              </a:rPr>
              <a:t>knowlodge</a:t>
            </a:r>
            <a:r>
              <a:rPr lang="en-US" sz="2400">
                <a:solidFill>
                  <a:srgbClr val="FFFFFF"/>
                </a:solidFill>
                <a:latin typeface="Futura"/>
                <a:ea typeface="Futura"/>
                <a:cs typeface="Futura"/>
              </a:rPr>
              <a:t>. </a:t>
            </a:r>
          </a:p>
          <a:p>
            <a:pPr algn="ctr">
              <a:lnSpc>
                <a:spcPts val="3240"/>
              </a:lnSpc>
            </a:pPr>
            <a:r>
              <a:rPr lang="en-US" sz="2400">
                <a:solidFill>
                  <a:srgbClr val="FFFFFF"/>
                </a:solidFill>
                <a:latin typeface="Futura"/>
                <a:ea typeface="Futura"/>
                <a:cs typeface="Futura"/>
              </a:rPr>
              <a:t>Think about the </a:t>
            </a:r>
            <a:r>
              <a:rPr lang="en-US" sz="2400" err="1">
                <a:solidFill>
                  <a:srgbClr val="FFFFFF"/>
                </a:solidFill>
                <a:latin typeface="Futura"/>
                <a:ea typeface="Futura"/>
                <a:cs typeface="Futura"/>
              </a:rPr>
              <a:t>retreival</a:t>
            </a:r>
            <a:r>
              <a:rPr lang="en-US" sz="2400">
                <a:solidFill>
                  <a:srgbClr val="FFFFFF"/>
                </a:solidFill>
                <a:latin typeface="Futura"/>
                <a:ea typeface="Futura"/>
                <a:cs typeface="Futura"/>
              </a:rPr>
              <a:t> questions completed in the being of the lessons and link these to any answers.</a:t>
            </a:r>
          </a:p>
          <a:p>
            <a:pPr algn="ctr">
              <a:lnSpc>
                <a:spcPts val="3240"/>
              </a:lnSpc>
            </a:pPr>
            <a:r>
              <a:rPr lang="en-US" sz="2400">
                <a:solidFill>
                  <a:srgbClr val="FFFFFF"/>
                </a:solidFill>
                <a:latin typeface="Futura"/>
                <a:ea typeface="Futura"/>
                <a:cs typeface="Futura"/>
              </a:rPr>
              <a:t>Write the extended writing questions as a PEE response.</a:t>
            </a:r>
          </a:p>
          <a:p>
            <a:pPr algn="ctr">
              <a:lnSpc>
                <a:spcPts val="3240"/>
              </a:lnSpc>
            </a:pPr>
            <a:r>
              <a:rPr lang="en-US" sz="2400">
                <a:solidFill>
                  <a:srgbClr val="FFFFFF"/>
                </a:solidFill>
                <a:latin typeface="Futura"/>
              </a:rPr>
              <a:t>Use a range of technical language, avoid words like 'strong' and 'cheap' unless it’s a comparison to another product or material</a:t>
            </a:r>
            <a:endParaRPr lang="en-US"/>
          </a:p>
        </p:txBody>
      </p:sp>
    </p:spTree>
    <p:extLst>
      <p:ext uri="{BB962C8B-B14F-4D97-AF65-F5344CB8AC3E}">
        <p14:creationId xmlns:p14="http://schemas.microsoft.com/office/powerpoint/2010/main" val="217792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DB381-0767-087B-C982-57B71E60D9A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0C9A678-307E-9C1C-A06B-D9977E5CE36D}"/>
              </a:ext>
            </a:extLst>
          </p:cNvPr>
          <p:cNvGrpSpPr/>
          <p:nvPr/>
        </p:nvGrpSpPr>
        <p:grpSpPr>
          <a:xfrm>
            <a:off x="228600" y="4367396"/>
            <a:ext cx="8416637" cy="5241961"/>
            <a:chOff x="0" y="0"/>
            <a:chExt cx="10136334" cy="6011622"/>
          </a:xfrm>
        </p:grpSpPr>
        <p:sp>
          <p:nvSpPr>
            <p:cNvPr id="3" name="Freeform 3">
              <a:extLst>
                <a:ext uri="{FF2B5EF4-FFF2-40B4-BE49-F238E27FC236}">
                  <a16:creationId xmlns:a16="http://schemas.microsoft.com/office/drawing/2014/main" id="{0F14D2A9-DDD5-7A0F-7145-BC0B82847FE3}"/>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4" name="Group 4">
            <a:extLst>
              <a:ext uri="{FF2B5EF4-FFF2-40B4-BE49-F238E27FC236}">
                <a16:creationId xmlns:a16="http://schemas.microsoft.com/office/drawing/2014/main" id="{DA83D13E-61B7-C5B8-93D4-49F828E92129}"/>
              </a:ext>
            </a:extLst>
          </p:cNvPr>
          <p:cNvGrpSpPr/>
          <p:nvPr/>
        </p:nvGrpSpPr>
        <p:grpSpPr>
          <a:xfrm>
            <a:off x="3753066" y="3276353"/>
            <a:ext cx="2182089" cy="2182089"/>
            <a:chOff x="0" y="0"/>
            <a:chExt cx="2909452" cy="2909452"/>
          </a:xfrm>
        </p:grpSpPr>
        <p:sp>
          <p:nvSpPr>
            <p:cNvPr id="5" name="Freeform 5">
              <a:extLst>
                <a:ext uri="{FF2B5EF4-FFF2-40B4-BE49-F238E27FC236}">
                  <a16:creationId xmlns:a16="http://schemas.microsoft.com/office/drawing/2014/main" id="{9BB7D11A-B7DD-6972-E500-1800EBCEECE9}"/>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6" name="Group 6">
            <a:extLst>
              <a:ext uri="{FF2B5EF4-FFF2-40B4-BE49-F238E27FC236}">
                <a16:creationId xmlns:a16="http://schemas.microsoft.com/office/drawing/2014/main" id="{8EC9DF09-3AED-2EAC-6CAF-6C21FAF939EA}"/>
              </a:ext>
            </a:extLst>
          </p:cNvPr>
          <p:cNvGrpSpPr/>
          <p:nvPr/>
        </p:nvGrpSpPr>
        <p:grpSpPr>
          <a:xfrm>
            <a:off x="3839408" y="3362694"/>
            <a:ext cx="2009406" cy="2009406"/>
            <a:chOff x="0" y="0"/>
            <a:chExt cx="2679208" cy="2679208"/>
          </a:xfrm>
        </p:grpSpPr>
        <p:sp>
          <p:nvSpPr>
            <p:cNvPr id="7" name="Freeform 7">
              <a:extLst>
                <a:ext uri="{FF2B5EF4-FFF2-40B4-BE49-F238E27FC236}">
                  <a16:creationId xmlns:a16="http://schemas.microsoft.com/office/drawing/2014/main" id="{2B71D97D-131A-AF98-C38C-98EA324C44DE}"/>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8" name="Group 8">
            <a:extLst>
              <a:ext uri="{FF2B5EF4-FFF2-40B4-BE49-F238E27FC236}">
                <a16:creationId xmlns:a16="http://schemas.microsoft.com/office/drawing/2014/main" id="{67010421-BF58-4E2F-D45E-AD674502E6FA}"/>
              </a:ext>
            </a:extLst>
          </p:cNvPr>
          <p:cNvGrpSpPr/>
          <p:nvPr/>
        </p:nvGrpSpPr>
        <p:grpSpPr>
          <a:xfrm>
            <a:off x="8915400" y="4367396"/>
            <a:ext cx="9144000" cy="5241961"/>
            <a:chOff x="0" y="0"/>
            <a:chExt cx="10136334" cy="6011622"/>
          </a:xfrm>
        </p:grpSpPr>
        <p:sp>
          <p:nvSpPr>
            <p:cNvPr id="9" name="Freeform 9">
              <a:extLst>
                <a:ext uri="{FF2B5EF4-FFF2-40B4-BE49-F238E27FC236}">
                  <a16:creationId xmlns:a16="http://schemas.microsoft.com/office/drawing/2014/main" id="{FCC9B778-003F-9279-5F58-697CF5661EE0}"/>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10" name="Group 10">
            <a:extLst>
              <a:ext uri="{FF2B5EF4-FFF2-40B4-BE49-F238E27FC236}">
                <a16:creationId xmlns:a16="http://schemas.microsoft.com/office/drawing/2014/main" id="{A87B2DF2-5578-C619-F81D-90750E7BBDF6}"/>
              </a:ext>
            </a:extLst>
          </p:cNvPr>
          <p:cNvGrpSpPr/>
          <p:nvPr/>
        </p:nvGrpSpPr>
        <p:grpSpPr>
          <a:xfrm>
            <a:off x="12352842" y="3276353"/>
            <a:ext cx="2182089" cy="2182089"/>
            <a:chOff x="0" y="0"/>
            <a:chExt cx="2909452" cy="2909452"/>
          </a:xfrm>
        </p:grpSpPr>
        <p:sp>
          <p:nvSpPr>
            <p:cNvPr id="11" name="Freeform 11">
              <a:extLst>
                <a:ext uri="{FF2B5EF4-FFF2-40B4-BE49-F238E27FC236}">
                  <a16:creationId xmlns:a16="http://schemas.microsoft.com/office/drawing/2014/main" id="{61935417-90A4-F02D-B239-A4B2CAEFF9A0}"/>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12" name="Group 12">
            <a:extLst>
              <a:ext uri="{FF2B5EF4-FFF2-40B4-BE49-F238E27FC236}">
                <a16:creationId xmlns:a16="http://schemas.microsoft.com/office/drawing/2014/main" id="{67AE9561-EE47-0091-D38A-979E175B5B99}"/>
              </a:ext>
            </a:extLst>
          </p:cNvPr>
          <p:cNvGrpSpPr/>
          <p:nvPr/>
        </p:nvGrpSpPr>
        <p:grpSpPr>
          <a:xfrm>
            <a:off x="12439180" y="3376543"/>
            <a:ext cx="2009406" cy="2009406"/>
            <a:chOff x="0" y="0"/>
            <a:chExt cx="2679208" cy="2679208"/>
          </a:xfrm>
        </p:grpSpPr>
        <p:sp>
          <p:nvSpPr>
            <p:cNvPr id="13" name="Freeform 13">
              <a:extLst>
                <a:ext uri="{FF2B5EF4-FFF2-40B4-BE49-F238E27FC236}">
                  <a16:creationId xmlns:a16="http://schemas.microsoft.com/office/drawing/2014/main" id="{FEF4A4AA-A926-404E-D10E-BB8865A2BA2B}"/>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14" name="Group 14">
            <a:extLst>
              <a:ext uri="{FF2B5EF4-FFF2-40B4-BE49-F238E27FC236}">
                <a16:creationId xmlns:a16="http://schemas.microsoft.com/office/drawing/2014/main" id="{0AAB4A59-ED73-5F73-E25D-2D5CD9A54B03}"/>
              </a:ext>
            </a:extLst>
          </p:cNvPr>
          <p:cNvGrpSpPr/>
          <p:nvPr/>
        </p:nvGrpSpPr>
        <p:grpSpPr>
          <a:xfrm>
            <a:off x="0" y="519745"/>
            <a:ext cx="10363200" cy="1799999"/>
            <a:chOff x="0" y="0"/>
            <a:chExt cx="12192000" cy="1554290"/>
          </a:xfrm>
        </p:grpSpPr>
        <p:sp>
          <p:nvSpPr>
            <p:cNvPr id="15" name="Freeform 15">
              <a:extLst>
                <a:ext uri="{FF2B5EF4-FFF2-40B4-BE49-F238E27FC236}">
                  <a16:creationId xmlns:a16="http://schemas.microsoft.com/office/drawing/2014/main" id="{C108BD8C-D327-713F-3A64-88B6C82FBFA3}"/>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6" name="Group 16">
            <a:extLst>
              <a:ext uri="{FF2B5EF4-FFF2-40B4-BE49-F238E27FC236}">
                <a16:creationId xmlns:a16="http://schemas.microsoft.com/office/drawing/2014/main" id="{8D504715-18F6-D8BE-007C-81E00C518F8C}"/>
              </a:ext>
            </a:extLst>
          </p:cNvPr>
          <p:cNvGrpSpPr/>
          <p:nvPr/>
        </p:nvGrpSpPr>
        <p:grpSpPr>
          <a:xfrm>
            <a:off x="0" y="519746"/>
            <a:ext cx="936307" cy="1165718"/>
            <a:chOff x="0" y="0"/>
            <a:chExt cx="1248410" cy="1554290"/>
          </a:xfrm>
        </p:grpSpPr>
        <p:sp>
          <p:nvSpPr>
            <p:cNvPr id="17" name="Freeform 17">
              <a:extLst>
                <a:ext uri="{FF2B5EF4-FFF2-40B4-BE49-F238E27FC236}">
                  <a16:creationId xmlns:a16="http://schemas.microsoft.com/office/drawing/2014/main" id="{4B67D057-4143-3414-8815-A69F7AC0F97E}"/>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20" name="TextBox 20">
            <a:extLst>
              <a:ext uri="{FF2B5EF4-FFF2-40B4-BE49-F238E27FC236}">
                <a16:creationId xmlns:a16="http://schemas.microsoft.com/office/drawing/2014/main" id="{11158A23-37E9-CD16-CC8F-546C1D1404AC}"/>
              </a:ext>
            </a:extLst>
          </p:cNvPr>
          <p:cNvSpPr txBox="1"/>
          <p:nvPr/>
        </p:nvSpPr>
        <p:spPr>
          <a:xfrm>
            <a:off x="447469" y="4552689"/>
            <a:ext cx="3591131" cy="461665"/>
          </a:xfrm>
          <a:prstGeom prst="rect">
            <a:avLst/>
          </a:prstGeom>
        </p:spPr>
        <p:txBody>
          <a:bodyPr wrap="square" lIns="0" tIns="0" rIns="0" bIns="0" rtlCol="0" anchor="t">
            <a:spAutoFit/>
          </a:bodyPr>
          <a:lstStyle/>
          <a:p>
            <a:pPr algn="ctr">
              <a:lnSpc>
                <a:spcPts val="3600"/>
              </a:lnSpc>
            </a:pPr>
            <a:r>
              <a:rPr lang="en-US" sz="3000" b="1" i="1">
                <a:solidFill>
                  <a:srgbClr val="FFFFFF"/>
                </a:solidFill>
                <a:latin typeface="Futura Ultra-Bold"/>
                <a:sym typeface="Futura Ultra-Bold"/>
              </a:rPr>
              <a:t>Paper 2 Topics</a:t>
            </a:r>
            <a:endParaRPr lang="en-US"/>
          </a:p>
        </p:txBody>
      </p:sp>
      <p:sp>
        <p:nvSpPr>
          <p:cNvPr id="22" name="TextBox 22">
            <a:extLst>
              <a:ext uri="{FF2B5EF4-FFF2-40B4-BE49-F238E27FC236}">
                <a16:creationId xmlns:a16="http://schemas.microsoft.com/office/drawing/2014/main" id="{FA942C91-1531-02B7-5680-EE98980F8640}"/>
              </a:ext>
            </a:extLst>
          </p:cNvPr>
          <p:cNvSpPr txBox="1"/>
          <p:nvPr/>
        </p:nvSpPr>
        <p:spPr>
          <a:xfrm>
            <a:off x="9036831" y="4596661"/>
            <a:ext cx="3402349" cy="461665"/>
          </a:xfrm>
          <a:prstGeom prst="rect">
            <a:avLst/>
          </a:prstGeom>
        </p:spPr>
        <p:txBody>
          <a:bodyPr wrap="square" lIns="0" tIns="0" rIns="0" bIns="0" rtlCol="0" anchor="t">
            <a:spAutoFit/>
          </a:bodyPr>
          <a:lstStyle/>
          <a:p>
            <a:pPr algn="ctr">
              <a:lnSpc>
                <a:spcPts val="3600"/>
              </a:lnSpc>
            </a:pPr>
            <a:r>
              <a:rPr lang="en-US" sz="3000" b="1">
                <a:solidFill>
                  <a:srgbClr val="FFFFFF"/>
                </a:solidFill>
                <a:latin typeface="Futura Ultra-Bold"/>
                <a:sym typeface="Futura Ultra-Bold"/>
              </a:rPr>
              <a:t>Top Tips</a:t>
            </a:r>
            <a:endParaRPr lang="en-US" sz="3000"/>
          </a:p>
        </p:txBody>
      </p:sp>
      <p:sp>
        <p:nvSpPr>
          <p:cNvPr id="23" name="TextBox 23">
            <a:extLst>
              <a:ext uri="{FF2B5EF4-FFF2-40B4-BE49-F238E27FC236}">
                <a16:creationId xmlns:a16="http://schemas.microsoft.com/office/drawing/2014/main" id="{2EA7300A-FA90-83CD-939D-DDC9DEB29EA2}"/>
              </a:ext>
            </a:extLst>
          </p:cNvPr>
          <p:cNvSpPr txBox="1"/>
          <p:nvPr/>
        </p:nvSpPr>
        <p:spPr>
          <a:xfrm>
            <a:off x="9779816" y="6039302"/>
            <a:ext cx="8019704" cy="3234219"/>
          </a:xfrm>
          <a:prstGeom prst="rect">
            <a:avLst/>
          </a:prstGeom>
        </p:spPr>
        <p:txBody>
          <a:bodyPr wrap="square" lIns="0" tIns="0" rIns="0" bIns="0" rtlCol="0" anchor="t">
            <a:spAutoFit/>
          </a:bodyPr>
          <a:lstStyle/>
          <a:p>
            <a:pPr marL="285750" indent="-285750">
              <a:lnSpc>
                <a:spcPts val="3240"/>
              </a:lnSpc>
              <a:buFont typeface="Arial" panose="020B0604020202020204" pitchFamily="34" charset="0"/>
              <a:buChar char="•"/>
            </a:pPr>
            <a:r>
              <a:rPr lang="en-US" sz="2400">
                <a:solidFill>
                  <a:srgbClr val="FFFFFF"/>
                </a:solidFill>
                <a:latin typeface="Futura"/>
                <a:ea typeface="Futura"/>
                <a:cs typeface="Futura"/>
                <a:sym typeface="Futura"/>
              </a:rPr>
              <a:t>Use your revision guides to make notes and</a:t>
            </a:r>
            <a:r>
              <a:rPr lang="en-US" sz="2400" b="1">
                <a:solidFill>
                  <a:srgbClr val="FFFFFF"/>
                </a:solidFill>
                <a:latin typeface="Futura"/>
                <a:ea typeface="Futura"/>
                <a:cs typeface="Futura"/>
                <a:sym typeface="Futura"/>
              </a:rPr>
              <a:t> complete the practice exam questions that are in them.</a:t>
            </a:r>
          </a:p>
          <a:p>
            <a:pPr marL="285750" indent="-285750">
              <a:lnSpc>
                <a:spcPts val="3240"/>
              </a:lnSpc>
              <a:buFont typeface="Arial" panose="020B0604020202020204" pitchFamily="34" charset="0"/>
              <a:buChar char="•"/>
            </a:pPr>
            <a:endParaRPr lang="en-US" sz="2400" b="1">
              <a:solidFill>
                <a:srgbClr val="FFFFFF"/>
              </a:solidFill>
              <a:latin typeface="Futura"/>
              <a:ea typeface="Futura"/>
              <a:cs typeface="Futura"/>
              <a:sym typeface="Futura"/>
            </a:endParaRPr>
          </a:p>
          <a:p>
            <a:pPr marL="285750" indent="-285750">
              <a:lnSpc>
                <a:spcPts val="3240"/>
              </a:lnSpc>
              <a:buFont typeface="Arial" panose="020B0604020202020204" pitchFamily="34" charset="0"/>
              <a:buChar char="•"/>
            </a:pPr>
            <a:r>
              <a:rPr lang="en-US" sz="2400" b="1">
                <a:solidFill>
                  <a:srgbClr val="FFFFFF"/>
                </a:solidFill>
                <a:latin typeface="Futura"/>
                <a:ea typeface="Futura"/>
                <a:cs typeface="Futura"/>
              </a:rPr>
              <a:t>Use GCSE Pod and Seneca learning as excellent online revision tools.</a:t>
            </a:r>
          </a:p>
          <a:p>
            <a:pPr marL="285750" indent="-285750">
              <a:lnSpc>
                <a:spcPts val="3240"/>
              </a:lnSpc>
              <a:buFont typeface="Arial" panose="020B0604020202020204" pitchFamily="34" charset="0"/>
              <a:buChar char="•"/>
            </a:pPr>
            <a:endParaRPr lang="en-US" sz="2400" b="1">
              <a:solidFill>
                <a:srgbClr val="FFFFFF"/>
              </a:solidFill>
              <a:latin typeface="Futura"/>
              <a:ea typeface="Futura"/>
              <a:cs typeface="Futura"/>
            </a:endParaRPr>
          </a:p>
          <a:p>
            <a:pPr marL="285750" indent="-285750">
              <a:lnSpc>
                <a:spcPts val="3240"/>
              </a:lnSpc>
              <a:buFont typeface="Arial" panose="020B0604020202020204" pitchFamily="34" charset="0"/>
              <a:buChar char="•"/>
            </a:pPr>
            <a:r>
              <a:rPr lang="en-US" sz="2400" b="1">
                <a:solidFill>
                  <a:srgbClr val="FFFFFF"/>
                </a:solidFill>
                <a:latin typeface="Futura"/>
                <a:ea typeface="Futura"/>
                <a:cs typeface="Futura"/>
              </a:rPr>
              <a:t>Speak to your science teachers about some past paper questions for practice, they will provide you with some.</a:t>
            </a:r>
          </a:p>
        </p:txBody>
      </p:sp>
      <p:sp>
        <p:nvSpPr>
          <p:cNvPr id="24" name="TextBox 24">
            <a:extLst>
              <a:ext uri="{FF2B5EF4-FFF2-40B4-BE49-F238E27FC236}">
                <a16:creationId xmlns:a16="http://schemas.microsoft.com/office/drawing/2014/main" id="{5B627890-78D5-E830-979C-064D1F12A7B1}"/>
              </a:ext>
            </a:extLst>
          </p:cNvPr>
          <p:cNvSpPr txBox="1"/>
          <p:nvPr/>
        </p:nvSpPr>
        <p:spPr>
          <a:xfrm>
            <a:off x="754380" y="587276"/>
            <a:ext cx="8008131" cy="1102866"/>
          </a:xfrm>
          <a:prstGeom prst="rect">
            <a:avLst/>
          </a:prstGeom>
        </p:spPr>
        <p:txBody>
          <a:bodyPr wrap="square" lIns="0" tIns="0" rIns="0" bIns="0" rtlCol="0" anchor="t">
            <a:spAutoFit/>
          </a:body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Science</a:t>
            </a:r>
          </a:p>
        </p:txBody>
      </p:sp>
      <p:pic>
        <p:nvPicPr>
          <p:cNvPr id="27" name="Picture 26">
            <a:extLst>
              <a:ext uri="{FF2B5EF4-FFF2-40B4-BE49-F238E27FC236}">
                <a16:creationId xmlns:a16="http://schemas.microsoft.com/office/drawing/2014/main" id="{4BF794D7-78B1-7818-9861-1BC4ABA63602}"/>
              </a:ext>
            </a:extLst>
          </p:cNvPr>
          <p:cNvPicPr>
            <a:picLocks noChangeAspect="1"/>
          </p:cNvPicPr>
          <p:nvPr/>
        </p:nvPicPr>
        <p:blipFill>
          <a:blip r:embed="rId2"/>
          <a:stretch>
            <a:fillRect/>
          </a:stretch>
        </p:blipFill>
        <p:spPr>
          <a:xfrm>
            <a:off x="15621000" y="330389"/>
            <a:ext cx="1676190" cy="1800000"/>
          </a:xfrm>
          <a:prstGeom prst="rect">
            <a:avLst/>
          </a:prstGeom>
        </p:spPr>
      </p:pic>
      <p:sp>
        <p:nvSpPr>
          <p:cNvPr id="19" name="TextBox 23">
            <a:extLst>
              <a:ext uri="{FF2B5EF4-FFF2-40B4-BE49-F238E27FC236}">
                <a16:creationId xmlns:a16="http://schemas.microsoft.com/office/drawing/2014/main" id="{388BF6F0-D301-AA5D-B442-90C8418FD9FB}"/>
              </a:ext>
            </a:extLst>
          </p:cNvPr>
          <p:cNvSpPr txBox="1"/>
          <p:nvPr/>
        </p:nvSpPr>
        <p:spPr>
          <a:xfrm>
            <a:off x="495977" y="5829944"/>
            <a:ext cx="8019704" cy="3644587"/>
          </a:xfrm>
          <a:prstGeom prst="rect">
            <a:avLst/>
          </a:prstGeom>
        </p:spPr>
        <p:txBody>
          <a:bodyPr wrap="square" lIns="0" tIns="0" rIns="0" bIns="0" rtlCol="0" anchor="t">
            <a:spAutoFit/>
          </a:bodyPr>
          <a:lstStyle/>
          <a:p>
            <a:pPr marL="342900" indent="-342900">
              <a:lnSpc>
                <a:spcPts val="3240"/>
              </a:lnSpc>
              <a:buFont typeface="Arial"/>
              <a:buChar char="•"/>
            </a:pPr>
            <a:r>
              <a:rPr lang="en-US" sz="2400">
                <a:solidFill>
                  <a:srgbClr val="FFFFFF"/>
                </a:solidFill>
                <a:latin typeface="Futura"/>
                <a:cs typeface="Calibri"/>
                <a:sym typeface="Futura"/>
              </a:rPr>
              <a:t>Biology: Homeostasis and response; Inheritance, variation and evolution; and Ecology.</a:t>
            </a:r>
            <a:endParaRPr lang="en-US">
              <a:solidFill>
                <a:srgbClr val="000000"/>
              </a:solidFill>
              <a:latin typeface="Calibri"/>
              <a:cs typeface="Calibri"/>
            </a:endParaRPr>
          </a:p>
          <a:p>
            <a:pPr>
              <a:lnSpc>
                <a:spcPts val="3240"/>
              </a:lnSpc>
            </a:pPr>
            <a:endParaRPr lang="en-US" sz="2400">
              <a:solidFill>
                <a:srgbClr val="FFFFFF"/>
              </a:solidFill>
              <a:latin typeface="Futura"/>
              <a:cs typeface="Calibri"/>
            </a:endParaRPr>
          </a:p>
          <a:p>
            <a:pPr marL="342900" indent="-342900">
              <a:lnSpc>
                <a:spcPts val="3240"/>
              </a:lnSpc>
              <a:buFont typeface="Arial"/>
              <a:buChar char="•"/>
            </a:pPr>
            <a:r>
              <a:rPr lang="en-US" sz="2400">
                <a:solidFill>
                  <a:srgbClr val="FFFFFF"/>
                </a:solidFill>
                <a:latin typeface="Futura"/>
                <a:cs typeface="Calibri"/>
              </a:rPr>
              <a:t>Chemistry: The rate and extent of chemical change; Organic chemistry; Chemical analysis; Chemistry of the atmosphere; and Using resources</a:t>
            </a:r>
          </a:p>
          <a:p>
            <a:pPr>
              <a:lnSpc>
                <a:spcPts val="3240"/>
              </a:lnSpc>
            </a:pPr>
            <a:endParaRPr lang="en-US" sz="2400">
              <a:solidFill>
                <a:srgbClr val="FFFFFF"/>
              </a:solidFill>
              <a:latin typeface="Futura"/>
              <a:cs typeface="Calibri"/>
            </a:endParaRPr>
          </a:p>
          <a:p>
            <a:pPr marL="342900" indent="-342900">
              <a:lnSpc>
                <a:spcPts val="3240"/>
              </a:lnSpc>
              <a:buFont typeface="Arial"/>
              <a:buChar char="•"/>
            </a:pPr>
            <a:r>
              <a:rPr lang="en-US" sz="2400">
                <a:solidFill>
                  <a:srgbClr val="FFFFFF"/>
                </a:solidFill>
                <a:latin typeface="Futura"/>
                <a:cs typeface="Calibri"/>
              </a:rPr>
              <a:t>Physics: Forces; Waves; Magnetism and electromagnetism; and Space (</a:t>
            </a:r>
            <a:r>
              <a:rPr lang="en-US" sz="2400" err="1">
                <a:solidFill>
                  <a:srgbClr val="FFFFFF"/>
                </a:solidFill>
                <a:latin typeface="Futura"/>
                <a:cs typeface="Calibri"/>
              </a:rPr>
              <a:t>SepSci</a:t>
            </a:r>
            <a:r>
              <a:rPr lang="en-US" sz="2400">
                <a:solidFill>
                  <a:srgbClr val="FFFFFF"/>
                </a:solidFill>
                <a:latin typeface="Futura"/>
                <a:cs typeface="Calibri"/>
              </a:rPr>
              <a:t> only)</a:t>
            </a:r>
          </a:p>
        </p:txBody>
      </p:sp>
      <p:pic>
        <p:nvPicPr>
          <p:cNvPr id="21" name="Picture 20" descr="Animal Cell Diagram Poster A4 Labelled, Cell Biology, GCSE, A-level,  Revision, Classroom Display, Science Poster, Microbiology, Teacher - Etsy UK">
            <a:extLst>
              <a:ext uri="{FF2B5EF4-FFF2-40B4-BE49-F238E27FC236}">
                <a16:creationId xmlns:a16="http://schemas.microsoft.com/office/drawing/2014/main" id="{61D0465C-4EA1-B5AF-C1BA-5605680DE6D0}"/>
              </a:ext>
            </a:extLst>
          </p:cNvPr>
          <p:cNvPicPr>
            <a:picLocks noChangeAspect="1"/>
          </p:cNvPicPr>
          <p:nvPr/>
        </p:nvPicPr>
        <p:blipFill>
          <a:blip r:embed="rId3"/>
          <a:stretch>
            <a:fillRect/>
          </a:stretch>
        </p:blipFill>
        <p:spPr>
          <a:xfrm rot="1800000">
            <a:off x="11960952" y="715177"/>
            <a:ext cx="2971800" cy="3075707"/>
          </a:xfrm>
          <a:prstGeom prst="rect">
            <a:avLst/>
          </a:prstGeom>
        </p:spPr>
      </p:pic>
    </p:spTree>
    <p:extLst>
      <p:ext uri="{BB962C8B-B14F-4D97-AF65-F5344CB8AC3E}">
        <p14:creationId xmlns:p14="http://schemas.microsoft.com/office/powerpoint/2010/main" val="139872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72236-EE12-F07E-777D-183DFD60085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B70D22E-4B43-0653-C438-28A7058A9214}"/>
              </a:ext>
            </a:extLst>
          </p:cNvPr>
          <p:cNvGrpSpPr/>
          <p:nvPr/>
        </p:nvGrpSpPr>
        <p:grpSpPr>
          <a:xfrm>
            <a:off x="357996" y="4367396"/>
            <a:ext cx="8351939" cy="5026300"/>
            <a:chOff x="0" y="0"/>
            <a:chExt cx="10136334" cy="6011622"/>
          </a:xfrm>
        </p:grpSpPr>
        <p:sp>
          <p:nvSpPr>
            <p:cNvPr id="3" name="Freeform 3">
              <a:extLst>
                <a:ext uri="{FF2B5EF4-FFF2-40B4-BE49-F238E27FC236}">
                  <a16:creationId xmlns:a16="http://schemas.microsoft.com/office/drawing/2014/main" id="{1CA12583-4A62-0EB9-2127-B0131A9399B3}"/>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4" name="Group 4">
            <a:extLst>
              <a:ext uri="{FF2B5EF4-FFF2-40B4-BE49-F238E27FC236}">
                <a16:creationId xmlns:a16="http://schemas.microsoft.com/office/drawing/2014/main" id="{A4B2AA97-C09E-BA67-176E-99C823CA800F}"/>
              </a:ext>
            </a:extLst>
          </p:cNvPr>
          <p:cNvGrpSpPr/>
          <p:nvPr/>
        </p:nvGrpSpPr>
        <p:grpSpPr>
          <a:xfrm>
            <a:off x="3753066" y="3276353"/>
            <a:ext cx="2182089" cy="2182089"/>
            <a:chOff x="0" y="0"/>
            <a:chExt cx="2909452" cy="2909452"/>
          </a:xfrm>
        </p:grpSpPr>
        <p:sp>
          <p:nvSpPr>
            <p:cNvPr id="5" name="Freeform 5">
              <a:extLst>
                <a:ext uri="{FF2B5EF4-FFF2-40B4-BE49-F238E27FC236}">
                  <a16:creationId xmlns:a16="http://schemas.microsoft.com/office/drawing/2014/main" id="{8FA4F777-694B-D20A-8192-E35949978E7D}"/>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6" name="Group 6">
            <a:extLst>
              <a:ext uri="{FF2B5EF4-FFF2-40B4-BE49-F238E27FC236}">
                <a16:creationId xmlns:a16="http://schemas.microsoft.com/office/drawing/2014/main" id="{E0C4E8F0-4B26-BA7C-1902-B2D5389739F0}"/>
              </a:ext>
            </a:extLst>
          </p:cNvPr>
          <p:cNvGrpSpPr/>
          <p:nvPr/>
        </p:nvGrpSpPr>
        <p:grpSpPr>
          <a:xfrm>
            <a:off x="3839408" y="3362694"/>
            <a:ext cx="2009406" cy="2009406"/>
            <a:chOff x="0" y="0"/>
            <a:chExt cx="2679208" cy="2679208"/>
          </a:xfrm>
        </p:grpSpPr>
        <p:sp>
          <p:nvSpPr>
            <p:cNvPr id="7" name="Freeform 7">
              <a:extLst>
                <a:ext uri="{FF2B5EF4-FFF2-40B4-BE49-F238E27FC236}">
                  <a16:creationId xmlns:a16="http://schemas.microsoft.com/office/drawing/2014/main" id="{88906DA9-2B49-38E7-4A68-45C8457B2D55}"/>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8" name="Group 8">
            <a:extLst>
              <a:ext uri="{FF2B5EF4-FFF2-40B4-BE49-F238E27FC236}">
                <a16:creationId xmlns:a16="http://schemas.microsoft.com/office/drawing/2014/main" id="{0430A6A7-5B01-C243-08A5-0A785D3AFCB6}"/>
              </a:ext>
            </a:extLst>
          </p:cNvPr>
          <p:cNvGrpSpPr/>
          <p:nvPr/>
        </p:nvGrpSpPr>
        <p:grpSpPr>
          <a:xfrm>
            <a:off x="8915400" y="4367396"/>
            <a:ext cx="9144000" cy="5032591"/>
            <a:chOff x="0" y="0"/>
            <a:chExt cx="10136334" cy="6011622"/>
          </a:xfrm>
        </p:grpSpPr>
        <p:sp>
          <p:nvSpPr>
            <p:cNvPr id="9" name="Freeform 9">
              <a:extLst>
                <a:ext uri="{FF2B5EF4-FFF2-40B4-BE49-F238E27FC236}">
                  <a16:creationId xmlns:a16="http://schemas.microsoft.com/office/drawing/2014/main" id="{8AA03FB9-147D-7ECC-EDAF-DD260DC1C198}"/>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10" name="Group 10">
            <a:extLst>
              <a:ext uri="{FF2B5EF4-FFF2-40B4-BE49-F238E27FC236}">
                <a16:creationId xmlns:a16="http://schemas.microsoft.com/office/drawing/2014/main" id="{ED5F1651-AAC4-8A93-1CCA-4741CD1917AF}"/>
              </a:ext>
            </a:extLst>
          </p:cNvPr>
          <p:cNvGrpSpPr/>
          <p:nvPr/>
        </p:nvGrpSpPr>
        <p:grpSpPr>
          <a:xfrm>
            <a:off x="12352842" y="3276353"/>
            <a:ext cx="2182089" cy="2182089"/>
            <a:chOff x="0" y="0"/>
            <a:chExt cx="2909452" cy="2909452"/>
          </a:xfrm>
        </p:grpSpPr>
        <p:sp>
          <p:nvSpPr>
            <p:cNvPr id="11" name="Freeform 11">
              <a:extLst>
                <a:ext uri="{FF2B5EF4-FFF2-40B4-BE49-F238E27FC236}">
                  <a16:creationId xmlns:a16="http://schemas.microsoft.com/office/drawing/2014/main" id="{AE7B5021-DD0B-6231-D4F4-9CEC063ACB16}"/>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12" name="Group 12">
            <a:extLst>
              <a:ext uri="{FF2B5EF4-FFF2-40B4-BE49-F238E27FC236}">
                <a16:creationId xmlns:a16="http://schemas.microsoft.com/office/drawing/2014/main" id="{FA84083B-4933-6574-53A7-3DCA5120C41A}"/>
              </a:ext>
            </a:extLst>
          </p:cNvPr>
          <p:cNvGrpSpPr/>
          <p:nvPr/>
        </p:nvGrpSpPr>
        <p:grpSpPr>
          <a:xfrm>
            <a:off x="12439180" y="3376543"/>
            <a:ext cx="2009406" cy="2009406"/>
            <a:chOff x="0" y="0"/>
            <a:chExt cx="2679208" cy="2679208"/>
          </a:xfrm>
        </p:grpSpPr>
        <p:sp>
          <p:nvSpPr>
            <p:cNvPr id="13" name="Freeform 13">
              <a:extLst>
                <a:ext uri="{FF2B5EF4-FFF2-40B4-BE49-F238E27FC236}">
                  <a16:creationId xmlns:a16="http://schemas.microsoft.com/office/drawing/2014/main" id="{DAA9495E-7149-37F0-370F-FBC0606F9D97}"/>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14" name="Group 14">
            <a:extLst>
              <a:ext uri="{FF2B5EF4-FFF2-40B4-BE49-F238E27FC236}">
                <a16:creationId xmlns:a16="http://schemas.microsoft.com/office/drawing/2014/main" id="{EEF857E5-722E-97C2-B867-A90FB98FBC19}"/>
              </a:ext>
            </a:extLst>
          </p:cNvPr>
          <p:cNvGrpSpPr/>
          <p:nvPr/>
        </p:nvGrpSpPr>
        <p:grpSpPr>
          <a:xfrm>
            <a:off x="0" y="519745"/>
            <a:ext cx="10363200" cy="1799999"/>
            <a:chOff x="0" y="0"/>
            <a:chExt cx="12192000" cy="1554290"/>
          </a:xfrm>
        </p:grpSpPr>
        <p:sp>
          <p:nvSpPr>
            <p:cNvPr id="15" name="Freeform 15">
              <a:extLst>
                <a:ext uri="{FF2B5EF4-FFF2-40B4-BE49-F238E27FC236}">
                  <a16:creationId xmlns:a16="http://schemas.microsoft.com/office/drawing/2014/main" id="{037D23B6-AF90-223E-5D81-627FA006CDD2}"/>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6" name="Group 16">
            <a:extLst>
              <a:ext uri="{FF2B5EF4-FFF2-40B4-BE49-F238E27FC236}">
                <a16:creationId xmlns:a16="http://schemas.microsoft.com/office/drawing/2014/main" id="{BE43A537-420B-D5E4-AF72-406851A8932B}"/>
              </a:ext>
            </a:extLst>
          </p:cNvPr>
          <p:cNvGrpSpPr/>
          <p:nvPr/>
        </p:nvGrpSpPr>
        <p:grpSpPr>
          <a:xfrm>
            <a:off x="0" y="519746"/>
            <a:ext cx="936307" cy="1165718"/>
            <a:chOff x="0" y="0"/>
            <a:chExt cx="1248410" cy="1554290"/>
          </a:xfrm>
        </p:grpSpPr>
        <p:sp>
          <p:nvSpPr>
            <p:cNvPr id="17" name="Freeform 17">
              <a:extLst>
                <a:ext uri="{FF2B5EF4-FFF2-40B4-BE49-F238E27FC236}">
                  <a16:creationId xmlns:a16="http://schemas.microsoft.com/office/drawing/2014/main" id="{AB7D345F-A8B9-52D7-DD63-E07CBF19B5EB}"/>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23" name="TextBox 23">
            <a:extLst>
              <a:ext uri="{FF2B5EF4-FFF2-40B4-BE49-F238E27FC236}">
                <a16:creationId xmlns:a16="http://schemas.microsoft.com/office/drawing/2014/main" id="{6364A23C-769A-13D4-19EB-75E8AAF697BB}"/>
              </a:ext>
            </a:extLst>
          </p:cNvPr>
          <p:cNvSpPr txBox="1"/>
          <p:nvPr/>
        </p:nvSpPr>
        <p:spPr>
          <a:xfrm>
            <a:off x="9474546" y="5706811"/>
            <a:ext cx="8019704" cy="3644587"/>
          </a:xfrm>
          <a:prstGeom prst="rect">
            <a:avLst/>
          </a:prstGeom>
        </p:spPr>
        <p:txBody>
          <a:bodyPr wrap="square" lIns="0" tIns="0" rIns="0" bIns="0" rtlCol="0" anchor="t">
            <a:spAutoFit/>
          </a:bodyPr>
          <a:lstStyle/>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Use you Collins revision books and the practice questions.</a:t>
            </a:r>
            <a:endParaRPr lang="en-US" sz="2400">
              <a:solidFill>
                <a:srgbClr val="000000"/>
              </a:solidFill>
              <a:latin typeface="Futura"/>
              <a:ea typeface="Futura"/>
              <a:cs typeface="Futura"/>
            </a:endParaRP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Search topics on GCSE Pod to check you </a:t>
            </a:r>
            <a:r>
              <a:rPr lang="en-US" sz="2400" err="1">
                <a:solidFill>
                  <a:srgbClr val="FFFFFF"/>
                </a:solidFill>
                <a:latin typeface="Futura"/>
                <a:ea typeface="Futura"/>
                <a:cs typeface="Futura"/>
              </a:rPr>
              <a:t>knowlodge</a:t>
            </a:r>
            <a:r>
              <a:rPr lang="en-US" sz="2400">
                <a:solidFill>
                  <a:srgbClr val="FFFFFF"/>
                </a:solidFill>
                <a:latin typeface="Futura"/>
                <a:ea typeface="Futura"/>
                <a:cs typeface="Futura"/>
              </a:rPr>
              <a:t>. </a:t>
            </a:r>
            <a:endParaRPr lang="en-US" sz="2400">
              <a:solidFill>
                <a:srgbClr val="000000"/>
              </a:solidFill>
              <a:latin typeface="Futura"/>
              <a:ea typeface="Futura"/>
              <a:cs typeface="Futura"/>
            </a:endParaRP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Think about the </a:t>
            </a:r>
            <a:r>
              <a:rPr lang="en-US" sz="2400" err="1">
                <a:solidFill>
                  <a:srgbClr val="FFFFFF"/>
                </a:solidFill>
                <a:latin typeface="Futura"/>
                <a:ea typeface="Futura"/>
                <a:cs typeface="Futura"/>
              </a:rPr>
              <a:t>retreival</a:t>
            </a:r>
            <a:r>
              <a:rPr lang="en-US" sz="2400">
                <a:solidFill>
                  <a:srgbClr val="FFFFFF"/>
                </a:solidFill>
                <a:latin typeface="Futura"/>
                <a:ea typeface="Futura"/>
                <a:cs typeface="Futura"/>
              </a:rPr>
              <a:t> questions completed in the being of the lessons and link these to any answers.</a:t>
            </a:r>
            <a:endParaRPr lang="en-US" sz="2400">
              <a:solidFill>
                <a:srgbClr val="000000"/>
              </a:solidFill>
              <a:latin typeface="Futura"/>
              <a:ea typeface="Futura"/>
              <a:cs typeface="Futura"/>
            </a:endParaRP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Write the extended writing questions as a PEE response.</a:t>
            </a:r>
            <a:endParaRPr lang="en-US" sz="2400">
              <a:solidFill>
                <a:srgbClr val="000000"/>
              </a:solidFill>
              <a:latin typeface="Futura"/>
              <a:ea typeface="Futura"/>
              <a:cs typeface="Futura"/>
            </a:endParaRP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Use a range of technical language, avoid words like 'Obesity' and 'positive energy balance' rather than "fat or gaining weight.</a:t>
            </a:r>
            <a:endParaRPr lang="en-US" sz="2400">
              <a:solidFill>
                <a:srgbClr val="000000"/>
              </a:solidFill>
              <a:latin typeface="Futura"/>
              <a:ea typeface="Futura"/>
              <a:cs typeface="Futura"/>
            </a:endParaRPr>
          </a:p>
          <a:p>
            <a:pPr marL="285750" indent="-285750" algn="ctr">
              <a:lnSpc>
                <a:spcPts val="3240"/>
              </a:lnSpc>
              <a:buFont typeface="Arial" panose="020B0604020202020204" pitchFamily="34" charset="0"/>
              <a:buChar char="•"/>
            </a:pPr>
            <a:endParaRPr lang="en-US" sz="2400">
              <a:solidFill>
                <a:srgbClr val="FFFFFF"/>
              </a:solidFill>
              <a:latin typeface="Futura"/>
              <a:ea typeface="Futura"/>
              <a:cs typeface="Futura"/>
            </a:endParaRPr>
          </a:p>
        </p:txBody>
      </p:sp>
      <p:sp>
        <p:nvSpPr>
          <p:cNvPr id="24" name="TextBox 24">
            <a:extLst>
              <a:ext uri="{FF2B5EF4-FFF2-40B4-BE49-F238E27FC236}">
                <a16:creationId xmlns:a16="http://schemas.microsoft.com/office/drawing/2014/main" id="{FFF3A3E5-A3F8-C31E-269D-CBBC830B5F65}"/>
              </a:ext>
            </a:extLst>
          </p:cNvPr>
          <p:cNvSpPr txBox="1"/>
          <p:nvPr/>
        </p:nvSpPr>
        <p:spPr>
          <a:xfrm>
            <a:off x="754380" y="587276"/>
            <a:ext cx="8008131" cy="1102866"/>
          </a:xfrm>
          <a:prstGeom prst="rect">
            <a:avLst/>
          </a:prstGeom>
        </p:spPr>
        <p:txBody>
          <a:bodyPr wrap="square" lIns="0" tIns="0" rIns="0" bIns="0" rtlCol="0" anchor="t">
            <a:spAutoFit/>
          </a:body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Food Preparation and Nutrition. </a:t>
            </a:r>
            <a:endParaRPr lang="en-US" sz="3600" b="1" dirty="0">
              <a:solidFill>
                <a:srgbClr val="000000"/>
              </a:solidFill>
              <a:latin typeface="Futura Ultra-Bold"/>
              <a:ea typeface="Futura Ultra-Bold"/>
              <a:cs typeface="Futura Ultra-Bold"/>
            </a:endParaRPr>
          </a:p>
        </p:txBody>
      </p:sp>
      <p:pic>
        <p:nvPicPr>
          <p:cNvPr id="27" name="Picture 26">
            <a:extLst>
              <a:ext uri="{FF2B5EF4-FFF2-40B4-BE49-F238E27FC236}">
                <a16:creationId xmlns:a16="http://schemas.microsoft.com/office/drawing/2014/main" id="{9898957A-0A24-AF66-5BE5-0AD5284228CF}"/>
              </a:ext>
            </a:extLst>
          </p:cNvPr>
          <p:cNvPicPr>
            <a:picLocks noChangeAspect="1"/>
          </p:cNvPicPr>
          <p:nvPr/>
        </p:nvPicPr>
        <p:blipFill>
          <a:blip r:embed="rId2"/>
          <a:stretch>
            <a:fillRect/>
          </a:stretch>
        </p:blipFill>
        <p:spPr>
          <a:xfrm>
            <a:off x="15621000" y="330389"/>
            <a:ext cx="1676190" cy="1800000"/>
          </a:xfrm>
          <a:prstGeom prst="rect">
            <a:avLst/>
          </a:prstGeom>
        </p:spPr>
      </p:pic>
      <p:sp>
        <p:nvSpPr>
          <p:cNvPr id="19" name="TextBox 23">
            <a:extLst>
              <a:ext uri="{FF2B5EF4-FFF2-40B4-BE49-F238E27FC236}">
                <a16:creationId xmlns:a16="http://schemas.microsoft.com/office/drawing/2014/main" id="{08C1946D-E561-32EA-77DF-85A6BD7B43AD}"/>
              </a:ext>
            </a:extLst>
          </p:cNvPr>
          <p:cNvSpPr txBox="1"/>
          <p:nvPr/>
        </p:nvSpPr>
        <p:spPr>
          <a:xfrm>
            <a:off x="228560" y="5701073"/>
            <a:ext cx="8019704" cy="3685624"/>
          </a:xfrm>
          <a:prstGeom prst="rect">
            <a:avLst/>
          </a:prstGeom>
        </p:spPr>
        <p:txBody>
          <a:bodyPr wrap="square" lIns="0" tIns="0" rIns="0" bIns="0" rtlCol="0" anchor="t">
            <a:spAutoFit/>
          </a:bodyPr>
          <a:lstStyle/>
          <a:p>
            <a:pPr marL="285750" indent="-285750" algn="ctr">
              <a:buFont typeface="Arial"/>
              <a:buChar char="•"/>
            </a:pPr>
            <a:r>
              <a:rPr lang="en-US" sz="2400" b="1">
                <a:solidFill>
                  <a:srgbClr val="FFFFFF"/>
                </a:solidFill>
                <a:ea typeface="+mn-lt"/>
                <a:cs typeface="+mn-lt"/>
              </a:rPr>
              <a:t>Food Science</a:t>
            </a:r>
            <a:r>
              <a:rPr lang="en-US" sz="2400">
                <a:solidFill>
                  <a:srgbClr val="FFFFFF"/>
                </a:solidFill>
                <a:ea typeface="+mn-lt"/>
                <a:cs typeface="+mn-lt"/>
              </a:rPr>
              <a:t>: Understand chemical reactions in food preparation (e.g. emulsification, </a:t>
            </a:r>
            <a:r>
              <a:rPr lang="en-US" sz="2400" err="1">
                <a:solidFill>
                  <a:srgbClr val="FFFFFF"/>
                </a:solidFill>
                <a:ea typeface="+mn-lt"/>
                <a:cs typeface="+mn-lt"/>
              </a:rPr>
              <a:t>caramelisation</a:t>
            </a:r>
            <a:r>
              <a:rPr lang="en-US" sz="2400">
                <a:solidFill>
                  <a:srgbClr val="FFFFFF"/>
                </a:solidFill>
                <a:ea typeface="+mn-lt"/>
                <a:cs typeface="+mn-lt"/>
              </a:rPr>
              <a:t>).</a:t>
            </a:r>
            <a:endParaRPr lang="en-US"/>
          </a:p>
          <a:p>
            <a:pPr marL="285750" indent="-285750" algn="ctr">
              <a:buFont typeface="Arial"/>
              <a:buChar char="•"/>
            </a:pPr>
            <a:r>
              <a:rPr lang="en-US" sz="2400" b="1">
                <a:solidFill>
                  <a:srgbClr val="FFFFFF"/>
                </a:solidFill>
                <a:ea typeface="+mn-lt"/>
                <a:cs typeface="+mn-lt"/>
              </a:rPr>
              <a:t>Nutrition</a:t>
            </a:r>
            <a:r>
              <a:rPr lang="en-US" sz="2400">
                <a:solidFill>
                  <a:srgbClr val="FFFFFF"/>
                </a:solidFill>
                <a:ea typeface="+mn-lt"/>
                <a:cs typeface="+mn-lt"/>
              </a:rPr>
              <a:t>: Be able to explain the functions of nutrients, the dietary needs of different groups, and how to </a:t>
            </a:r>
            <a:r>
              <a:rPr lang="en-US" sz="2400" err="1">
                <a:solidFill>
                  <a:srgbClr val="FFFFFF"/>
                </a:solidFill>
                <a:ea typeface="+mn-lt"/>
                <a:cs typeface="+mn-lt"/>
              </a:rPr>
              <a:t>analyse</a:t>
            </a:r>
            <a:r>
              <a:rPr lang="en-US" sz="2400">
                <a:solidFill>
                  <a:srgbClr val="FFFFFF"/>
                </a:solidFill>
                <a:ea typeface="+mn-lt"/>
                <a:cs typeface="+mn-lt"/>
              </a:rPr>
              <a:t> nutritional content.</a:t>
            </a:r>
            <a:endParaRPr lang="en-US"/>
          </a:p>
          <a:p>
            <a:pPr marL="285750" indent="-285750" algn="ctr">
              <a:buFont typeface="Arial"/>
              <a:buChar char="•"/>
            </a:pPr>
            <a:r>
              <a:rPr lang="en-US" sz="2400" b="1">
                <a:solidFill>
                  <a:srgbClr val="FFFFFF"/>
                </a:solidFill>
                <a:ea typeface="+mn-lt"/>
                <a:cs typeface="+mn-lt"/>
              </a:rPr>
              <a:t>Food Safety</a:t>
            </a:r>
            <a:r>
              <a:rPr lang="en-US" sz="2400">
                <a:solidFill>
                  <a:srgbClr val="FFFFFF"/>
                </a:solidFill>
                <a:ea typeface="+mn-lt"/>
                <a:cs typeface="+mn-lt"/>
              </a:rPr>
              <a:t>: Know food hygiene principles, temperature control, and preventing foodborne illness.</a:t>
            </a:r>
            <a:endParaRPr lang="en-US"/>
          </a:p>
          <a:p>
            <a:pPr marL="285750" indent="-285750" algn="ctr">
              <a:buFont typeface="Arial"/>
              <a:buChar char="•"/>
            </a:pPr>
            <a:r>
              <a:rPr lang="en-US" sz="2400" b="1">
                <a:solidFill>
                  <a:srgbClr val="FFFFFF"/>
                </a:solidFill>
                <a:ea typeface="+mn-lt"/>
                <a:cs typeface="+mn-lt"/>
              </a:rPr>
              <a:t>Food Provenance</a:t>
            </a:r>
            <a:r>
              <a:rPr lang="en-US" sz="2400">
                <a:solidFill>
                  <a:srgbClr val="FFFFFF"/>
                </a:solidFill>
                <a:ea typeface="+mn-lt"/>
                <a:cs typeface="+mn-lt"/>
              </a:rPr>
              <a:t>: Understand where food comes from, its journey, and sustainability issues.</a:t>
            </a:r>
            <a:endParaRPr lang="en-US"/>
          </a:p>
          <a:p>
            <a:pPr algn="ctr">
              <a:lnSpc>
                <a:spcPts val="3240"/>
              </a:lnSpc>
            </a:pPr>
            <a:endParaRPr lang="en-US" sz="2400">
              <a:solidFill>
                <a:srgbClr val="FFFFFF"/>
              </a:solidFill>
              <a:latin typeface="Futura"/>
              <a:ea typeface="Futura"/>
              <a:cs typeface="Futura"/>
            </a:endParaRPr>
          </a:p>
        </p:txBody>
      </p:sp>
    </p:spTree>
    <p:extLst>
      <p:ext uri="{BB962C8B-B14F-4D97-AF65-F5344CB8AC3E}">
        <p14:creationId xmlns:p14="http://schemas.microsoft.com/office/powerpoint/2010/main" val="93322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7A057-FB8F-35FB-2417-58548A4F2BC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444FFC5-3C23-1EBA-E2E1-065477100A16}"/>
              </a:ext>
            </a:extLst>
          </p:cNvPr>
          <p:cNvGrpSpPr/>
          <p:nvPr/>
        </p:nvGrpSpPr>
        <p:grpSpPr>
          <a:xfrm>
            <a:off x="228600" y="4367396"/>
            <a:ext cx="8416637" cy="4508716"/>
            <a:chOff x="0" y="0"/>
            <a:chExt cx="10136334" cy="6011622"/>
          </a:xfrm>
        </p:grpSpPr>
        <p:sp>
          <p:nvSpPr>
            <p:cNvPr id="3" name="Freeform 3">
              <a:extLst>
                <a:ext uri="{FF2B5EF4-FFF2-40B4-BE49-F238E27FC236}">
                  <a16:creationId xmlns:a16="http://schemas.microsoft.com/office/drawing/2014/main" id="{E5B3186E-986C-70A2-0951-0FF6FF0D0827}"/>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4" name="Group 4">
            <a:extLst>
              <a:ext uri="{FF2B5EF4-FFF2-40B4-BE49-F238E27FC236}">
                <a16:creationId xmlns:a16="http://schemas.microsoft.com/office/drawing/2014/main" id="{4048FF08-4E4F-B742-2CA3-2A5E84DA7C22}"/>
              </a:ext>
            </a:extLst>
          </p:cNvPr>
          <p:cNvGrpSpPr/>
          <p:nvPr/>
        </p:nvGrpSpPr>
        <p:grpSpPr>
          <a:xfrm>
            <a:off x="3753066" y="3276353"/>
            <a:ext cx="2182089" cy="2182089"/>
            <a:chOff x="0" y="0"/>
            <a:chExt cx="2909452" cy="2909452"/>
          </a:xfrm>
        </p:grpSpPr>
        <p:sp>
          <p:nvSpPr>
            <p:cNvPr id="5" name="Freeform 5">
              <a:extLst>
                <a:ext uri="{FF2B5EF4-FFF2-40B4-BE49-F238E27FC236}">
                  <a16:creationId xmlns:a16="http://schemas.microsoft.com/office/drawing/2014/main" id="{91494DA2-6048-6F94-1837-A7171B36C878}"/>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6" name="Group 6">
            <a:extLst>
              <a:ext uri="{FF2B5EF4-FFF2-40B4-BE49-F238E27FC236}">
                <a16:creationId xmlns:a16="http://schemas.microsoft.com/office/drawing/2014/main" id="{5BF61287-D4F5-18E4-BB1D-1D6858640330}"/>
              </a:ext>
            </a:extLst>
          </p:cNvPr>
          <p:cNvGrpSpPr/>
          <p:nvPr/>
        </p:nvGrpSpPr>
        <p:grpSpPr>
          <a:xfrm>
            <a:off x="3839408" y="3362694"/>
            <a:ext cx="2009406" cy="2009406"/>
            <a:chOff x="0" y="0"/>
            <a:chExt cx="2679208" cy="2679208"/>
          </a:xfrm>
        </p:grpSpPr>
        <p:sp>
          <p:nvSpPr>
            <p:cNvPr id="7" name="Freeform 7">
              <a:extLst>
                <a:ext uri="{FF2B5EF4-FFF2-40B4-BE49-F238E27FC236}">
                  <a16:creationId xmlns:a16="http://schemas.microsoft.com/office/drawing/2014/main" id="{B647348A-345D-E4F8-5C44-DB6CBBCE4C0E}"/>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8" name="Group 8">
            <a:extLst>
              <a:ext uri="{FF2B5EF4-FFF2-40B4-BE49-F238E27FC236}">
                <a16:creationId xmlns:a16="http://schemas.microsoft.com/office/drawing/2014/main" id="{6733FF7B-C7B4-6FED-F574-5367C7D79C1D}"/>
              </a:ext>
            </a:extLst>
          </p:cNvPr>
          <p:cNvGrpSpPr/>
          <p:nvPr/>
        </p:nvGrpSpPr>
        <p:grpSpPr>
          <a:xfrm>
            <a:off x="8915400" y="4367396"/>
            <a:ext cx="9144000" cy="4508716"/>
            <a:chOff x="0" y="0"/>
            <a:chExt cx="10136334" cy="6011622"/>
          </a:xfrm>
        </p:grpSpPr>
        <p:sp>
          <p:nvSpPr>
            <p:cNvPr id="9" name="Freeform 9">
              <a:extLst>
                <a:ext uri="{FF2B5EF4-FFF2-40B4-BE49-F238E27FC236}">
                  <a16:creationId xmlns:a16="http://schemas.microsoft.com/office/drawing/2014/main" id="{B9A89E6D-92B8-763F-8768-A2930197DEB8}"/>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10" name="Group 10">
            <a:extLst>
              <a:ext uri="{FF2B5EF4-FFF2-40B4-BE49-F238E27FC236}">
                <a16:creationId xmlns:a16="http://schemas.microsoft.com/office/drawing/2014/main" id="{2F2AF14D-DBF4-EEAF-E974-5876500565A3}"/>
              </a:ext>
            </a:extLst>
          </p:cNvPr>
          <p:cNvGrpSpPr/>
          <p:nvPr/>
        </p:nvGrpSpPr>
        <p:grpSpPr>
          <a:xfrm>
            <a:off x="12352842" y="3276353"/>
            <a:ext cx="2182089" cy="2182089"/>
            <a:chOff x="0" y="0"/>
            <a:chExt cx="2909452" cy="2909452"/>
          </a:xfrm>
        </p:grpSpPr>
        <p:sp>
          <p:nvSpPr>
            <p:cNvPr id="11" name="Freeform 11">
              <a:extLst>
                <a:ext uri="{FF2B5EF4-FFF2-40B4-BE49-F238E27FC236}">
                  <a16:creationId xmlns:a16="http://schemas.microsoft.com/office/drawing/2014/main" id="{FFB7CD06-1AE2-810D-42F8-5EBCB045F2E5}"/>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12" name="Group 12">
            <a:extLst>
              <a:ext uri="{FF2B5EF4-FFF2-40B4-BE49-F238E27FC236}">
                <a16:creationId xmlns:a16="http://schemas.microsoft.com/office/drawing/2014/main" id="{DF232AB6-2955-393B-583E-2A8882EC69E1}"/>
              </a:ext>
            </a:extLst>
          </p:cNvPr>
          <p:cNvGrpSpPr/>
          <p:nvPr/>
        </p:nvGrpSpPr>
        <p:grpSpPr>
          <a:xfrm>
            <a:off x="12439180" y="3376543"/>
            <a:ext cx="2009406" cy="2009406"/>
            <a:chOff x="0" y="0"/>
            <a:chExt cx="2679208" cy="2679208"/>
          </a:xfrm>
        </p:grpSpPr>
        <p:sp>
          <p:nvSpPr>
            <p:cNvPr id="13" name="Freeform 13">
              <a:extLst>
                <a:ext uri="{FF2B5EF4-FFF2-40B4-BE49-F238E27FC236}">
                  <a16:creationId xmlns:a16="http://schemas.microsoft.com/office/drawing/2014/main" id="{91297A6B-DDCF-0F91-28A3-15089829FB11}"/>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14" name="Group 14">
            <a:extLst>
              <a:ext uri="{FF2B5EF4-FFF2-40B4-BE49-F238E27FC236}">
                <a16:creationId xmlns:a16="http://schemas.microsoft.com/office/drawing/2014/main" id="{AEE7BE62-C6FD-6F27-20A8-D70FC2FD843F}"/>
              </a:ext>
            </a:extLst>
          </p:cNvPr>
          <p:cNvGrpSpPr/>
          <p:nvPr/>
        </p:nvGrpSpPr>
        <p:grpSpPr>
          <a:xfrm>
            <a:off x="0" y="519745"/>
            <a:ext cx="10363200" cy="1799999"/>
            <a:chOff x="0" y="0"/>
            <a:chExt cx="12192000" cy="1554290"/>
          </a:xfrm>
        </p:grpSpPr>
        <p:sp>
          <p:nvSpPr>
            <p:cNvPr id="15" name="Freeform 15">
              <a:extLst>
                <a:ext uri="{FF2B5EF4-FFF2-40B4-BE49-F238E27FC236}">
                  <a16:creationId xmlns:a16="http://schemas.microsoft.com/office/drawing/2014/main" id="{68372938-D32E-2FD0-228B-3AD7FA7A9885}"/>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6" name="Group 16">
            <a:extLst>
              <a:ext uri="{FF2B5EF4-FFF2-40B4-BE49-F238E27FC236}">
                <a16:creationId xmlns:a16="http://schemas.microsoft.com/office/drawing/2014/main" id="{A8FE8D70-4599-17F8-7BB4-D6A0E1402747}"/>
              </a:ext>
            </a:extLst>
          </p:cNvPr>
          <p:cNvGrpSpPr/>
          <p:nvPr/>
        </p:nvGrpSpPr>
        <p:grpSpPr>
          <a:xfrm>
            <a:off x="0" y="519746"/>
            <a:ext cx="936307" cy="1165718"/>
            <a:chOff x="0" y="0"/>
            <a:chExt cx="1248410" cy="1554290"/>
          </a:xfrm>
        </p:grpSpPr>
        <p:sp>
          <p:nvSpPr>
            <p:cNvPr id="17" name="Freeform 17">
              <a:extLst>
                <a:ext uri="{FF2B5EF4-FFF2-40B4-BE49-F238E27FC236}">
                  <a16:creationId xmlns:a16="http://schemas.microsoft.com/office/drawing/2014/main" id="{D16A23D2-744D-96F1-C8A4-8E074BEE1A85}"/>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20" name="TextBox 20">
            <a:extLst>
              <a:ext uri="{FF2B5EF4-FFF2-40B4-BE49-F238E27FC236}">
                <a16:creationId xmlns:a16="http://schemas.microsoft.com/office/drawing/2014/main" id="{347EE9F2-2A4F-4DBB-C05D-C6A34D999BFE}"/>
              </a:ext>
            </a:extLst>
          </p:cNvPr>
          <p:cNvSpPr txBox="1"/>
          <p:nvPr/>
        </p:nvSpPr>
        <p:spPr>
          <a:xfrm>
            <a:off x="462709" y="4583169"/>
            <a:ext cx="3575891" cy="883575"/>
          </a:xfrm>
          <a:prstGeom prst="rect">
            <a:avLst/>
          </a:prstGeom>
        </p:spPr>
        <p:txBody>
          <a:bodyPr wrap="square" lIns="0" tIns="0" rIns="0" bIns="0" rtlCol="0" anchor="t">
            <a:spAutoFit/>
          </a:bodyPr>
          <a:lstStyle/>
          <a:p>
            <a:pPr algn="ctr">
              <a:lnSpc>
                <a:spcPts val="3600"/>
              </a:lnSpc>
            </a:pPr>
            <a:r>
              <a:rPr lang="en-US" sz="2400" b="1" i="1">
                <a:solidFill>
                  <a:srgbClr val="FFFFFF"/>
                </a:solidFill>
                <a:latin typeface="Futura Ultra-Bold"/>
                <a:sym typeface="Futura Ultra-Bold"/>
              </a:rPr>
              <a:t>Paper 1 =78 marks 75 minutes </a:t>
            </a:r>
            <a:endParaRPr lang="en-US" sz="2400"/>
          </a:p>
        </p:txBody>
      </p:sp>
      <p:sp>
        <p:nvSpPr>
          <p:cNvPr id="22" name="TextBox 22">
            <a:extLst>
              <a:ext uri="{FF2B5EF4-FFF2-40B4-BE49-F238E27FC236}">
                <a16:creationId xmlns:a16="http://schemas.microsoft.com/office/drawing/2014/main" id="{F5F886E0-C526-492F-A751-D7D51B3D7718}"/>
              </a:ext>
            </a:extLst>
          </p:cNvPr>
          <p:cNvSpPr txBox="1"/>
          <p:nvPr/>
        </p:nvSpPr>
        <p:spPr>
          <a:xfrm>
            <a:off x="9036831" y="4596661"/>
            <a:ext cx="3402349" cy="883575"/>
          </a:xfrm>
          <a:prstGeom prst="rect">
            <a:avLst/>
          </a:prstGeom>
        </p:spPr>
        <p:txBody>
          <a:bodyPr wrap="square" lIns="0" tIns="0" rIns="0" bIns="0" rtlCol="0" anchor="t">
            <a:spAutoFit/>
          </a:bodyPr>
          <a:lstStyle/>
          <a:p>
            <a:pPr algn="ctr">
              <a:lnSpc>
                <a:spcPts val="3600"/>
              </a:lnSpc>
            </a:pPr>
            <a:r>
              <a:rPr lang="en-US" sz="2400" b="1">
                <a:solidFill>
                  <a:srgbClr val="FFFFFF"/>
                </a:solidFill>
                <a:latin typeface="Futura Ultra-Bold"/>
                <a:sym typeface="Futura Ultra-Bold"/>
              </a:rPr>
              <a:t>Paper 2 = 78 marks 75 minutes </a:t>
            </a:r>
            <a:endParaRPr lang="en-US"/>
          </a:p>
        </p:txBody>
      </p:sp>
      <p:sp>
        <p:nvSpPr>
          <p:cNvPr id="23" name="TextBox 23">
            <a:extLst>
              <a:ext uri="{FF2B5EF4-FFF2-40B4-BE49-F238E27FC236}">
                <a16:creationId xmlns:a16="http://schemas.microsoft.com/office/drawing/2014/main" id="{B9EF4A31-6AE9-CCC1-107E-AEEA04871957}"/>
              </a:ext>
            </a:extLst>
          </p:cNvPr>
          <p:cNvSpPr txBox="1"/>
          <p:nvPr/>
        </p:nvSpPr>
        <p:spPr>
          <a:xfrm>
            <a:off x="9506296" y="5802061"/>
            <a:ext cx="8019704" cy="2823850"/>
          </a:xfrm>
          <a:prstGeom prst="rect">
            <a:avLst/>
          </a:prstGeom>
        </p:spPr>
        <p:txBody>
          <a:bodyPr wrap="square" lIns="0" tIns="0" rIns="0" bIns="0" rtlCol="0" anchor="t">
            <a:spAutoFit/>
          </a:bodyPr>
          <a:lstStyle/>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All of paper 2 was taught in Y10. </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Psychology – classification of skills, goalsetting, information processing, guidance, </a:t>
            </a:r>
            <a:r>
              <a:rPr lang="en-US" sz="2400" err="1">
                <a:solidFill>
                  <a:srgbClr val="FFFFFF"/>
                </a:solidFill>
                <a:latin typeface="Futura"/>
                <a:ea typeface="Futura"/>
                <a:cs typeface="Futura"/>
              </a:rPr>
              <a:t>feeedback</a:t>
            </a:r>
            <a:r>
              <a:rPr lang="en-US" sz="2400">
                <a:solidFill>
                  <a:srgbClr val="FFFFFF"/>
                </a:solidFill>
                <a:latin typeface="Futura"/>
                <a:ea typeface="Futura"/>
                <a:cs typeface="Futura"/>
              </a:rPr>
              <a:t>, arousal, aggression, personality and motivation. </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Health and wellbeing – fitness, sedentary lifestyles, somatotypes, diet</a:t>
            </a:r>
          </a:p>
          <a:p>
            <a:pPr algn="ctr">
              <a:lnSpc>
                <a:spcPts val="3240"/>
              </a:lnSpc>
            </a:pPr>
            <a:endParaRPr lang="en-US" sz="2400">
              <a:solidFill>
                <a:srgbClr val="FFFFFF"/>
              </a:solidFill>
              <a:latin typeface="Futura"/>
              <a:ea typeface="Futura"/>
              <a:cs typeface="Futura"/>
            </a:endParaRPr>
          </a:p>
        </p:txBody>
      </p:sp>
      <p:sp>
        <p:nvSpPr>
          <p:cNvPr id="24" name="TextBox 24">
            <a:extLst>
              <a:ext uri="{FF2B5EF4-FFF2-40B4-BE49-F238E27FC236}">
                <a16:creationId xmlns:a16="http://schemas.microsoft.com/office/drawing/2014/main" id="{0F86A8CE-3562-9D1E-7E24-421D01966648}"/>
              </a:ext>
            </a:extLst>
          </p:cNvPr>
          <p:cNvSpPr txBox="1"/>
          <p:nvPr/>
        </p:nvSpPr>
        <p:spPr>
          <a:xfrm>
            <a:off x="754380" y="587276"/>
            <a:ext cx="8008131" cy="551433"/>
          </a:xfrm>
          <a:prstGeom prst="rect">
            <a:avLst/>
          </a:prstGeom>
        </p:spPr>
        <p:txBody>
          <a:bodyPr wrap="square" lIns="0" tIns="0" rIns="0" bIns="0" rtlCol="0" anchor="t">
            <a:spAutoFit/>
          </a:body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PE</a:t>
            </a:r>
          </a:p>
        </p:txBody>
      </p:sp>
      <p:pic>
        <p:nvPicPr>
          <p:cNvPr id="27" name="Picture 26">
            <a:extLst>
              <a:ext uri="{FF2B5EF4-FFF2-40B4-BE49-F238E27FC236}">
                <a16:creationId xmlns:a16="http://schemas.microsoft.com/office/drawing/2014/main" id="{95B906FA-C6CA-4468-460B-FB984DB8426F}"/>
              </a:ext>
            </a:extLst>
          </p:cNvPr>
          <p:cNvPicPr>
            <a:picLocks noChangeAspect="1"/>
          </p:cNvPicPr>
          <p:nvPr/>
        </p:nvPicPr>
        <p:blipFill>
          <a:blip r:embed="rId2"/>
          <a:stretch>
            <a:fillRect/>
          </a:stretch>
        </p:blipFill>
        <p:spPr>
          <a:xfrm>
            <a:off x="15621000" y="330389"/>
            <a:ext cx="1676190" cy="1800000"/>
          </a:xfrm>
          <a:prstGeom prst="rect">
            <a:avLst/>
          </a:prstGeom>
        </p:spPr>
      </p:pic>
      <p:sp>
        <p:nvSpPr>
          <p:cNvPr id="19" name="TextBox 23">
            <a:extLst>
              <a:ext uri="{FF2B5EF4-FFF2-40B4-BE49-F238E27FC236}">
                <a16:creationId xmlns:a16="http://schemas.microsoft.com/office/drawing/2014/main" id="{3A13E04D-330D-E27A-B8BE-E0A0AD310A8F}"/>
              </a:ext>
            </a:extLst>
          </p:cNvPr>
          <p:cNvSpPr txBox="1"/>
          <p:nvPr/>
        </p:nvSpPr>
        <p:spPr>
          <a:xfrm>
            <a:off x="457160" y="5777273"/>
            <a:ext cx="7989224" cy="2024913"/>
          </a:xfrm>
          <a:prstGeom prst="rect">
            <a:avLst/>
          </a:prstGeom>
        </p:spPr>
        <p:txBody>
          <a:bodyPr wrap="square" lIns="0" tIns="0" rIns="0" bIns="0" rtlCol="0" anchor="t">
            <a:spAutoFit/>
          </a:bodyPr>
          <a:lstStyle/>
          <a:p>
            <a:pPr algn="ctr">
              <a:lnSpc>
                <a:spcPts val="3240"/>
              </a:lnSpc>
            </a:pPr>
            <a:r>
              <a:rPr lang="en-US" sz="2400">
                <a:solidFill>
                  <a:srgbClr val="FFFFFF"/>
                </a:solidFill>
                <a:latin typeface="Futura"/>
                <a:ea typeface="Futura"/>
                <a:cs typeface="Futura"/>
              </a:rPr>
              <a:t>Anatomy and physiology – types of exercise, effects of exercise, cardio-respiratory system, musculoskeletal system. </a:t>
            </a:r>
            <a:endParaRPr lang="en-US"/>
          </a:p>
          <a:p>
            <a:pPr algn="ctr">
              <a:lnSpc>
                <a:spcPts val="3240"/>
              </a:lnSpc>
            </a:pPr>
            <a:r>
              <a:rPr lang="en-US" sz="2400">
                <a:solidFill>
                  <a:srgbClr val="FFFFFF"/>
                </a:solidFill>
                <a:latin typeface="Futura"/>
                <a:ea typeface="Futura"/>
                <a:cs typeface="Futura"/>
              </a:rPr>
              <a:t>Movement analysis – levers system, planes and axes </a:t>
            </a:r>
            <a:endParaRPr lang="en-US">
              <a:solidFill>
                <a:srgbClr val="000000"/>
              </a:solidFill>
              <a:latin typeface="Calibri"/>
              <a:ea typeface="Futura"/>
              <a:cs typeface="Calibri"/>
            </a:endParaRPr>
          </a:p>
          <a:p>
            <a:pPr algn="ctr">
              <a:lnSpc>
                <a:spcPts val="3240"/>
              </a:lnSpc>
            </a:pPr>
            <a:r>
              <a:rPr lang="en-US" sz="2400">
                <a:solidFill>
                  <a:srgbClr val="FFFFFF"/>
                </a:solidFill>
                <a:latin typeface="Futura"/>
                <a:ea typeface="Futura"/>
                <a:cs typeface="Futura"/>
              </a:rPr>
              <a:t>Physical training – components of fitness and principles of training. </a:t>
            </a:r>
            <a:endParaRPr lang="en-US">
              <a:cs typeface="Calibri"/>
            </a:endParaRPr>
          </a:p>
        </p:txBody>
      </p:sp>
      <p:sp>
        <p:nvSpPr>
          <p:cNvPr id="26" name="Rectangle: Rounded Corners 25">
            <a:extLst>
              <a:ext uri="{FF2B5EF4-FFF2-40B4-BE49-F238E27FC236}">
                <a16:creationId xmlns:a16="http://schemas.microsoft.com/office/drawing/2014/main" id="{AD1D2AE3-39A8-38A6-719D-091B20F6D17B}"/>
              </a:ext>
            </a:extLst>
          </p:cNvPr>
          <p:cNvSpPr/>
          <p:nvPr/>
        </p:nvSpPr>
        <p:spPr>
          <a:xfrm>
            <a:off x="9240401" y="342007"/>
            <a:ext cx="8809074" cy="26988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GB" sz="4050"/>
          </a:p>
          <a:p>
            <a:pPr algn="ctr"/>
            <a:r>
              <a:rPr lang="en-GB" sz="2800" b="1"/>
              <a:t>Refer to past retrieval tests. </a:t>
            </a:r>
            <a:endParaRPr lang="en-GB" sz="2800" b="1">
              <a:cs typeface="Calibri"/>
            </a:endParaRPr>
          </a:p>
          <a:p>
            <a:pPr algn="ctr"/>
            <a:r>
              <a:rPr lang="en-GB" sz="2800" b="1"/>
              <a:t>Re-do past questions.</a:t>
            </a:r>
            <a:endParaRPr lang="en-GB" sz="2800" b="1">
              <a:cs typeface="Calibri"/>
            </a:endParaRPr>
          </a:p>
          <a:p>
            <a:pPr algn="ctr"/>
            <a:r>
              <a:rPr lang="en-GB" sz="2800" b="1"/>
              <a:t>Use revision guides and E-Revision.</a:t>
            </a:r>
            <a:endParaRPr lang="en-GB" sz="2800" b="1">
              <a:cs typeface="Calibri"/>
            </a:endParaRPr>
          </a:p>
          <a:p>
            <a:pPr algn="ctr"/>
            <a:r>
              <a:rPr lang="en-GB" sz="2800" b="1"/>
              <a:t>Attend intervention on Mondays. </a:t>
            </a:r>
            <a:endParaRPr lang="en-GB" sz="2800" b="1">
              <a:cs typeface="Calibri"/>
            </a:endParaRPr>
          </a:p>
          <a:p>
            <a:pPr algn="ctr"/>
            <a:endParaRPr lang="en-GB" sz="2800">
              <a:cs typeface="Calibri"/>
            </a:endParaRPr>
          </a:p>
        </p:txBody>
      </p:sp>
      <p:pic>
        <p:nvPicPr>
          <p:cNvPr id="28" name="Picture 27" descr="PE | Burtonwood Community Primary School">
            <a:extLst>
              <a:ext uri="{FF2B5EF4-FFF2-40B4-BE49-F238E27FC236}">
                <a16:creationId xmlns:a16="http://schemas.microsoft.com/office/drawing/2014/main" id="{67829D3B-9DED-E424-31C4-1670A17EDE73}"/>
              </a:ext>
            </a:extLst>
          </p:cNvPr>
          <p:cNvPicPr>
            <a:picLocks noChangeAspect="1"/>
          </p:cNvPicPr>
          <p:nvPr/>
        </p:nvPicPr>
        <p:blipFill>
          <a:blip r:embed="rId3"/>
          <a:stretch>
            <a:fillRect/>
          </a:stretch>
        </p:blipFill>
        <p:spPr>
          <a:xfrm>
            <a:off x="467803" y="2368311"/>
            <a:ext cx="1781714" cy="1819454"/>
          </a:xfrm>
          <a:prstGeom prst="rect">
            <a:avLst/>
          </a:prstGeom>
        </p:spPr>
      </p:pic>
      <p:pic>
        <p:nvPicPr>
          <p:cNvPr id="29" name="Picture 28" descr="Physical Education – P.E. – Britannia Bridge Primary School">
            <a:extLst>
              <a:ext uri="{FF2B5EF4-FFF2-40B4-BE49-F238E27FC236}">
                <a16:creationId xmlns:a16="http://schemas.microsoft.com/office/drawing/2014/main" id="{18F4719E-2354-C1B6-62E4-D340E458D4B9}"/>
              </a:ext>
            </a:extLst>
          </p:cNvPr>
          <p:cNvPicPr>
            <a:picLocks noChangeAspect="1"/>
          </p:cNvPicPr>
          <p:nvPr/>
        </p:nvPicPr>
        <p:blipFill>
          <a:blip r:embed="rId4"/>
          <a:stretch>
            <a:fillRect/>
          </a:stretch>
        </p:blipFill>
        <p:spPr>
          <a:xfrm>
            <a:off x="15467342" y="3489745"/>
            <a:ext cx="2816165" cy="1884152"/>
          </a:xfrm>
          <a:prstGeom prst="rect">
            <a:avLst/>
          </a:prstGeom>
        </p:spPr>
      </p:pic>
    </p:spTree>
    <p:extLst>
      <p:ext uri="{BB962C8B-B14F-4D97-AF65-F5344CB8AC3E}">
        <p14:creationId xmlns:p14="http://schemas.microsoft.com/office/powerpoint/2010/main" val="4114821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12BB3-F9F4-8F67-A1E2-41B5533DBF2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06BE204-3075-ED46-81D1-1F0303A16020}"/>
              </a:ext>
            </a:extLst>
          </p:cNvPr>
          <p:cNvGrpSpPr/>
          <p:nvPr/>
        </p:nvGrpSpPr>
        <p:grpSpPr>
          <a:xfrm>
            <a:off x="228600" y="4367396"/>
            <a:ext cx="8416637" cy="4508716"/>
            <a:chOff x="0" y="0"/>
            <a:chExt cx="10136334" cy="6011622"/>
          </a:xfrm>
        </p:grpSpPr>
        <p:sp>
          <p:nvSpPr>
            <p:cNvPr id="3" name="Freeform 3">
              <a:extLst>
                <a:ext uri="{FF2B5EF4-FFF2-40B4-BE49-F238E27FC236}">
                  <a16:creationId xmlns:a16="http://schemas.microsoft.com/office/drawing/2014/main" id="{6CF4C7B3-8940-FF8D-604B-6716961B5085}"/>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4" name="Group 4">
            <a:extLst>
              <a:ext uri="{FF2B5EF4-FFF2-40B4-BE49-F238E27FC236}">
                <a16:creationId xmlns:a16="http://schemas.microsoft.com/office/drawing/2014/main" id="{1466BCDC-BB74-BF50-46E8-17CB60DA3EEB}"/>
              </a:ext>
            </a:extLst>
          </p:cNvPr>
          <p:cNvGrpSpPr/>
          <p:nvPr/>
        </p:nvGrpSpPr>
        <p:grpSpPr>
          <a:xfrm>
            <a:off x="3753066" y="3276353"/>
            <a:ext cx="2182089" cy="2182089"/>
            <a:chOff x="0" y="0"/>
            <a:chExt cx="2909452" cy="2909452"/>
          </a:xfrm>
        </p:grpSpPr>
        <p:sp>
          <p:nvSpPr>
            <p:cNvPr id="5" name="Freeform 5">
              <a:extLst>
                <a:ext uri="{FF2B5EF4-FFF2-40B4-BE49-F238E27FC236}">
                  <a16:creationId xmlns:a16="http://schemas.microsoft.com/office/drawing/2014/main" id="{649CC8DA-A694-2A99-504B-0C0E360154BD}"/>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6" name="Group 6">
            <a:extLst>
              <a:ext uri="{FF2B5EF4-FFF2-40B4-BE49-F238E27FC236}">
                <a16:creationId xmlns:a16="http://schemas.microsoft.com/office/drawing/2014/main" id="{FDD6AA5A-F61C-0EDC-88C3-E98F206F98FD}"/>
              </a:ext>
            </a:extLst>
          </p:cNvPr>
          <p:cNvGrpSpPr/>
          <p:nvPr/>
        </p:nvGrpSpPr>
        <p:grpSpPr>
          <a:xfrm>
            <a:off x="3839408" y="3362694"/>
            <a:ext cx="2009406" cy="2009406"/>
            <a:chOff x="0" y="0"/>
            <a:chExt cx="2679208" cy="2679208"/>
          </a:xfrm>
        </p:grpSpPr>
        <p:sp>
          <p:nvSpPr>
            <p:cNvPr id="7" name="Freeform 7">
              <a:extLst>
                <a:ext uri="{FF2B5EF4-FFF2-40B4-BE49-F238E27FC236}">
                  <a16:creationId xmlns:a16="http://schemas.microsoft.com/office/drawing/2014/main" id="{F8DC587F-5039-1A9A-7A35-A340C92CC4A1}"/>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8" name="Group 8">
            <a:extLst>
              <a:ext uri="{FF2B5EF4-FFF2-40B4-BE49-F238E27FC236}">
                <a16:creationId xmlns:a16="http://schemas.microsoft.com/office/drawing/2014/main" id="{66D30697-0C16-1146-B38A-893DE56AB39B}"/>
              </a:ext>
            </a:extLst>
          </p:cNvPr>
          <p:cNvGrpSpPr/>
          <p:nvPr/>
        </p:nvGrpSpPr>
        <p:grpSpPr>
          <a:xfrm>
            <a:off x="8915400" y="4367396"/>
            <a:ext cx="9144000" cy="4508716"/>
            <a:chOff x="0" y="0"/>
            <a:chExt cx="10136334" cy="6011622"/>
          </a:xfrm>
        </p:grpSpPr>
        <p:sp>
          <p:nvSpPr>
            <p:cNvPr id="9" name="Freeform 9">
              <a:extLst>
                <a:ext uri="{FF2B5EF4-FFF2-40B4-BE49-F238E27FC236}">
                  <a16:creationId xmlns:a16="http://schemas.microsoft.com/office/drawing/2014/main" id="{274A8250-C597-2560-840A-96E99C83D722}"/>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10" name="Group 10">
            <a:extLst>
              <a:ext uri="{FF2B5EF4-FFF2-40B4-BE49-F238E27FC236}">
                <a16:creationId xmlns:a16="http://schemas.microsoft.com/office/drawing/2014/main" id="{C61687A5-F04D-8BD5-F748-4585E406C37C}"/>
              </a:ext>
            </a:extLst>
          </p:cNvPr>
          <p:cNvGrpSpPr/>
          <p:nvPr/>
        </p:nvGrpSpPr>
        <p:grpSpPr>
          <a:xfrm>
            <a:off x="12352842" y="3276353"/>
            <a:ext cx="2182089" cy="2182089"/>
            <a:chOff x="0" y="0"/>
            <a:chExt cx="2909452" cy="2909452"/>
          </a:xfrm>
        </p:grpSpPr>
        <p:sp>
          <p:nvSpPr>
            <p:cNvPr id="11" name="Freeform 11">
              <a:extLst>
                <a:ext uri="{FF2B5EF4-FFF2-40B4-BE49-F238E27FC236}">
                  <a16:creationId xmlns:a16="http://schemas.microsoft.com/office/drawing/2014/main" id="{8F56FA89-7880-376A-9075-B4C178D65461}"/>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12" name="Group 12">
            <a:extLst>
              <a:ext uri="{FF2B5EF4-FFF2-40B4-BE49-F238E27FC236}">
                <a16:creationId xmlns:a16="http://schemas.microsoft.com/office/drawing/2014/main" id="{2550CCE9-47ED-619F-5F27-0AAE5EA9B4BC}"/>
              </a:ext>
            </a:extLst>
          </p:cNvPr>
          <p:cNvGrpSpPr/>
          <p:nvPr/>
        </p:nvGrpSpPr>
        <p:grpSpPr>
          <a:xfrm>
            <a:off x="12439180" y="3376543"/>
            <a:ext cx="2009406" cy="2009406"/>
            <a:chOff x="0" y="0"/>
            <a:chExt cx="2679208" cy="2679208"/>
          </a:xfrm>
        </p:grpSpPr>
        <p:sp>
          <p:nvSpPr>
            <p:cNvPr id="13" name="Freeform 13">
              <a:extLst>
                <a:ext uri="{FF2B5EF4-FFF2-40B4-BE49-F238E27FC236}">
                  <a16:creationId xmlns:a16="http://schemas.microsoft.com/office/drawing/2014/main" id="{BCAC5E6C-27D3-C1B4-6036-7A946F34774A}"/>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14" name="Group 14">
            <a:extLst>
              <a:ext uri="{FF2B5EF4-FFF2-40B4-BE49-F238E27FC236}">
                <a16:creationId xmlns:a16="http://schemas.microsoft.com/office/drawing/2014/main" id="{5A050798-EF8A-016E-5DDB-CB9DD26C037E}"/>
              </a:ext>
            </a:extLst>
          </p:cNvPr>
          <p:cNvGrpSpPr/>
          <p:nvPr/>
        </p:nvGrpSpPr>
        <p:grpSpPr>
          <a:xfrm>
            <a:off x="0" y="519745"/>
            <a:ext cx="10363200" cy="1799999"/>
            <a:chOff x="0" y="0"/>
            <a:chExt cx="12192000" cy="1554290"/>
          </a:xfrm>
        </p:grpSpPr>
        <p:sp>
          <p:nvSpPr>
            <p:cNvPr id="15" name="Freeform 15">
              <a:extLst>
                <a:ext uri="{FF2B5EF4-FFF2-40B4-BE49-F238E27FC236}">
                  <a16:creationId xmlns:a16="http://schemas.microsoft.com/office/drawing/2014/main" id="{56B374F2-3FEA-CAD5-8B16-033E19664D3D}"/>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6" name="Group 16">
            <a:extLst>
              <a:ext uri="{FF2B5EF4-FFF2-40B4-BE49-F238E27FC236}">
                <a16:creationId xmlns:a16="http://schemas.microsoft.com/office/drawing/2014/main" id="{583254D9-7483-8606-4EE9-85A869CD741F}"/>
              </a:ext>
            </a:extLst>
          </p:cNvPr>
          <p:cNvGrpSpPr/>
          <p:nvPr/>
        </p:nvGrpSpPr>
        <p:grpSpPr>
          <a:xfrm>
            <a:off x="0" y="519746"/>
            <a:ext cx="936307" cy="1165718"/>
            <a:chOff x="0" y="0"/>
            <a:chExt cx="1248410" cy="1554290"/>
          </a:xfrm>
        </p:grpSpPr>
        <p:sp>
          <p:nvSpPr>
            <p:cNvPr id="17" name="Freeform 17">
              <a:extLst>
                <a:ext uri="{FF2B5EF4-FFF2-40B4-BE49-F238E27FC236}">
                  <a16:creationId xmlns:a16="http://schemas.microsoft.com/office/drawing/2014/main" id="{4E2437E6-7215-1713-BE33-9DEA66E731E2}"/>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20" name="TextBox 20">
            <a:extLst>
              <a:ext uri="{FF2B5EF4-FFF2-40B4-BE49-F238E27FC236}">
                <a16:creationId xmlns:a16="http://schemas.microsoft.com/office/drawing/2014/main" id="{C27DD658-F189-7CDB-790A-660CB701DA55}"/>
              </a:ext>
            </a:extLst>
          </p:cNvPr>
          <p:cNvSpPr txBox="1"/>
          <p:nvPr/>
        </p:nvSpPr>
        <p:spPr>
          <a:xfrm>
            <a:off x="447469" y="4552689"/>
            <a:ext cx="3591131" cy="923330"/>
          </a:xfrm>
          <a:prstGeom prst="rect">
            <a:avLst/>
          </a:prstGeom>
        </p:spPr>
        <p:txBody>
          <a:bodyPr wrap="square" lIns="0" tIns="0" rIns="0" bIns="0" rtlCol="0" anchor="t">
            <a:spAutoFit/>
          </a:bodyPr>
          <a:lstStyle/>
          <a:p>
            <a:pPr algn="ctr">
              <a:lnSpc>
                <a:spcPts val="3600"/>
              </a:lnSpc>
            </a:pPr>
            <a:r>
              <a:rPr lang="en-US" sz="3000" b="1" i="1">
                <a:solidFill>
                  <a:srgbClr val="FFFFFF"/>
                </a:solidFill>
                <a:latin typeface="Futura Ultra-Bold"/>
                <a:sym typeface="Futura Ultra-Bold"/>
              </a:rPr>
              <a:t>Final Outcome Planning</a:t>
            </a:r>
            <a:endParaRPr lang="en-US"/>
          </a:p>
        </p:txBody>
      </p:sp>
      <p:sp>
        <p:nvSpPr>
          <p:cNvPr id="22" name="TextBox 22">
            <a:extLst>
              <a:ext uri="{FF2B5EF4-FFF2-40B4-BE49-F238E27FC236}">
                <a16:creationId xmlns:a16="http://schemas.microsoft.com/office/drawing/2014/main" id="{AFFB235A-C2CD-8E1C-0727-CB250C7364C2}"/>
              </a:ext>
            </a:extLst>
          </p:cNvPr>
          <p:cNvSpPr txBox="1"/>
          <p:nvPr/>
        </p:nvSpPr>
        <p:spPr>
          <a:xfrm>
            <a:off x="9036831" y="4596661"/>
            <a:ext cx="3402349" cy="421910"/>
          </a:xfrm>
          <a:prstGeom prst="rect">
            <a:avLst/>
          </a:prstGeom>
        </p:spPr>
        <p:txBody>
          <a:bodyPr wrap="square" lIns="0" tIns="0" rIns="0" bIns="0" rtlCol="0" anchor="t">
            <a:spAutoFit/>
          </a:bodyPr>
          <a:lstStyle/>
          <a:p>
            <a:pPr algn="ctr">
              <a:lnSpc>
                <a:spcPts val="3600"/>
              </a:lnSpc>
            </a:pPr>
            <a:r>
              <a:rPr lang="en-US" sz="2400" b="1">
                <a:solidFill>
                  <a:srgbClr val="FFFFFF"/>
                </a:solidFill>
                <a:latin typeface="Futura Ultra-Bold"/>
                <a:sym typeface="Futura Ultra-Bold"/>
              </a:rPr>
              <a:t>Success criteria</a:t>
            </a:r>
            <a:endParaRPr lang="en-US"/>
          </a:p>
        </p:txBody>
      </p:sp>
      <p:sp>
        <p:nvSpPr>
          <p:cNvPr id="23" name="TextBox 23">
            <a:extLst>
              <a:ext uri="{FF2B5EF4-FFF2-40B4-BE49-F238E27FC236}">
                <a16:creationId xmlns:a16="http://schemas.microsoft.com/office/drawing/2014/main" id="{07BF74B2-75DC-22BE-4A2A-8D5A3A2A04F0}"/>
              </a:ext>
            </a:extLst>
          </p:cNvPr>
          <p:cNvSpPr txBox="1"/>
          <p:nvPr/>
        </p:nvSpPr>
        <p:spPr>
          <a:xfrm>
            <a:off x="9506296" y="5802061"/>
            <a:ext cx="8019704" cy="2003112"/>
          </a:xfrm>
          <a:prstGeom prst="rect">
            <a:avLst/>
          </a:prstGeom>
        </p:spPr>
        <p:txBody>
          <a:bodyPr wrap="square" lIns="0" tIns="0" rIns="0" bIns="0" rtlCol="0" anchor="t">
            <a:spAutoFit/>
          </a:bodyPr>
          <a:lstStyle/>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sym typeface="Futura"/>
              </a:rPr>
              <a:t>Your final piece should link to the rest of your project.  </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Be ambitious! Do not settle for the easy option.</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Discuss your idea with your teacher before the exam.</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Research potential ideas online to see how other artists have approached the subject. </a:t>
            </a:r>
          </a:p>
        </p:txBody>
      </p:sp>
      <p:sp>
        <p:nvSpPr>
          <p:cNvPr id="24" name="TextBox 24">
            <a:extLst>
              <a:ext uri="{FF2B5EF4-FFF2-40B4-BE49-F238E27FC236}">
                <a16:creationId xmlns:a16="http://schemas.microsoft.com/office/drawing/2014/main" id="{BA2D4B2C-1CC4-2702-932C-4CDAE5F71698}"/>
              </a:ext>
            </a:extLst>
          </p:cNvPr>
          <p:cNvSpPr txBox="1"/>
          <p:nvPr/>
        </p:nvSpPr>
        <p:spPr>
          <a:xfrm>
            <a:off x="754380" y="587276"/>
            <a:ext cx="8008131" cy="1102866"/>
          </a:xfrm>
          <a:prstGeom prst="rect">
            <a:avLst/>
          </a:prstGeom>
        </p:spPr>
        <p:txBody>
          <a:bodyPr wrap="square" lIns="0" tIns="0" rIns="0" bIns="0" rtlCol="0" anchor="t">
            <a:spAutoFit/>
          </a:body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a:t>
            </a:r>
            <a:endParaRPr lang="en-US" dirty="0">
              <a:sym typeface="Futura Ultra-Bold"/>
            </a:endParaRPr>
          </a:p>
          <a:p>
            <a:pPr algn="ctr">
              <a:lnSpc>
                <a:spcPts val="4320"/>
              </a:lnSpc>
            </a:pPr>
            <a:r>
              <a:rPr lang="en-US" sz="3600" b="1" dirty="0">
                <a:solidFill>
                  <a:srgbClr val="000000"/>
                </a:solidFill>
                <a:latin typeface="Futura Ultra-Bold"/>
                <a:ea typeface="Futura Ultra-Bold"/>
                <a:cs typeface="Futura Ultra-Bold"/>
                <a:sym typeface="Futura Ultra-Bold"/>
              </a:rPr>
              <a:t>Art and Photography</a:t>
            </a:r>
            <a:endParaRPr lang="en-US" sz="3600" b="1" dirty="0">
              <a:latin typeface="Futura Ultra-Bold"/>
            </a:endParaRPr>
          </a:p>
        </p:txBody>
      </p:sp>
      <p:pic>
        <p:nvPicPr>
          <p:cNvPr id="27" name="Picture 26">
            <a:extLst>
              <a:ext uri="{FF2B5EF4-FFF2-40B4-BE49-F238E27FC236}">
                <a16:creationId xmlns:a16="http://schemas.microsoft.com/office/drawing/2014/main" id="{204FB6D3-F2BE-D74D-712F-C9C673083611}"/>
              </a:ext>
            </a:extLst>
          </p:cNvPr>
          <p:cNvPicPr>
            <a:picLocks noChangeAspect="1"/>
          </p:cNvPicPr>
          <p:nvPr/>
        </p:nvPicPr>
        <p:blipFill>
          <a:blip r:embed="rId2"/>
          <a:stretch>
            <a:fillRect/>
          </a:stretch>
        </p:blipFill>
        <p:spPr>
          <a:xfrm>
            <a:off x="15621000" y="330389"/>
            <a:ext cx="1676190" cy="1800000"/>
          </a:xfrm>
          <a:prstGeom prst="rect">
            <a:avLst/>
          </a:prstGeom>
        </p:spPr>
      </p:pic>
      <p:sp>
        <p:nvSpPr>
          <p:cNvPr id="18" name="TextBox 22">
            <a:extLst>
              <a:ext uri="{FF2B5EF4-FFF2-40B4-BE49-F238E27FC236}">
                <a16:creationId xmlns:a16="http://schemas.microsoft.com/office/drawing/2014/main" id="{462A8741-6097-D69E-B3D7-2F81060F6E37}"/>
              </a:ext>
            </a:extLst>
          </p:cNvPr>
          <p:cNvSpPr txBox="1"/>
          <p:nvPr/>
        </p:nvSpPr>
        <p:spPr>
          <a:xfrm>
            <a:off x="5512404" y="4562204"/>
            <a:ext cx="3132186" cy="861774"/>
          </a:xfrm>
          <a:prstGeom prst="rect">
            <a:avLst/>
          </a:prstGeom>
        </p:spPr>
        <p:txBody>
          <a:bodyPr wrap="square" lIns="0" tIns="0" rIns="0" bIns="0" rtlCol="0" anchor="t">
            <a:spAutoFit/>
          </a:bodyPr>
          <a:lstStyle/>
          <a:p>
            <a:pPr algn="ctr">
              <a:lnSpc>
                <a:spcPts val="3600"/>
              </a:lnSpc>
            </a:pPr>
            <a:r>
              <a:rPr lang="en-US" sz="2400" b="1">
                <a:solidFill>
                  <a:srgbClr val="FFFFFF"/>
                </a:solidFill>
                <a:latin typeface="Futura Ultra-Bold"/>
                <a:sym typeface="Futura Ultra-Bold"/>
              </a:rPr>
              <a:t>Component 1, AO4</a:t>
            </a:r>
          </a:p>
          <a:p>
            <a:pPr algn="ctr">
              <a:lnSpc>
                <a:spcPts val="3600"/>
              </a:lnSpc>
            </a:pPr>
            <a:r>
              <a:rPr lang="en-US" sz="2400" b="1">
                <a:solidFill>
                  <a:srgbClr val="FFFFFF"/>
                </a:solidFill>
                <a:latin typeface="Futura Ultra-Bold"/>
              </a:rPr>
              <a:t>5 hours</a:t>
            </a:r>
          </a:p>
        </p:txBody>
      </p:sp>
      <p:sp>
        <p:nvSpPr>
          <p:cNvPr id="19" name="TextBox 23">
            <a:extLst>
              <a:ext uri="{FF2B5EF4-FFF2-40B4-BE49-F238E27FC236}">
                <a16:creationId xmlns:a16="http://schemas.microsoft.com/office/drawing/2014/main" id="{E4DD6814-393C-289F-6B71-80298D1E6F97}"/>
              </a:ext>
            </a:extLst>
          </p:cNvPr>
          <p:cNvSpPr txBox="1"/>
          <p:nvPr/>
        </p:nvSpPr>
        <p:spPr>
          <a:xfrm>
            <a:off x="228560" y="5701073"/>
            <a:ext cx="8019704" cy="2823850"/>
          </a:xfrm>
          <a:prstGeom prst="rect">
            <a:avLst/>
          </a:prstGeom>
        </p:spPr>
        <p:txBody>
          <a:bodyPr wrap="square" lIns="0" tIns="0" rIns="0" bIns="0" rtlCol="0" anchor="t">
            <a:spAutoFit/>
          </a:bodyPr>
          <a:lstStyle/>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sym typeface="Futura"/>
              </a:rPr>
              <a:t>Review your project so far and reflect on what has been successful, and what has worked well. </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What media/technique do you like working in and why?</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What will be the subject of your final outcome/outcomes? </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How will you present your final piece? </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Which artists does your final piece link to?</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How does your final piece idea link to your theme?</a:t>
            </a:r>
          </a:p>
        </p:txBody>
      </p:sp>
    </p:spTree>
    <p:extLst>
      <p:ext uri="{BB962C8B-B14F-4D97-AF65-F5344CB8AC3E}">
        <p14:creationId xmlns:p14="http://schemas.microsoft.com/office/powerpoint/2010/main" val="288375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12BB3-F9F4-8F67-A1E2-41B5533DBF2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06BE204-3075-ED46-81D1-1F0303A16020}"/>
              </a:ext>
            </a:extLst>
          </p:cNvPr>
          <p:cNvGrpSpPr/>
          <p:nvPr/>
        </p:nvGrpSpPr>
        <p:grpSpPr>
          <a:xfrm>
            <a:off x="228600" y="4367396"/>
            <a:ext cx="8416637" cy="4508716"/>
            <a:chOff x="0" y="0"/>
            <a:chExt cx="10136334" cy="6011622"/>
          </a:xfrm>
        </p:grpSpPr>
        <p:sp>
          <p:nvSpPr>
            <p:cNvPr id="3" name="Freeform 3">
              <a:extLst>
                <a:ext uri="{FF2B5EF4-FFF2-40B4-BE49-F238E27FC236}">
                  <a16:creationId xmlns:a16="http://schemas.microsoft.com/office/drawing/2014/main" id="{6CF4C7B3-8940-FF8D-604B-6716961B5085}"/>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4" name="Group 4">
            <a:extLst>
              <a:ext uri="{FF2B5EF4-FFF2-40B4-BE49-F238E27FC236}">
                <a16:creationId xmlns:a16="http://schemas.microsoft.com/office/drawing/2014/main" id="{1466BCDC-BB74-BF50-46E8-17CB60DA3EEB}"/>
              </a:ext>
            </a:extLst>
          </p:cNvPr>
          <p:cNvGrpSpPr/>
          <p:nvPr/>
        </p:nvGrpSpPr>
        <p:grpSpPr>
          <a:xfrm>
            <a:off x="3753066" y="3276353"/>
            <a:ext cx="2182089" cy="2182089"/>
            <a:chOff x="0" y="0"/>
            <a:chExt cx="2909452" cy="2909452"/>
          </a:xfrm>
        </p:grpSpPr>
        <p:sp>
          <p:nvSpPr>
            <p:cNvPr id="5" name="Freeform 5">
              <a:extLst>
                <a:ext uri="{FF2B5EF4-FFF2-40B4-BE49-F238E27FC236}">
                  <a16:creationId xmlns:a16="http://schemas.microsoft.com/office/drawing/2014/main" id="{649CC8DA-A694-2A99-504B-0C0E360154BD}"/>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6" name="Group 6">
            <a:extLst>
              <a:ext uri="{FF2B5EF4-FFF2-40B4-BE49-F238E27FC236}">
                <a16:creationId xmlns:a16="http://schemas.microsoft.com/office/drawing/2014/main" id="{FDD6AA5A-F61C-0EDC-88C3-E98F206F98FD}"/>
              </a:ext>
            </a:extLst>
          </p:cNvPr>
          <p:cNvGrpSpPr/>
          <p:nvPr/>
        </p:nvGrpSpPr>
        <p:grpSpPr>
          <a:xfrm>
            <a:off x="3839408" y="3362694"/>
            <a:ext cx="2009406" cy="2009406"/>
            <a:chOff x="0" y="0"/>
            <a:chExt cx="2679208" cy="2679208"/>
          </a:xfrm>
        </p:grpSpPr>
        <p:sp>
          <p:nvSpPr>
            <p:cNvPr id="7" name="Freeform 7">
              <a:extLst>
                <a:ext uri="{FF2B5EF4-FFF2-40B4-BE49-F238E27FC236}">
                  <a16:creationId xmlns:a16="http://schemas.microsoft.com/office/drawing/2014/main" id="{F8DC587F-5039-1A9A-7A35-A340C92CC4A1}"/>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8" name="Group 8">
            <a:extLst>
              <a:ext uri="{FF2B5EF4-FFF2-40B4-BE49-F238E27FC236}">
                <a16:creationId xmlns:a16="http://schemas.microsoft.com/office/drawing/2014/main" id="{66D30697-0C16-1146-B38A-893DE56AB39B}"/>
              </a:ext>
            </a:extLst>
          </p:cNvPr>
          <p:cNvGrpSpPr/>
          <p:nvPr/>
        </p:nvGrpSpPr>
        <p:grpSpPr>
          <a:xfrm>
            <a:off x="8915400" y="4367396"/>
            <a:ext cx="9144000" cy="4508716"/>
            <a:chOff x="0" y="0"/>
            <a:chExt cx="10136334" cy="6011622"/>
          </a:xfrm>
        </p:grpSpPr>
        <p:sp>
          <p:nvSpPr>
            <p:cNvPr id="9" name="Freeform 9">
              <a:extLst>
                <a:ext uri="{FF2B5EF4-FFF2-40B4-BE49-F238E27FC236}">
                  <a16:creationId xmlns:a16="http://schemas.microsoft.com/office/drawing/2014/main" id="{274A8250-C597-2560-840A-96E99C83D722}"/>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10" name="Group 10">
            <a:extLst>
              <a:ext uri="{FF2B5EF4-FFF2-40B4-BE49-F238E27FC236}">
                <a16:creationId xmlns:a16="http://schemas.microsoft.com/office/drawing/2014/main" id="{C61687A5-F04D-8BD5-F748-4585E406C37C}"/>
              </a:ext>
            </a:extLst>
          </p:cNvPr>
          <p:cNvGrpSpPr/>
          <p:nvPr/>
        </p:nvGrpSpPr>
        <p:grpSpPr>
          <a:xfrm>
            <a:off x="12352842" y="3276353"/>
            <a:ext cx="2182089" cy="2182089"/>
            <a:chOff x="0" y="0"/>
            <a:chExt cx="2909452" cy="2909452"/>
          </a:xfrm>
        </p:grpSpPr>
        <p:sp>
          <p:nvSpPr>
            <p:cNvPr id="11" name="Freeform 11">
              <a:extLst>
                <a:ext uri="{FF2B5EF4-FFF2-40B4-BE49-F238E27FC236}">
                  <a16:creationId xmlns:a16="http://schemas.microsoft.com/office/drawing/2014/main" id="{8F56FA89-7880-376A-9075-B4C178D65461}"/>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12" name="Group 12">
            <a:extLst>
              <a:ext uri="{FF2B5EF4-FFF2-40B4-BE49-F238E27FC236}">
                <a16:creationId xmlns:a16="http://schemas.microsoft.com/office/drawing/2014/main" id="{2550CCE9-47ED-619F-5F27-0AAE5EA9B4BC}"/>
              </a:ext>
            </a:extLst>
          </p:cNvPr>
          <p:cNvGrpSpPr/>
          <p:nvPr/>
        </p:nvGrpSpPr>
        <p:grpSpPr>
          <a:xfrm>
            <a:off x="12439180" y="3376543"/>
            <a:ext cx="2009406" cy="2009406"/>
            <a:chOff x="0" y="0"/>
            <a:chExt cx="2679208" cy="2679208"/>
          </a:xfrm>
        </p:grpSpPr>
        <p:sp>
          <p:nvSpPr>
            <p:cNvPr id="13" name="Freeform 13">
              <a:extLst>
                <a:ext uri="{FF2B5EF4-FFF2-40B4-BE49-F238E27FC236}">
                  <a16:creationId xmlns:a16="http://schemas.microsoft.com/office/drawing/2014/main" id="{BCAC5E6C-27D3-C1B4-6036-7A946F34774A}"/>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14" name="Group 14">
            <a:extLst>
              <a:ext uri="{FF2B5EF4-FFF2-40B4-BE49-F238E27FC236}">
                <a16:creationId xmlns:a16="http://schemas.microsoft.com/office/drawing/2014/main" id="{5A050798-EF8A-016E-5DDB-CB9DD26C037E}"/>
              </a:ext>
            </a:extLst>
          </p:cNvPr>
          <p:cNvGrpSpPr/>
          <p:nvPr/>
        </p:nvGrpSpPr>
        <p:grpSpPr>
          <a:xfrm>
            <a:off x="0" y="519745"/>
            <a:ext cx="10363200" cy="1799999"/>
            <a:chOff x="0" y="0"/>
            <a:chExt cx="12192000" cy="1554290"/>
          </a:xfrm>
        </p:grpSpPr>
        <p:sp>
          <p:nvSpPr>
            <p:cNvPr id="15" name="Freeform 15">
              <a:extLst>
                <a:ext uri="{FF2B5EF4-FFF2-40B4-BE49-F238E27FC236}">
                  <a16:creationId xmlns:a16="http://schemas.microsoft.com/office/drawing/2014/main" id="{56B374F2-3FEA-CAD5-8B16-033E19664D3D}"/>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6" name="Group 16">
            <a:extLst>
              <a:ext uri="{FF2B5EF4-FFF2-40B4-BE49-F238E27FC236}">
                <a16:creationId xmlns:a16="http://schemas.microsoft.com/office/drawing/2014/main" id="{583254D9-7483-8606-4EE9-85A869CD741F}"/>
              </a:ext>
            </a:extLst>
          </p:cNvPr>
          <p:cNvGrpSpPr/>
          <p:nvPr/>
        </p:nvGrpSpPr>
        <p:grpSpPr>
          <a:xfrm>
            <a:off x="0" y="519746"/>
            <a:ext cx="936307" cy="1165718"/>
            <a:chOff x="0" y="0"/>
            <a:chExt cx="1248410" cy="1554290"/>
          </a:xfrm>
        </p:grpSpPr>
        <p:sp>
          <p:nvSpPr>
            <p:cNvPr id="17" name="Freeform 17">
              <a:extLst>
                <a:ext uri="{FF2B5EF4-FFF2-40B4-BE49-F238E27FC236}">
                  <a16:creationId xmlns:a16="http://schemas.microsoft.com/office/drawing/2014/main" id="{4E2437E6-7215-1713-BE33-9DEA66E731E2}"/>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20" name="TextBox 20">
            <a:extLst>
              <a:ext uri="{FF2B5EF4-FFF2-40B4-BE49-F238E27FC236}">
                <a16:creationId xmlns:a16="http://schemas.microsoft.com/office/drawing/2014/main" id="{C27DD658-F189-7CDB-790A-660CB701DA55}"/>
              </a:ext>
            </a:extLst>
          </p:cNvPr>
          <p:cNvSpPr txBox="1"/>
          <p:nvPr/>
        </p:nvSpPr>
        <p:spPr>
          <a:xfrm>
            <a:off x="447469" y="4552689"/>
            <a:ext cx="3591131" cy="923330"/>
          </a:xfrm>
          <a:prstGeom prst="rect">
            <a:avLst/>
          </a:prstGeom>
        </p:spPr>
        <p:txBody>
          <a:bodyPr wrap="square" lIns="0" tIns="0" rIns="0" bIns="0" rtlCol="0" anchor="t">
            <a:spAutoFit/>
          </a:bodyPr>
          <a:lstStyle/>
          <a:p>
            <a:pPr algn="ctr">
              <a:lnSpc>
                <a:spcPts val="3600"/>
              </a:lnSpc>
            </a:pPr>
            <a:r>
              <a:rPr lang="en-US" sz="3000" b="1" i="1">
                <a:solidFill>
                  <a:srgbClr val="FFFFFF"/>
                </a:solidFill>
                <a:latin typeface="Futura Ultra-Bold"/>
                <a:sym typeface="Futura Ultra-Bold"/>
              </a:rPr>
              <a:t>Final Outcome Planning</a:t>
            </a:r>
            <a:endParaRPr lang="en-US"/>
          </a:p>
        </p:txBody>
      </p:sp>
      <p:sp>
        <p:nvSpPr>
          <p:cNvPr id="22" name="TextBox 22">
            <a:extLst>
              <a:ext uri="{FF2B5EF4-FFF2-40B4-BE49-F238E27FC236}">
                <a16:creationId xmlns:a16="http://schemas.microsoft.com/office/drawing/2014/main" id="{AFFB235A-C2CD-8E1C-0727-CB250C7364C2}"/>
              </a:ext>
            </a:extLst>
          </p:cNvPr>
          <p:cNvSpPr txBox="1"/>
          <p:nvPr/>
        </p:nvSpPr>
        <p:spPr>
          <a:xfrm>
            <a:off x="9036831" y="4596661"/>
            <a:ext cx="3402349" cy="421910"/>
          </a:xfrm>
          <a:prstGeom prst="rect">
            <a:avLst/>
          </a:prstGeom>
        </p:spPr>
        <p:txBody>
          <a:bodyPr wrap="square" lIns="0" tIns="0" rIns="0" bIns="0" rtlCol="0" anchor="t">
            <a:spAutoFit/>
          </a:bodyPr>
          <a:lstStyle/>
          <a:p>
            <a:pPr algn="ctr">
              <a:lnSpc>
                <a:spcPts val="3600"/>
              </a:lnSpc>
            </a:pPr>
            <a:r>
              <a:rPr lang="en-US" sz="2400" b="1">
                <a:solidFill>
                  <a:srgbClr val="FFFFFF"/>
                </a:solidFill>
                <a:latin typeface="Futura Ultra-Bold"/>
                <a:sym typeface="Futura Ultra-Bold"/>
              </a:rPr>
              <a:t>Success criteria</a:t>
            </a:r>
            <a:endParaRPr lang="en-US"/>
          </a:p>
        </p:txBody>
      </p:sp>
      <p:sp>
        <p:nvSpPr>
          <p:cNvPr id="23" name="TextBox 23">
            <a:extLst>
              <a:ext uri="{FF2B5EF4-FFF2-40B4-BE49-F238E27FC236}">
                <a16:creationId xmlns:a16="http://schemas.microsoft.com/office/drawing/2014/main" id="{07BF74B2-75DC-22BE-4A2A-8D5A3A2A04F0}"/>
              </a:ext>
            </a:extLst>
          </p:cNvPr>
          <p:cNvSpPr txBox="1"/>
          <p:nvPr/>
        </p:nvSpPr>
        <p:spPr>
          <a:xfrm>
            <a:off x="9506296" y="5802061"/>
            <a:ext cx="8019704" cy="2003112"/>
          </a:xfrm>
          <a:prstGeom prst="rect">
            <a:avLst/>
          </a:prstGeom>
        </p:spPr>
        <p:txBody>
          <a:bodyPr wrap="square" lIns="0" tIns="0" rIns="0" bIns="0" rtlCol="0" anchor="t">
            <a:spAutoFit/>
          </a:bodyPr>
          <a:lstStyle/>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sym typeface="Futura"/>
              </a:rPr>
              <a:t>Your final piece should link to the rest of your project.  </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Be ambitious! Do not settle for the easy option.</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Discuss your idea with your teacher before the exam.</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Research potential ideas online to see how other artists have approached the subject. </a:t>
            </a:r>
          </a:p>
        </p:txBody>
      </p:sp>
      <p:sp>
        <p:nvSpPr>
          <p:cNvPr id="24" name="TextBox 24">
            <a:extLst>
              <a:ext uri="{FF2B5EF4-FFF2-40B4-BE49-F238E27FC236}">
                <a16:creationId xmlns:a16="http://schemas.microsoft.com/office/drawing/2014/main" id="{BA2D4B2C-1CC4-2702-932C-4CDAE5F71698}"/>
              </a:ext>
            </a:extLst>
          </p:cNvPr>
          <p:cNvSpPr txBox="1"/>
          <p:nvPr/>
        </p:nvSpPr>
        <p:spPr>
          <a:xfrm>
            <a:off x="754380" y="587276"/>
            <a:ext cx="8008131" cy="1102866"/>
          </a:xfrm>
          <a:prstGeom prst="rect">
            <a:avLst/>
          </a:prstGeom>
        </p:spPr>
        <p:txBody>
          <a:bodyPr wrap="square" lIns="0" tIns="0" rIns="0" bIns="0" rtlCol="0" anchor="t">
            <a:spAutoFit/>
          </a:body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a:t>
            </a:r>
            <a:endParaRPr lang="en-US" dirty="0">
              <a:sym typeface="Futura Ultra-Bold"/>
            </a:endParaRPr>
          </a:p>
          <a:p>
            <a:pPr algn="ctr">
              <a:lnSpc>
                <a:spcPts val="4320"/>
              </a:lnSpc>
            </a:pPr>
            <a:r>
              <a:rPr lang="en-US" sz="3600" b="1" dirty="0">
                <a:solidFill>
                  <a:srgbClr val="000000"/>
                </a:solidFill>
                <a:latin typeface="Futura Ultra-Bold"/>
                <a:ea typeface="Futura Ultra-Bold"/>
                <a:cs typeface="Futura Ultra-Bold"/>
                <a:sym typeface="Futura Ultra-Bold"/>
              </a:rPr>
              <a:t>Art, Craft and Design</a:t>
            </a:r>
            <a:endParaRPr lang="en-US" sz="3600" b="1" dirty="0">
              <a:latin typeface="Futura Ultra-Bold"/>
            </a:endParaRPr>
          </a:p>
        </p:txBody>
      </p:sp>
      <p:pic>
        <p:nvPicPr>
          <p:cNvPr id="27" name="Picture 26">
            <a:extLst>
              <a:ext uri="{FF2B5EF4-FFF2-40B4-BE49-F238E27FC236}">
                <a16:creationId xmlns:a16="http://schemas.microsoft.com/office/drawing/2014/main" id="{204FB6D3-F2BE-D74D-712F-C9C673083611}"/>
              </a:ext>
            </a:extLst>
          </p:cNvPr>
          <p:cNvPicPr>
            <a:picLocks noChangeAspect="1"/>
          </p:cNvPicPr>
          <p:nvPr/>
        </p:nvPicPr>
        <p:blipFill>
          <a:blip r:embed="rId2"/>
          <a:stretch>
            <a:fillRect/>
          </a:stretch>
        </p:blipFill>
        <p:spPr>
          <a:xfrm>
            <a:off x="15621000" y="330389"/>
            <a:ext cx="1676190" cy="1800000"/>
          </a:xfrm>
          <a:prstGeom prst="rect">
            <a:avLst/>
          </a:prstGeom>
        </p:spPr>
      </p:pic>
      <p:sp>
        <p:nvSpPr>
          <p:cNvPr id="18" name="TextBox 22">
            <a:extLst>
              <a:ext uri="{FF2B5EF4-FFF2-40B4-BE49-F238E27FC236}">
                <a16:creationId xmlns:a16="http://schemas.microsoft.com/office/drawing/2014/main" id="{462A8741-6097-D69E-B3D7-2F81060F6E37}"/>
              </a:ext>
            </a:extLst>
          </p:cNvPr>
          <p:cNvSpPr txBox="1"/>
          <p:nvPr/>
        </p:nvSpPr>
        <p:spPr>
          <a:xfrm>
            <a:off x="5512404" y="4562204"/>
            <a:ext cx="3132186" cy="861774"/>
          </a:xfrm>
          <a:prstGeom prst="rect">
            <a:avLst/>
          </a:prstGeom>
        </p:spPr>
        <p:txBody>
          <a:bodyPr wrap="square" lIns="0" tIns="0" rIns="0" bIns="0" rtlCol="0" anchor="t">
            <a:spAutoFit/>
          </a:bodyPr>
          <a:lstStyle/>
          <a:p>
            <a:pPr algn="ctr">
              <a:lnSpc>
                <a:spcPts val="3600"/>
              </a:lnSpc>
            </a:pPr>
            <a:r>
              <a:rPr lang="en-US" sz="2400" b="1">
                <a:solidFill>
                  <a:srgbClr val="FFFFFF"/>
                </a:solidFill>
                <a:latin typeface="Futura Ultra-Bold"/>
                <a:sym typeface="Futura Ultra-Bold"/>
              </a:rPr>
              <a:t>Component 1, AO4</a:t>
            </a:r>
          </a:p>
          <a:p>
            <a:pPr algn="ctr">
              <a:lnSpc>
                <a:spcPts val="3600"/>
              </a:lnSpc>
            </a:pPr>
            <a:r>
              <a:rPr lang="en-US" sz="2400" b="1">
                <a:solidFill>
                  <a:srgbClr val="FFFFFF"/>
                </a:solidFill>
                <a:latin typeface="Futura Ultra-Bold"/>
              </a:rPr>
              <a:t>5 hours</a:t>
            </a:r>
          </a:p>
        </p:txBody>
      </p:sp>
      <p:sp>
        <p:nvSpPr>
          <p:cNvPr id="19" name="TextBox 23">
            <a:extLst>
              <a:ext uri="{FF2B5EF4-FFF2-40B4-BE49-F238E27FC236}">
                <a16:creationId xmlns:a16="http://schemas.microsoft.com/office/drawing/2014/main" id="{E4DD6814-393C-289F-6B71-80298D1E6F97}"/>
              </a:ext>
            </a:extLst>
          </p:cNvPr>
          <p:cNvSpPr txBox="1"/>
          <p:nvPr/>
        </p:nvSpPr>
        <p:spPr>
          <a:xfrm>
            <a:off x="228560" y="5701073"/>
            <a:ext cx="8019704" cy="2823850"/>
          </a:xfrm>
          <a:prstGeom prst="rect">
            <a:avLst/>
          </a:prstGeom>
        </p:spPr>
        <p:txBody>
          <a:bodyPr wrap="square" lIns="0" tIns="0" rIns="0" bIns="0" rtlCol="0" anchor="t">
            <a:spAutoFit/>
          </a:bodyPr>
          <a:lstStyle/>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sym typeface="Futura"/>
              </a:rPr>
              <a:t>Review your project so far and reflect on what has been successful, and what has worked well. </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What media/technique do you like working in and why?</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What will be the subject of your final outcome/outcomes? </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How will you present your final piece? </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Which artists does your final piece link to?</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How does your final piece idea link to your theme?</a:t>
            </a:r>
          </a:p>
        </p:txBody>
      </p:sp>
    </p:spTree>
    <p:extLst>
      <p:ext uri="{BB962C8B-B14F-4D97-AF65-F5344CB8AC3E}">
        <p14:creationId xmlns:p14="http://schemas.microsoft.com/office/powerpoint/2010/main" val="324387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5D6A9-3206-6B97-97D3-1220F028286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F147E5B-2C53-566D-8650-4FCC5F391001}"/>
              </a:ext>
            </a:extLst>
          </p:cNvPr>
          <p:cNvGrpSpPr/>
          <p:nvPr/>
        </p:nvGrpSpPr>
        <p:grpSpPr>
          <a:xfrm>
            <a:off x="228600" y="2829542"/>
            <a:ext cx="8416674" cy="4508753"/>
            <a:chOff x="150168" y="-720436"/>
            <a:chExt cx="10136379" cy="6011671"/>
          </a:xfrm>
        </p:grpSpPr>
        <p:sp>
          <p:nvSpPr>
            <p:cNvPr id="3" name="Freeform 3">
              <a:extLst>
                <a:ext uri="{FF2B5EF4-FFF2-40B4-BE49-F238E27FC236}">
                  <a16:creationId xmlns:a16="http://schemas.microsoft.com/office/drawing/2014/main" id="{1FFDFDB7-045F-D119-AFBA-E3386F26F650}"/>
                </a:ext>
              </a:extLst>
            </p:cNvPr>
            <p:cNvSpPr/>
            <p:nvPr/>
          </p:nvSpPr>
          <p:spPr>
            <a:xfrm>
              <a:off x="150168" y="-720436"/>
              <a:ext cx="10136379" cy="6011671"/>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4" name="Group 4">
            <a:extLst>
              <a:ext uri="{FF2B5EF4-FFF2-40B4-BE49-F238E27FC236}">
                <a16:creationId xmlns:a16="http://schemas.microsoft.com/office/drawing/2014/main" id="{13CFD3B5-87CB-E682-D763-1A9F635DA9BD}"/>
              </a:ext>
            </a:extLst>
          </p:cNvPr>
          <p:cNvGrpSpPr/>
          <p:nvPr/>
        </p:nvGrpSpPr>
        <p:grpSpPr>
          <a:xfrm>
            <a:off x="3669939" y="1863189"/>
            <a:ext cx="2182089" cy="2182089"/>
            <a:chOff x="0" y="0"/>
            <a:chExt cx="2909452" cy="2909452"/>
          </a:xfrm>
        </p:grpSpPr>
        <p:sp>
          <p:nvSpPr>
            <p:cNvPr id="5" name="Freeform 5">
              <a:extLst>
                <a:ext uri="{FF2B5EF4-FFF2-40B4-BE49-F238E27FC236}">
                  <a16:creationId xmlns:a16="http://schemas.microsoft.com/office/drawing/2014/main" id="{DF946770-DC8F-93E5-4648-1FBBAB9EF9C6}"/>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8" name="Group 8">
            <a:extLst>
              <a:ext uri="{FF2B5EF4-FFF2-40B4-BE49-F238E27FC236}">
                <a16:creationId xmlns:a16="http://schemas.microsoft.com/office/drawing/2014/main" id="{2DC5F46E-C8EF-FD0D-C402-F50914AC2376}"/>
              </a:ext>
            </a:extLst>
          </p:cNvPr>
          <p:cNvGrpSpPr/>
          <p:nvPr/>
        </p:nvGrpSpPr>
        <p:grpSpPr>
          <a:xfrm>
            <a:off x="9144000" y="2829542"/>
            <a:ext cx="9144000" cy="4508716"/>
            <a:chOff x="0" y="0"/>
            <a:chExt cx="10136334" cy="6011622"/>
          </a:xfrm>
        </p:grpSpPr>
        <p:sp>
          <p:nvSpPr>
            <p:cNvPr id="9" name="Freeform 9">
              <a:extLst>
                <a:ext uri="{FF2B5EF4-FFF2-40B4-BE49-F238E27FC236}">
                  <a16:creationId xmlns:a16="http://schemas.microsoft.com/office/drawing/2014/main" id="{DBDFBDC3-4000-7D23-FD4B-16B4BB5E32AF}"/>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10" name="Group 10">
            <a:extLst>
              <a:ext uri="{FF2B5EF4-FFF2-40B4-BE49-F238E27FC236}">
                <a16:creationId xmlns:a16="http://schemas.microsoft.com/office/drawing/2014/main" id="{946374EC-9A5F-E394-D18C-53895A4CA93A}"/>
              </a:ext>
            </a:extLst>
          </p:cNvPr>
          <p:cNvGrpSpPr/>
          <p:nvPr/>
        </p:nvGrpSpPr>
        <p:grpSpPr>
          <a:xfrm>
            <a:off x="12435969" y="1426771"/>
            <a:ext cx="2182089" cy="2182089"/>
            <a:chOff x="0" y="0"/>
            <a:chExt cx="2909452" cy="2909452"/>
          </a:xfrm>
        </p:grpSpPr>
        <p:sp>
          <p:nvSpPr>
            <p:cNvPr id="11" name="Freeform 11">
              <a:extLst>
                <a:ext uri="{FF2B5EF4-FFF2-40B4-BE49-F238E27FC236}">
                  <a16:creationId xmlns:a16="http://schemas.microsoft.com/office/drawing/2014/main" id="{A57748AB-4503-C1B3-B4E1-C44DB8E6D627}"/>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14" name="Group 14">
            <a:extLst>
              <a:ext uri="{FF2B5EF4-FFF2-40B4-BE49-F238E27FC236}">
                <a16:creationId xmlns:a16="http://schemas.microsoft.com/office/drawing/2014/main" id="{85AAF7A3-AAF8-9705-0B4D-BEA4FB429B16}"/>
              </a:ext>
            </a:extLst>
          </p:cNvPr>
          <p:cNvGrpSpPr/>
          <p:nvPr/>
        </p:nvGrpSpPr>
        <p:grpSpPr>
          <a:xfrm>
            <a:off x="0" y="519745"/>
            <a:ext cx="10363200" cy="1799999"/>
            <a:chOff x="0" y="0"/>
            <a:chExt cx="12192000" cy="1554290"/>
          </a:xfrm>
        </p:grpSpPr>
        <p:sp>
          <p:nvSpPr>
            <p:cNvPr id="15" name="Freeform 15">
              <a:extLst>
                <a:ext uri="{FF2B5EF4-FFF2-40B4-BE49-F238E27FC236}">
                  <a16:creationId xmlns:a16="http://schemas.microsoft.com/office/drawing/2014/main" id="{B47619FD-8C9D-8DD0-F5E0-205DB808D0D1}"/>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6" name="Group 16">
            <a:extLst>
              <a:ext uri="{FF2B5EF4-FFF2-40B4-BE49-F238E27FC236}">
                <a16:creationId xmlns:a16="http://schemas.microsoft.com/office/drawing/2014/main" id="{6520F17B-DD3F-7991-EA43-D659C1750FE4}"/>
              </a:ext>
            </a:extLst>
          </p:cNvPr>
          <p:cNvGrpSpPr/>
          <p:nvPr/>
        </p:nvGrpSpPr>
        <p:grpSpPr>
          <a:xfrm>
            <a:off x="0" y="519746"/>
            <a:ext cx="936307" cy="1165718"/>
            <a:chOff x="0" y="0"/>
            <a:chExt cx="1248410" cy="1554290"/>
          </a:xfrm>
        </p:grpSpPr>
        <p:sp>
          <p:nvSpPr>
            <p:cNvPr id="17" name="Freeform 17">
              <a:extLst>
                <a:ext uri="{FF2B5EF4-FFF2-40B4-BE49-F238E27FC236}">
                  <a16:creationId xmlns:a16="http://schemas.microsoft.com/office/drawing/2014/main" id="{33902C96-4C69-E59A-9E83-74EF7E847096}"/>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20" name="TextBox 20">
            <a:extLst>
              <a:ext uri="{FF2B5EF4-FFF2-40B4-BE49-F238E27FC236}">
                <a16:creationId xmlns:a16="http://schemas.microsoft.com/office/drawing/2014/main" id="{09F0C066-1F52-2183-CCBE-429AC5EE03EB}"/>
              </a:ext>
            </a:extLst>
          </p:cNvPr>
          <p:cNvSpPr txBox="1"/>
          <p:nvPr/>
        </p:nvSpPr>
        <p:spPr>
          <a:xfrm>
            <a:off x="218869" y="2869362"/>
            <a:ext cx="3591131" cy="1384995"/>
          </a:xfrm>
          <a:prstGeom prst="rect">
            <a:avLst/>
          </a:prstGeom>
        </p:spPr>
        <p:txBody>
          <a:bodyPr wrap="square" lIns="0" tIns="0" rIns="0" bIns="0" rtlCol="0" anchor="t">
            <a:spAutoFit/>
          </a:bodyPr>
          <a:lstStyle/>
          <a:p>
            <a:pPr algn="ctr">
              <a:lnSpc>
                <a:spcPts val="3600"/>
              </a:lnSpc>
            </a:pPr>
            <a:r>
              <a:rPr lang="en-US" sz="3000" b="1" i="1">
                <a:solidFill>
                  <a:srgbClr val="FFFFFF"/>
                </a:solidFill>
                <a:latin typeface="Futura Ultra-Bold"/>
              </a:rPr>
              <a:t>Paper 1: 1 hour 45 minutes. 100 marks</a:t>
            </a:r>
            <a:endParaRPr lang="en-US"/>
          </a:p>
        </p:txBody>
      </p:sp>
      <p:sp>
        <p:nvSpPr>
          <p:cNvPr id="22" name="TextBox 22">
            <a:extLst>
              <a:ext uri="{FF2B5EF4-FFF2-40B4-BE49-F238E27FC236}">
                <a16:creationId xmlns:a16="http://schemas.microsoft.com/office/drawing/2014/main" id="{52D730E2-768B-3ADC-A12A-37B86B1B169E}"/>
              </a:ext>
            </a:extLst>
          </p:cNvPr>
          <p:cNvSpPr txBox="1"/>
          <p:nvPr/>
        </p:nvSpPr>
        <p:spPr>
          <a:xfrm>
            <a:off x="9327777" y="2934115"/>
            <a:ext cx="3402349" cy="1323439"/>
          </a:xfrm>
          <a:prstGeom prst="rect">
            <a:avLst/>
          </a:prstGeom>
        </p:spPr>
        <p:txBody>
          <a:bodyPr wrap="square" lIns="0" tIns="0" rIns="0" bIns="0" rtlCol="0" anchor="t">
            <a:spAutoFit/>
          </a:bodyPr>
          <a:lstStyle/>
          <a:p>
            <a:pPr algn="ctr">
              <a:lnSpc>
                <a:spcPts val="3600"/>
              </a:lnSpc>
            </a:pPr>
            <a:r>
              <a:rPr lang="en-US" sz="2400" b="1">
                <a:solidFill>
                  <a:srgbClr val="FFFFFF"/>
                </a:solidFill>
                <a:latin typeface="Futura Ultra-Bold"/>
                <a:ea typeface="Futura Ultra-Bold"/>
                <a:cs typeface="Futura Ultra-Bold"/>
              </a:rPr>
              <a:t>Paper 2: 1 hour 45 minutes 100 marks </a:t>
            </a:r>
          </a:p>
          <a:p>
            <a:pPr algn="ctr">
              <a:lnSpc>
                <a:spcPts val="3600"/>
              </a:lnSpc>
            </a:pPr>
            <a:r>
              <a:rPr lang="en-US" sz="2400" b="1">
                <a:solidFill>
                  <a:srgbClr val="FFFFFF"/>
                </a:solidFill>
                <a:latin typeface="Futura Ultra-Bold"/>
                <a:ea typeface="Futura Ultra-Bold"/>
                <a:cs typeface="Futura Ultra-Bold"/>
                <a:sym typeface="Futura Ultra-Bold"/>
              </a:rPr>
              <a:t>Marks/time</a:t>
            </a:r>
            <a:endParaRPr lang="en-US" sz="2400" b="1">
              <a:solidFill>
                <a:srgbClr val="FFFFFF"/>
              </a:solidFill>
              <a:latin typeface="Futura Ultra-Bold"/>
              <a:ea typeface="Futura Ultra-Bold"/>
              <a:cs typeface="Futura Ultra-Bold"/>
            </a:endParaRPr>
          </a:p>
        </p:txBody>
      </p:sp>
      <p:sp>
        <p:nvSpPr>
          <p:cNvPr id="23" name="TextBox 23">
            <a:extLst>
              <a:ext uri="{FF2B5EF4-FFF2-40B4-BE49-F238E27FC236}">
                <a16:creationId xmlns:a16="http://schemas.microsoft.com/office/drawing/2014/main" id="{A79BFF8D-BF5D-A6DC-84E2-238C83C891A6}"/>
              </a:ext>
            </a:extLst>
          </p:cNvPr>
          <p:cNvSpPr txBox="1"/>
          <p:nvPr/>
        </p:nvSpPr>
        <p:spPr>
          <a:xfrm>
            <a:off x="9340042" y="4097952"/>
            <a:ext cx="8352212" cy="3234219"/>
          </a:xfrm>
          <a:prstGeom prst="rect">
            <a:avLst/>
          </a:prstGeom>
        </p:spPr>
        <p:txBody>
          <a:bodyPr wrap="square" lIns="0" tIns="0" rIns="0" bIns="0" rtlCol="0" anchor="t">
            <a:spAutoFit/>
          </a:bodyPr>
          <a:lstStyle/>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Only 2 themes in this Mock (A: Relationships and Families, D: Peace and conflict). </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Use the topic list on </a:t>
            </a:r>
            <a:r>
              <a:rPr lang="en-US" sz="2400" err="1">
                <a:solidFill>
                  <a:srgbClr val="FFFFFF"/>
                </a:solidFill>
                <a:latin typeface="Futura"/>
                <a:ea typeface="Futura"/>
                <a:cs typeface="Futura"/>
              </a:rPr>
              <a:t>classcharts</a:t>
            </a:r>
            <a:r>
              <a:rPr lang="en-US" sz="2400">
                <a:solidFill>
                  <a:srgbClr val="FFFFFF"/>
                </a:solidFill>
                <a:latin typeface="Futura"/>
                <a:ea typeface="Futura"/>
                <a:cs typeface="Futura"/>
              </a:rPr>
              <a:t> to narrow down your revision</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Use your revision guides to complete practice 12 mark questions </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Use the quotes booklet to create a bank of useful sources of authority</a:t>
            </a:r>
          </a:p>
        </p:txBody>
      </p:sp>
      <p:sp>
        <p:nvSpPr>
          <p:cNvPr id="24" name="TextBox 24">
            <a:extLst>
              <a:ext uri="{FF2B5EF4-FFF2-40B4-BE49-F238E27FC236}">
                <a16:creationId xmlns:a16="http://schemas.microsoft.com/office/drawing/2014/main" id="{6C3A65BE-96E2-F625-8471-58AE4836B559}"/>
              </a:ext>
            </a:extLst>
          </p:cNvPr>
          <p:cNvSpPr txBox="1"/>
          <p:nvPr/>
        </p:nvSpPr>
        <p:spPr>
          <a:xfrm>
            <a:off x="754380" y="587276"/>
            <a:ext cx="8008131" cy="1102866"/>
          </a:xfrm>
          <a:prstGeom prst="rect">
            <a:avLst/>
          </a:prstGeom>
        </p:spPr>
        <p:txBody>
          <a:bodyPr wrap="square" lIns="0" tIns="0" rIns="0" bIns="0" rtlCol="0" anchor="t">
            <a:spAutoFit/>
          </a:body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Religious studies</a:t>
            </a:r>
          </a:p>
        </p:txBody>
      </p:sp>
      <p:pic>
        <p:nvPicPr>
          <p:cNvPr id="27" name="Picture 26">
            <a:extLst>
              <a:ext uri="{FF2B5EF4-FFF2-40B4-BE49-F238E27FC236}">
                <a16:creationId xmlns:a16="http://schemas.microsoft.com/office/drawing/2014/main" id="{5CB55B38-E513-FBC6-4620-149D71722ABD}"/>
              </a:ext>
            </a:extLst>
          </p:cNvPr>
          <p:cNvPicPr>
            <a:picLocks noChangeAspect="1"/>
          </p:cNvPicPr>
          <p:nvPr/>
        </p:nvPicPr>
        <p:blipFill>
          <a:blip r:embed="rId2"/>
          <a:stretch>
            <a:fillRect/>
          </a:stretch>
        </p:blipFill>
        <p:spPr>
          <a:xfrm>
            <a:off x="15621000" y="330389"/>
            <a:ext cx="1676190" cy="1800000"/>
          </a:xfrm>
          <a:prstGeom prst="rect">
            <a:avLst/>
          </a:prstGeom>
        </p:spPr>
      </p:pic>
      <p:sp>
        <p:nvSpPr>
          <p:cNvPr id="28" name="TextBox 23">
            <a:extLst>
              <a:ext uri="{FF2B5EF4-FFF2-40B4-BE49-F238E27FC236}">
                <a16:creationId xmlns:a16="http://schemas.microsoft.com/office/drawing/2014/main" id="{894F18A8-CE4A-8D29-F5EB-1A880EF7F0DD}"/>
              </a:ext>
            </a:extLst>
          </p:cNvPr>
          <p:cNvSpPr txBox="1"/>
          <p:nvPr/>
        </p:nvSpPr>
        <p:spPr>
          <a:xfrm>
            <a:off x="374033" y="4267128"/>
            <a:ext cx="8414558" cy="2814873"/>
          </a:xfrm>
          <a:prstGeom prst="rect">
            <a:avLst/>
          </a:prstGeom>
        </p:spPr>
        <p:txBody>
          <a:bodyPr wrap="square" lIns="0" tIns="0" rIns="0" bIns="0" rtlCol="0" anchor="t">
            <a:spAutoFit/>
          </a:bodyPr>
          <a:lstStyle/>
          <a:p>
            <a:pPr marL="285750" indent="-285750" algn="ctr">
              <a:lnSpc>
                <a:spcPts val="3240"/>
              </a:lnSpc>
              <a:buFont typeface="Arial" panose="020B0604020202020204" pitchFamily="34" charset="0"/>
              <a:buChar char="•"/>
            </a:pPr>
            <a:r>
              <a:rPr lang="en-US" sz="2000">
                <a:solidFill>
                  <a:srgbClr val="FFFFFF"/>
                </a:solidFill>
                <a:latin typeface="Futura"/>
                <a:sym typeface="Futura"/>
              </a:rPr>
              <a:t>Use the topic list on </a:t>
            </a:r>
            <a:r>
              <a:rPr lang="en-US" sz="2000" err="1">
                <a:solidFill>
                  <a:srgbClr val="FFFFFF"/>
                </a:solidFill>
                <a:latin typeface="Futura"/>
                <a:sym typeface="Futura"/>
              </a:rPr>
              <a:t>classcharts</a:t>
            </a:r>
            <a:r>
              <a:rPr lang="en-US" sz="2000">
                <a:solidFill>
                  <a:srgbClr val="FFFFFF"/>
                </a:solidFill>
                <a:latin typeface="Futura"/>
                <a:sym typeface="Futura"/>
              </a:rPr>
              <a:t> – which areas do need to work on?</a:t>
            </a:r>
            <a:endParaRPr lang="en-US" sz="2000">
              <a:solidFill>
                <a:srgbClr val="FFFFFF"/>
              </a:solidFill>
              <a:latin typeface="Futura"/>
            </a:endParaRPr>
          </a:p>
          <a:p>
            <a:pPr marL="285750" indent="-285750" algn="ctr">
              <a:lnSpc>
                <a:spcPts val="3240"/>
              </a:lnSpc>
              <a:buFont typeface="Arial" panose="020B0604020202020204" pitchFamily="34" charset="0"/>
              <a:buChar char="•"/>
            </a:pPr>
            <a:r>
              <a:rPr lang="en-US" sz="2000">
                <a:solidFill>
                  <a:srgbClr val="FFFFFF"/>
                </a:solidFill>
                <a:latin typeface="Futura"/>
              </a:rPr>
              <a:t>Use your revision guides to go over Buddhist and Christian beliefs and practices</a:t>
            </a:r>
          </a:p>
          <a:p>
            <a:pPr marL="285750" indent="-285750" algn="ctr">
              <a:lnSpc>
                <a:spcPts val="3240"/>
              </a:lnSpc>
              <a:buFont typeface="Arial" panose="020B0604020202020204" pitchFamily="34" charset="0"/>
              <a:buChar char="•"/>
            </a:pPr>
            <a:r>
              <a:rPr lang="en-US" sz="2000">
                <a:solidFill>
                  <a:srgbClr val="FFFFFF"/>
                </a:solidFill>
                <a:latin typeface="Futura"/>
              </a:rPr>
              <a:t>Complete </a:t>
            </a:r>
            <a:r>
              <a:rPr lang="en-US" sz="2000" err="1">
                <a:solidFill>
                  <a:srgbClr val="FFFFFF"/>
                </a:solidFill>
                <a:latin typeface="Futura"/>
              </a:rPr>
              <a:t>seneca</a:t>
            </a:r>
            <a:r>
              <a:rPr lang="en-US" sz="2000">
                <a:solidFill>
                  <a:srgbClr val="FFFFFF"/>
                </a:solidFill>
                <a:latin typeface="Futura"/>
              </a:rPr>
              <a:t> </a:t>
            </a:r>
            <a:r>
              <a:rPr lang="en-US" sz="2000" err="1">
                <a:solidFill>
                  <a:srgbClr val="FFFFFF"/>
                </a:solidFill>
                <a:latin typeface="Futura"/>
              </a:rPr>
              <a:t>quizes</a:t>
            </a:r>
            <a:r>
              <a:rPr lang="en-US" sz="2000">
                <a:solidFill>
                  <a:srgbClr val="FFFFFF"/>
                </a:solidFill>
                <a:latin typeface="Futura"/>
              </a:rPr>
              <a:t> online/ create flashcards to check your understanding of key terms</a:t>
            </a:r>
          </a:p>
          <a:p>
            <a:pPr marL="285750" indent="-285750" algn="ctr">
              <a:lnSpc>
                <a:spcPts val="3240"/>
              </a:lnSpc>
              <a:buFont typeface="Arial" panose="020B0604020202020204" pitchFamily="34" charset="0"/>
              <a:buChar char="•"/>
            </a:pPr>
            <a:r>
              <a:rPr lang="en-US" sz="2000">
                <a:solidFill>
                  <a:srgbClr val="FFFFFF"/>
                </a:solidFill>
                <a:latin typeface="Futura"/>
              </a:rPr>
              <a:t>Use the quotes booklet to create a bank of useful sources of authority (see MEA if you don't have one of these)</a:t>
            </a:r>
          </a:p>
        </p:txBody>
      </p:sp>
      <p:sp>
        <p:nvSpPr>
          <p:cNvPr id="31" name="Rectangle 30">
            <a:extLst>
              <a:ext uri="{FF2B5EF4-FFF2-40B4-BE49-F238E27FC236}">
                <a16:creationId xmlns:a16="http://schemas.microsoft.com/office/drawing/2014/main" id="{3CC62799-5668-B632-6DAA-CF1F9C51BDD3}"/>
              </a:ext>
            </a:extLst>
          </p:cNvPr>
          <p:cNvSpPr/>
          <p:nvPr/>
        </p:nvSpPr>
        <p:spPr>
          <a:xfrm>
            <a:off x="477981" y="7938656"/>
            <a:ext cx="11949544" cy="20573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Arial"/>
              <a:buChar char="•"/>
            </a:pPr>
            <a:r>
              <a:rPr lang="en-US" sz="2400" b="1">
                <a:cs typeface="Calibri"/>
              </a:rPr>
              <a:t>Don't miss questions out</a:t>
            </a:r>
            <a:r>
              <a:rPr lang="en-US" sz="2400">
                <a:cs typeface="Calibri"/>
              </a:rPr>
              <a:t> – if you usually run out of time start with the 12-mark questions</a:t>
            </a:r>
            <a:endParaRPr lang="en-US"/>
          </a:p>
          <a:p>
            <a:pPr marL="342900" indent="-342900" algn="ctr">
              <a:buFont typeface="Arial"/>
              <a:buChar char="•"/>
            </a:pPr>
            <a:r>
              <a:rPr lang="en-US" sz="2400">
                <a:cs typeface="Calibri"/>
              </a:rPr>
              <a:t>Read the questions properly!</a:t>
            </a:r>
          </a:p>
          <a:p>
            <a:pPr marL="342900" indent="-342900" algn="ctr">
              <a:buFont typeface="Arial"/>
              <a:buChar char="•"/>
            </a:pPr>
            <a:r>
              <a:rPr lang="en-US" sz="2400">
                <a:cs typeface="Calibri"/>
              </a:rPr>
              <a:t>Read through the feedback in your books from previous assessments</a:t>
            </a:r>
          </a:p>
        </p:txBody>
      </p:sp>
    </p:spTree>
    <p:extLst>
      <p:ext uri="{BB962C8B-B14F-4D97-AF65-F5344CB8AC3E}">
        <p14:creationId xmlns:p14="http://schemas.microsoft.com/office/powerpoint/2010/main" val="3483472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09EFD-15B9-3C2D-7CB8-D7BD0A5A2BF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5584CB6-677C-1BB2-778A-FC0D06D00E79}"/>
              </a:ext>
            </a:extLst>
          </p:cNvPr>
          <p:cNvGrpSpPr/>
          <p:nvPr/>
        </p:nvGrpSpPr>
        <p:grpSpPr>
          <a:xfrm>
            <a:off x="228600" y="4367396"/>
            <a:ext cx="8416637" cy="4508716"/>
            <a:chOff x="0" y="0"/>
            <a:chExt cx="10136334" cy="6011622"/>
          </a:xfrm>
        </p:grpSpPr>
        <p:sp>
          <p:nvSpPr>
            <p:cNvPr id="3" name="Freeform 3">
              <a:extLst>
                <a:ext uri="{FF2B5EF4-FFF2-40B4-BE49-F238E27FC236}">
                  <a16:creationId xmlns:a16="http://schemas.microsoft.com/office/drawing/2014/main" id="{FA45EA1A-4487-493C-5E84-016C7AFBD4FE}"/>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4" name="Group 4">
            <a:extLst>
              <a:ext uri="{FF2B5EF4-FFF2-40B4-BE49-F238E27FC236}">
                <a16:creationId xmlns:a16="http://schemas.microsoft.com/office/drawing/2014/main" id="{20948BF2-6379-75C5-DA58-3F0E299742BF}"/>
              </a:ext>
            </a:extLst>
          </p:cNvPr>
          <p:cNvGrpSpPr/>
          <p:nvPr/>
        </p:nvGrpSpPr>
        <p:grpSpPr>
          <a:xfrm>
            <a:off x="3753066" y="3276353"/>
            <a:ext cx="2182089" cy="2182089"/>
            <a:chOff x="0" y="0"/>
            <a:chExt cx="2909452" cy="2909452"/>
          </a:xfrm>
        </p:grpSpPr>
        <p:sp>
          <p:nvSpPr>
            <p:cNvPr id="5" name="Freeform 5">
              <a:extLst>
                <a:ext uri="{FF2B5EF4-FFF2-40B4-BE49-F238E27FC236}">
                  <a16:creationId xmlns:a16="http://schemas.microsoft.com/office/drawing/2014/main" id="{C42F2333-5CC8-ED46-E9CD-A400D165A1A4}"/>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6" name="Group 6">
            <a:extLst>
              <a:ext uri="{FF2B5EF4-FFF2-40B4-BE49-F238E27FC236}">
                <a16:creationId xmlns:a16="http://schemas.microsoft.com/office/drawing/2014/main" id="{5063384A-8284-6272-F535-AB2BC54CA8FC}"/>
              </a:ext>
            </a:extLst>
          </p:cNvPr>
          <p:cNvGrpSpPr/>
          <p:nvPr/>
        </p:nvGrpSpPr>
        <p:grpSpPr>
          <a:xfrm>
            <a:off x="3839408" y="3362694"/>
            <a:ext cx="2009406" cy="2009406"/>
            <a:chOff x="0" y="0"/>
            <a:chExt cx="2679208" cy="2679208"/>
          </a:xfrm>
        </p:grpSpPr>
        <p:sp>
          <p:nvSpPr>
            <p:cNvPr id="7" name="Freeform 7">
              <a:extLst>
                <a:ext uri="{FF2B5EF4-FFF2-40B4-BE49-F238E27FC236}">
                  <a16:creationId xmlns:a16="http://schemas.microsoft.com/office/drawing/2014/main" id="{7F58B1B6-43B0-9DD6-1BA6-F184E905D048}"/>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8" name="Group 8">
            <a:extLst>
              <a:ext uri="{FF2B5EF4-FFF2-40B4-BE49-F238E27FC236}">
                <a16:creationId xmlns:a16="http://schemas.microsoft.com/office/drawing/2014/main" id="{FE3A34E2-0F33-84E0-3BD8-359746667895}"/>
              </a:ext>
            </a:extLst>
          </p:cNvPr>
          <p:cNvGrpSpPr/>
          <p:nvPr/>
        </p:nvGrpSpPr>
        <p:grpSpPr>
          <a:xfrm>
            <a:off x="8915400" y="4367396"/>
            <a:ext cx="9144000" cy="4508716"/>
            <a:chOff x="0" y="0"/>
            <a:chExt cx="10136334" cy="6011622"/>
          </a:xfrm>
        </p:grpSpPr>
        <p:sp>
          <p:nvSpPr>
            <p:cNvPr id="9" name="Freeform 9">
              <a:extLst>
                <a:ext uri="{FF2B5EF4-FFF2-40B4-BE49-F238E27FC236}">
                  <a16:creationId xmlns:a16="http://schemas.microsoft.com/office/drawing/2014/main" id="{AA96A948-FA5B-F04E-4D5D-AB69549E7DCE}"/>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10" name="Group 10">
            <a:extLst>
              <a:ext uri="{FF2B5EF4-FFF2-40B4-BE49-F238E27FC236}">
                <a16:creationId xmlns:a16="http://schemas.microsoft.com/office/drawing/2014/main" id="{9DCC7E93-F674-83B1-D485-60B070FB17DA}"/>
              </a:ext>
            </a:extLst>
          </p:cNvPr>
          <p:cNvGrpSpPr/>
          <p:nvPr/>
        </p:nvGrpSpPr>
        <p:grpSpPr>
          <a:xfrm>
            <a:off x="12352842" y="3276353"/>
            <a:ext cx="2182089" cy="2182089"/>
            <a:chOff x="0" y="0"/>
            <a:chExt cx="2909452" cy="2909452"/>
          </a:xfrm>
        </p:grpSpPr>
        <p:sp>
          <p:nvSpPr>
            <p:cNvPr id="11" name="Freeform 11">
              <a:extLst>
                <a:ext uri="{FF2B5EF4-FFF2-40B4-BE49-F238E27FC236}">
                  <a16:creationId xmlns:a16="http://schemas.microsoft.com/office/drawing/2014/main" id="{5D0DCB16-7134-7057-AF1C-5A8E7D05C7B1}"/>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12" name="Group 12">
            <a:extLst>
              <a:ext uri="{FF2B5EF4-FFF2-40B4-BE49-F238E27FC236}">
                <a16:creationId xmlns:a16="http://schemas.microsoft.com/office/drawing/2014/main" id="{CF8DAD57-827F-4FAA-D934-3AA356B7464F}"/>
              </a:ext>
            </a:extLst>
          </p:cNvPr>
          <p:cNvGrpSpPr/>
          <p:nvPr/>
        </p:nvGrpSpPr>
        <p:grpSpPr>
          <a:xfrm>
            <a:off x="12439180" y="3376543"/>
            <a:ext cx="2009406" cy="2009406"/>
            <a:chOff x="0" y="0"/>
            <a:chExt cx="2679208" cy="2679208"/>
          </a:xfrm>
        </p:grpSpPr>
        <p:sp>
          <p:nvSpPr>
            <p:cNvPr id="13" name="Freeform 13">
              <a:extLst>
                <a:ext uri="{FF2B5EF4-FFF2-40B4-BE49-F238E27FC236}">
                  <a16:creationId xmlns:a16="http://schemas.microsoft.com/office/drawing/2014/main" id="{CB22F5E3-675C-5F87-9076-20C00E48EE83}"/>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14" name="Group 14">
            <a:extLst>
              <a:ext uri="{FF2B5EF4-FFF2-40B4-BE49-F238E27FC236}">
                <a16:creationId xmlns:a16="http://schemas.microsoft.com/office/drawing/2014/main" id="{D1C0B1F6-7BC3-582E-8F83-46255A847EAC}"/>
              </a:ext>
            </a:extLst>
          </p:cNvPr>
          <p:cNvGrpSpPr/>
          <p:nvPr/>
        </p:nvGrpSpPr>
        <p:grpSpPr>
          <a:xfrm>
            <a:off x="0" y="367761"/>
            <a:ext cx="10363200" cy="1799999"/>
            <a:chOff x="0" y="0"/>
            <a:chExt cx="12192000" cy="1554290"/>
          </a:xfrm>
        </p:grpSpPr>
        <p:sp>
          <p:nvSpPr>
            <p:cNvPr id="15" name="Freeform 15">
              <a:extLst>
                <a:ext uri="{FF2B5EF4-FFF2-40B4-BE49-F238E27FC236}">
                  <a16:creationId xmlns:a16="http://schemas.microsoft.com/office/drawing/2014/main" id="{A96A8897-CB92-57A8-F47B-F9FDE261A36F}"/>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6" name="Group 16">
            <a:extLst>
              <a:ext uri="{FF2B5EF4-FFF2-40B4-BE49-F238E27FC236}">
                <a16:creationId xmlns:a16="http://schemas.microsoft.com/office/drawing/2014/main" id="{0A81610E-B0A6-DC32-33C8-F95F50782FCD}"/>
              </a:ext>
            </a:extLst>
          </p:cNvPr>
          <p:cNvGrpSpPr/>
          <p:nvPr/>
        </p:nvGrpSpPr>
        <p:grpSpPr>
          <a:xfrm>
            <a:off x="0" y="519746"/>
            <a:ext cx="936307" cy="1165718"/>
            <a:chOff x="0" y="0"/>
            <a:chExt cx="1248410" cy="1554290"/>
          </a:xfrm>
        </p:grpSpPr>
        <p:sp>
          <p:nvSpPr>
            <p:cNvPr id="17" name="Freeform 17">
              <a:extLst>
                <a:ext uri="{FF2B5EF4-FFF2-40B4-BE49-F238E27FC236}">
                  <a16:creationId xmlns:a16="http://schemas.microsoft.com/office/drawing/2014/main" id="{7DA91E8E-6782-B0C0-76AE-267CEA228381}"/>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20" name="TextBox 20">
            <a:extLst>
              <a:ext uri="{FF2B5EF4-FFF2-40B4-BE49-F238E27FC236}">
                <a16:creationId xmlns:a16="http://schemas.microsoft.com/office/drawing/2014/main" id="{F6728941-759D-00F1-3A63-741227B6C834}"/>
              </a:ext>
            </a:extLst>
          </p:cNvPr>
          <p:cNvSpPr txBox="1"/>
          <p:nvPr/>
        </p:nvSpPr>
        <p:spPr>
          <a:xfrm>
            <a:off x="447469" y="4552689"/>
            <a:ext cx="3591131" cy="1846659"/>
          </a:xfrm>
          <a:prstGeom prst="rect">
            <a:avLst/>
          </a:prstGeom>
        </p:spPr>
        <p:txBody>
          <a:bodyPr wrap="square" lIns="0" tIns="0" rIns="0" bIns="0" rtlCol="0" anchor="t">
            <a:spAutoFit/>
          </a:bodyPr>
          <a:lstStyle/>
          <a:p>
            <a:pPr>
              <a:lnSpc>
                <a:spcPts val="3600"/>
              </a:lnSpc>
            </a:pPr>
            <a:r>
              <a:rPr lang="en-US" sz="3000" b="1" i="1" dirty="0">
                <a:solidFill>
                  <a:srgbClr val="FFFFFF"/>
                </a:solidFill>
                <a:latin typeface="Futura Ultra-Bold"/>
                <a:sym typeface="Futura Ultra-Bold"/>
              </a:rPr>
              <a:t>Paper 1 – Computer Systems (1hr 30min)</a:t>
            </a:r>
            <a:endParaRPr lang="en-US" dirty="0">
              <a:cs typeface="Calibri"/>
            </a:endParaRPr>
          </a:p>
        </p:txBody>
      </p:sp>
      <p:sp>
        <p:nvSpPr>
          <p:cNvPr id="22" name="TextBox 22">
            <a:extLst>
              <a:ext uri="{FF2B5EF4-FFF2-40B4-BE49-F238E27FC236}">
                <a16:creationId xmlns:a16="http://schemas.microsoft.com/office/drawing/2014/main" id="{07A6AF0B-4F69-6B47-D169-A1B6B8C1A39C}"/>
              </a:ext>
            </a:extLst>
          </p:cNvPr>
          <p:cNvSpPr txBox="1"/>
          <p:nvPr/>
        </p:nvSpPr>
        <p:spPr>
          <a:xfrm>
            <a:off x="9036831" y="4596661"/>
            <a:ext cx="3402349" cy="1384995"/>
          </a:xfrm>
          <a:prstGeom prst="rect">
            <a:avLst/>
          </a:prstGeom>
        </p:spPr>
        <p:txBody>
          <a:bodyPr wrap="square" lIns="0" tIns="0" rIns="0" bIns="0" rtlCol="0" anchor="t">
            <a:spAutoFit/>
          </a:bodyPr>
          <a:lstStyle/>
          <a:p>
            <a:pPr>
              <a:lnSpc>
                <a:spcPts val="3600"/>
              </a:lnSpc>
            </a:pPr>
            <a:r>
              <a:rPr lang="en-US" sz="3000" b="1" i="1" dirty="0">
                <a:solidFill>
                  <a:srgbClr val="FFFFFF"/>
                </a:solidFill>
                <a:latin typeface="Futura Ultra-Bold"/>
                <a:sym typeface="Futura Ultra-Bold"/>
              </a:rPr>
              <a:t>Paper 2 – Algorithms (1hr 30</a:t>
            </a:r>
            <a:endParaRPr lang="en-US" dirty="0">
              <a:cs typeface="Calibri"/>
            </a:endParaRPr>
          </a:p>
        </p:txBody>
      </p:sp>
      <p:sp>
        <p:nvSpPr>
          <p:cNvPr id="23" name="TextBox 23">
            <a:extLst>
              <a:ext uri="{FF2B5EF4-FFF2-40B4-BE49-F238E27FC236}">
                <a16:creationId xmlns:a16="http://schemas.microsoft.com/office/drawing/2014/main" id="{1BB14741-5FC2-F7E8-1993-B4182FD11F1C}"/>
              </a:ext>
            </a:extLst>
          </p:cNvPr>
          <p:cNvSpPr txBox="1"/>
          <p:nvPr/>
        </p:nvSpPr>
        <p:spPr>
          <a:xfrm>
            <a:off x="9477359" y="6756972"/>
            <a:ext cx="8019704" cy="1641475"/>
          </a:xfrm>
          <a:prstGeom prst="rect">
            <a:avLst/>
          </a:prstGeom>
        </p:spPr>
        <p:txBody>
          <a:bodyPr wrap="square" lIns="0" tIns="0" rIns="0" bIns="0" rtlCol="0" anchor="t">
            <a:spAutoFit/>
          </a:bodyPr>
          <a:lstStyle/>
          <a:p>
            <a:pPr marL="285750" indent="-285750">
              <a:lnSpc>
                <a:spcPts val="3240"/>
              </a:lnSpc>
              <a:buFont typeface="Arial" panose="020B0604020202020204" pitchFamily="34" charset="0"/>
              <a:buChar char="•"/>
            </a:pPr>
            <a:r>
              <a:rPr lang="en-US" sz="2800" dirty="0">
                <a:solidFill>
                  <a:srgbClr val="FFFFFF"/>
                </a:solidFill>
                <a:latin typeface="Futura"/>
                <a:sym typeface="Futura"/>
              </a:rPr>
              <a:t>Ensure you use Grok learning to practice programming from home. </a:t>
            </a:r>
            <a:endParaRPr lang="en-US" sz="2800" dirty="0">
              <a:solidFill>
                <a:srgbClr val="FFFFFF"/>
              </a:solidFill>
              <a:latin typeface="Futura"/>
            </a:endParaRPr>
          </a:p>
          <a:p>
            <a:pPr marL="285750" indent="-285750">
              <a:lnSpc>
                <a:spcPts val="3240"/>
              </a:lnSpc>
              <a:buFont typeface="Arial" panose="020B0604020202020204" pitchFamily="34" charset="0"/>
              <a:buChar char="•"/>
            </a:pPr>
            <a:r>
              <a:rPr lang="en-US" sz="2800" dirty="0">
                <a:solidFill>
                  <a:srgbClr val="FFFFFF"/>
                </a:solidFill>
                <a:latin typeface="Futura"/>
              </a:rPr>
              <a:t>Ensure you know how to input and store data in a variable. </a:t>
            </a:r>
          </a:p>
        </p:txBody>
      </p:sp>
      <p:sp>
        <p:nvSpPr>
          <p:cNvPr id="24" name="TextBox 24">
            <a:extLst>
              <a:ext uri="{FF2B5EF4-FFF2-40B4-BE49-F238E27FC236}">
                <a16:creationId xmlns:a16="http://schemas.microsoft.com/office/drawing/2014/main" id="{187864AB-67FF-6AA7-EE6D-5BDB7F0C9FE3}"/>
              </a:ext>
            </a:extLst>
          </p:cNvPr>
          <p:cNvSpPr txBox="1"/>
          <p:nvPr/>
        </p:nvSpPr>
        <p:spPr>
          <a:xfrm>
            <a:off x="754380" y="587276"/>
            <a:ext cx="8008131" cy="1102866"/>
          </a:xfrm>
          <a:prstGeom prst="rect">
            <a:avLst/>
          </a:prstGeom>
        </p:spPr>
        <p:txBody>
          <a:bodyPr wrap="square" lIns="0" tIns="0" rIns="0" bIns="0" rtlCol="0" anchor="t">
            <a:spAutoFit/>
          </a:body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Computer Science</a:t>
            </a:r>
            <a:endParaRPr lang="en-US" sz="3600" b="1" dirty="0">
              <a:solidFill>
                <a:srgbClr val="000000"/>
              </a:solidFill>
              <a:latin typeface="Futura Ultra-Bold"/>
              <a:ea typeface="Futura Ultra-Bold"/>
              <a:cs typeface="Futura Ultra-Bold"/>
            </a:endParaRPr>
          </a:p>
        </p:txBody>
      </p:sp>
      <p:pic>
        <p:nvPicPr>
          <p:cNvPr id="27" name="Picture 26">
            <a:extLst>
              <a:ext uri="{FF2B5EF4-FFF2-40B4-BE49-F238E27FC236}">
                <a16:creationId xmlns:a16="http://schemas.microsoft.com/office/drawing/2014/main" id="{40EB1A7F-1108-A4C2-1636-5706B7356D02}"/>
              </a:ext>
            </a:extLst>
          </p:cNvPr>
          <p:cNvPicPr>
            <a:picLocks noChangeAspect="1"/>
          </p:cNvPicPr>
          <p:nvPr/>
        </p:nvPicPr>
        <p:blipFill>
          <a:blip r:embed="rId2"/>
          <a:stretch>
            <a:fillRect/>
          </a:stretch>
        </p:blipFill>
        <p:spPr>
          <a:xfrm>
            <a:off x="15621000" y="330389"/>
            <a:ext cx="1676190" cy="1800000"/>
          </a:xfrm>
          <a:prstGeom prst="rect">
            <a:avLst/>
          </a:prstGeom>
        </p:spPr>
      </p:pic>
      <p:sp>
        <p:nvSpPr>
          <p:cNvPr id="19" name="TextBox 23">
            <a:extLst>
              <a:ext uri="{FF2B5EF4-FFF2-40B4-BE49-F238E27FC236}">
                <a16:creationId xmlns:a16="http://schemas.microsoft.com/office/drawing/2014/main" id="{9F04290B-0A2D-17C3-D3AF-B104FE69A1AA}"/>
              </a:ext>
            </a:extLst>
          </p:cNvPr>
          <p:cNvSpPr txBox="1"/>
          <p:nvPr/>
        </p:nvSpPr>
        <p:spPr>
          <a:xfrm>
            <a:off x="228560" y="6757263"/>
            <a:ext cx="8019704" cy="2413481"/>
          </a:xfrm>
          <a:prstGeom prst="rect">
            <a:avLst/>
          </a:prstGeom>
        </p:spPr>
        <p:txBody>
          <a:bodyPr wrap="square" lIns="0" tIns="0" rIns="0" bIns="0" rtlCol="0" anchor="t">
            <a:spAutoFit/>
          </a:bodyPr>
          <a:lstStyle/>
          <a:p>
            <a:pPr marL="285750" indent="-285750">
              <a:lnSpc>
                <a:spcPts val="3240"/>
              </a:lnSpc>
              <a:buFont typeface="Arial" panose="020B0604020202020204" pitchFamily="34" charset="0"/>
              <a:buChar char="•"/>
            </a:pPr>
            <a:r>
              <a:rPr lang="en-US" sz="2400" dirty="0">
                <a:solidFill>
                  <a:srgbClr val="FFFFFF"/>
                </a:solidFill>
                <a:latin typeface="Futura"/>
                <a:sym typeface="Futura"/>
              </a:rPr>
              <a:t>Use GCSE Pod to revise the basic components of the computer</a:t>
            </a:r>
            <a:endParaRPr lang="en-US" sz="2400" dirty="0">
              <a:solidFill>
                <a:srgbClr val="FFFFFF"/>
              </a:solidFill>
              <a:latin typeface="Futura"/>
            </a:endParaRPr>
          </a:p>
          <a:p>
            <a:pPr marL="285750" indent="-285750">
              <a:lnSpc>
                <a:spcPts val="3240"/>
              </a:lnSpc>
              <a:buFont typeface="Arial" panose="020B0604020202020204" pitchFamily="34" charset="0"/>
              <a:buChar char="•"/>
            </a:pPr>
            <a:r>
              <a:rPr lang="en-US" sz="2400" dirty="0">
                <a:solidFill>
                  <a:srgbClr val="FFFFFF"/>
                </a:solidFill>
                <a:latin typeface="Futura"/>
              </a:rPr>
              <a:t>Ensure you revise how data such as images, text, and sound are stored in a computer.</a:t>
            </a:r>
          </a:p>
          <a:p>
            <a:pPr marL="285750" indent="-285750">
              <a:lnSpc>
                <a:spcPts val="3240"/>
              </a:lnSpc>
              <a:buFont typeface="Arial" panose="020B0604020202020204" pitchFamily="34" charset="0"/>
              <a:buChar char="•"/>
            </a:pPr>
            <a:r>
              <a:rPr lang="en-US" sz="2400" dirty="0">
                <a:solidFill>
                  <a:srgbClr val="FFFFFF"/>
                </a:solidFill>
                <a:latin typeface="Futura"/>
              </a:rPr>
              <a:t>Recap the Networking Exam which we only recently completed in prep for this mock.</a:t>
            </a:r>
          </a:p>
        </p:txBody>
      </p:sp>
    </p:spTree>
    <p:extLst>
      <p:ext uri="{BB962C8B-B14F-4D97-AF65-F5344CB8AC3E}">
        <p14:creationId xmlns:p14="http://schemas.microsoft.com/office/powerpoint/2010/main" val="159658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69933" y="3840567"/>
            <a:ext cx="4121758" cy="4248837"/>
            <a:chOff x="-33397" y="8467"/>
            <a:chExt cx="3524758" cy="3524758"/>
          </a:xfrm>
        </p:grpSpPr>
        <p:sp>
          <p:nvSpPr>
            <p:cNvPr id="3" name="Freeform 3"/>
            <p:cNvSpPr/>
            <p:nvPr/>
          </p:nvSpPr>
          <p:spPr>
            <a:xfrm>
              <a:off x="-33397" y="8467"/>
              <a:ext cx="3524758" cy="3524758"/>
            </a:xfrm>
            <a:custGeom>
              <a:avLst/>
              <a:gdLst/>
              <a:ahLst/>
              <a:cxnLst/>
              <a:rect l="l" t="t" r="r" b="b"/>
              <a:pathLst>
                <a:path w="3524758" h="3524758">
                  <a:moveTo>
                    <a:pt x="0" y="1762379"/>
                  </a:moveTo>
                  <a:lnTo>
                    <a:pt x="1762379" y="0"/>
                  </a:lnTo>
                  <a:lnTo>
                    <a:pt x="3524758" y="1762379"/>
                  </a:lnTo>
                  <a:lnTo>
                    <a:pt x="1762379" y="3524758"/>
                  </a:lnTo>
                  <a:close/>
                </a:path>
              </a:pathLst>
            </a:custGeom>
            <a:solidFill>
              <a:srgbClr val="E72929"/>
            </a:solidFill>
          </p:spPr>
          <p:txBody>
            <a:bodyPr/>
            <a:lstStyle/>
            <a:p>
              <a:endParaRPr lang="en-GB"/>
            </a:p>
          </p:txBody>
        </p:sp>
      </p:grpSp>
      <p:grpSp>
        <p:nvGrpSpPr>
          <p:cNvPr id="4" name="Group 4"/>
          <p:cNvGrpSpPr/>
          <p:nvPr/>
        </p:nvGrpSpPr>
        <p:grpSpPr>
          <a:xfrm>
            <a:off x="6986620" y="1541571"/>
            <a:ext cx="4002084" cy="4234478"/>
            <a:chOff x="0" y="0"/>
            <a:chExt cx="3524724" cy="3524724"/>
          </a:xfrm>
        </p:grpSpPr>
        <p:sp>
          <p:nvSpPr>
            <p:cNvPr id="5" name="Freeform 5"/>
            <p:cNvSpPr/>
            <p:nvPr/>
          </p:nvSpPr>
          <p:spPr>
            <a:xfrm>
              <a:off x="0" y="0"/>
              <a:ext cx="3524758" cy="3524758"/>
            </a:xfrm>
            <a:custGeom>
              <a:avLst/>
              <a:gdLst/>
              <a:ahLst/>
              <a:cxnLst/>
              <a:rect l="l" t="t" r="r" b="b"/>
              <a:pathLst>
                <a:path w="3524758" h="3524758">
                  <a:moveTo>
                    <a:pt x="0" y="1762379"/>
                  </a:moveTo>
                  <a:lnTo>
                    <a:pt x="1762379" y="0"/>
                  </a:lnTo>
                  <a:lnTo>
                    <a:pt x="3524758" y="1762379"/>
                  </a:lnTo>
                  <a:lnTo>
                    <a:pt x="1762379" y="3524758"/>
                  </a:lnTo>
                  <a:close/>
                </a:path>
              </a:pathLst>
            </a:custGeom>
            <a:solidFill>
              <a:srgbClr val="E72929"/>
            </a:solidFill>
          </p:spPr>
          <p:txBody>
            <a:bodyPr/>
            <a:lstStyle/>
            <a:p>
              <a:endParaRPr lang="en-GB"/>
            </a:p>
          </p:txBody>
        </p:sp>
      </p:grpSp>
      <p:grpSp>
        <p:nvGrpSpPr>
          <p:cNvPr id="6" name="Group 6"/>
          <p:cNvGrpSpPr/>
          <p:nvPr/>
        </p:nvGrpSpPr>
        <p:grpSpPr>
          <a:xfrm>
            <a:off x="9144000" y="3783814"/>
            <a:ext cx="4294641" cy="4192746"/>
            <a:chOff x="0" y="0"/>
            <a:chExt cx="3524724" cy="3524724"/>
          </a:xfrm>
        </p:grpSpPr>
        <p:sp>
          <p:nvSpPr>
            <p:cNvPr id="7" name="Freeform 7"/>
            <p:cNvSpPr/>
            <p:nvPr/>
          </p:nvSpPr>
          <p:spPr>
            <a:xfrm>
              <a:off x="0" y="0"/>
              <a:ext cx="3524758" cy="3524758"/>
            </a:xfrm>
            <a:custGeom>
              <a:avLst/>
              <a:gdLst/>
              <a:ahLst/>
              <a:cxnLst/>
              <a:rect l="l" t="t" r="r" b="b"/>
              <a:pathLst>
                <a:path w="3524758" h="3524758">
                  <a:moveTo>
                    <a:pt x="0" y="1762379"/>
                  </a:moveTo>
                  <a:lnTo>
                    <a:pt x="1762379" y="0"/>
                  </a:lnTo>
                  <a:lnTo>
                    <a:pt x="3524758" y="1762379"/>
                  </a:lnTo>
                  <a:lnTo>
                    <a:pt x="1762379" y="3524758"/>
                  </a:lnTo>
                  <a:close/>
                </a:path>
              </a:pathLst>
            </a:custGeom>
            <a:solidFill>
              <a:srgbClr val="E72929"/>
            </a:solidFill>
          </p:spPr>
          <p:txBody>
            <a:bodyPr/>
            <a:lstStyle/>
            <a:p>
              <a:endParaRPr lang="en-GB"/>
            </a:p>
          </p:txBody>
        </p:sp>
      </p:grpSp>
      <p:grpSp>
        <p:nvGrpSpPr>
          <p:cNvPr id="8" name="Group 8"/>
          <p:cNvGrpSpPr/>
          <p:nvPr/>
        </p:nvGrpSpPr>
        <p:grpSpPr>
          <a:xfrm>
            <a:off x="6953963" y="6011285"/>
            <a:ext cx="4121678" cy="4275715"/>
            <a:chOff x="0" y="0"/>
            <a:chExt cx="3524724" cy="3524724"/>
          </a:xfrm>
        </p:grpSpPr>
        <p:sp>
          <p:nvSpPr>
            <p:cNvPr id="9" name="Freeform 9"/>
            <p:cNvSpPr/>
            <p:nvPr/>
          </p:nvSpPr>
          <p:spPr>
            <a:xfrm>
              <a:off x="0" y="0"/>
              <a:ext cx="3524758" cy="3524758"/>
            </a:xfrm>
            <a:custGeom>
              <a:avLst/>
              <a:gdLst/>
              <a:ahLst/>
              <a:cxnLst/>
              <a:rect l="l" t="t" r="r" b="b"/>
              <a:pathLst>
                <a:path w="3524758" h="3524758">
                  <a:moveTo>
                    <a:pt x="0" y="1762379"/>
                  </a:moveTo>
                  <a:lnTo>
                    <a:pt x="1762379" y="0"/>
                  </a:lnTo>
                  <a:lnTo>
                    <a:pt x="3524758" y="1762379"/>
                  </a:lnTo>
                  <a:lnTo>
                    <a:pt x="1762379" y="3524758"/>
                  </a:lnTo>
                  <a:close/>
                </a:path>
              </a:pathLst>
            </a:custGeom>
            <a:solidFill>
              <a:srgbClr val="E72929"/>
            </a:solidFill>
          </p:spPr>
          <p:txBody>
            <a:bodyPr/>
            <a:lstStyle/>
            <a:p>
              <a:endParaRPr lang="en-GB"/>
            </a:p>
          </p:txBody>
        </p:sp>
      </p:grpSp>
      <p:grpSp>
        <p:nvGrpSpPr>
          <p:cNvPr id="10" name="Group 10"/>
          <p:cNvGrpSpPr/>
          <p:nvPr/>
        </p:nvGrpSpPr>
        <p:grpSpPr>
          <a:xfrm>
            <a:off x="0" y="519748"/>
            <a:ext cx="9144000" cy="1165718"/>
            <a:chOff x="0" y="0"/>
            <a:chExt cx="12192000" cy="1554290"/>
          </a:xfrm>
        </p:grpSpPr>
        <p:sp>
          <p:nvSpPr>
            <p:cNvPr id="11" name="Freeform 11"/>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2" name="Group 12"/>
          <p:cNvGrpSpPr/>
          <p:nvPr/>
        </p:nvGrpSpPr>
        <p:grpSpPr>
          <a:xfrm>
            <a:off x="1" y="519748"/>
            <a:ext cx="936308" cy="1165718"/>
            <a:chOff x="0" y="0"/>
            <a:chExt cx="1248410" cy="1554290"/>
          </a:xfrm>
        </p:grpSpPr>
        <p:sp>
          <p:nvSpPr>
            <p:cNvPr id="13" name="Freeform 13"/>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18" name="TextBox 18"/>
          <p:cNvSpPr txBox="1"/>
          <p:nvPr/>
        </p:nvSpPr>
        <p:spPr>
          <a:xfrm>
            <a:off x="457269" y="2486589"/>
            <a:ext cx="4931955" cy="461665"/>
          </a:xfrm>
          <a:prstGeom prst="rect">
            <a:avLst/>
          </a:prstGeom>
        </p:spPr>
        <p:txBody>
          <a:bodyPr lIns="0" tIns="0" rIns="0" bIns="0" rtlCol="0" anchor="t">
            <a:spAutoFit/>
          </a:bodyPr>
          <a:lstStyle/>
          <a:p>
            <a:pPr algn="ctr">
              <a:lnSpc>
                <a:spcPts val="3600"/>
              </a:lnSpc>
            </a:pPr>
            <a:r>
              <a:rPr lang="en-US" sz="3000" b="1">
                <a:solidFill>
                  <a:srgbClr val="E72929"/>
                </a:solidFill>
                <a:latin typeface="Futura Ultra-Bold"/>
                <a:ea typeface="Futura Ultra-Bold"/>
                <a:cs typeface="Futura Ultra-Bold"/>
                <a:sym typeface="Futura Ultra-Bold"/>
              </a:rPr>
              <a:t>Have an Effective Plan</a:t>
            </a:r>
          </a:p>
        </p:txBody>
      </p:sp>
      <p:sp>
        <p:nvSpPr>
          <p:cNvPr id="20" name="TextBox 20"/>
          <p:cNvSpPr txBox="1"/>
          <p:nvPr/>
        </p:nvSpPr>
        <p:spPr>
          <a:xfrm>
            <a:off x="711137" y="8746779"/>
            <a:ext cx="4931955" cy="461665"/>
          </a:xfrm>
          <a:prstGeom prst="rect">
            <a:avLst/>
          </a:prstGeom>
        </p:spPr>
        <p:txBody>
          <a:bodyPr lIns="0" tIns="0" rIns="0" bIns="0" rtlCol="0" anchor="t">
            <a:spAutoFit/>
          </a:bodyPr>
          <a:lstStyle/>
          <a:p>
            <a:pPr algn="ctr">
              <a:lnSpc>
                <a:spcPts val="3600"/>
              </a:lnSpc>
            </a:pPr>
            <a:r>
              <a:rPr lang="en-US" sz="3000" b="1">
                <a:solidFill>
                  <a:srgbClr val="E72929"/>
                </a:solidFill>
                <a:latin typeface="Futura Ultra-Bold"/>
                <a:ea typeface="Futura Ultra-Bold"/>
                <a:cs typeface="Futura Ultra-Bold"/>
                <a:sym typeface="Futura Ultra-Bold"/>
              </a:rPr>
              <a:t>Use the Experts!</a:t>
            </a:r>
          </a:p>
        </p:txBody>
      </p:sp>
      <p:sp>
        <p:nvSpPr>
          <p:cNvPr id="22" name="TextBox 22"/>
          <p:cNvSpPr txBox="1"/>
          <p:nvPr/>
        </p:nvSpPr>
        <p:spPr>
          <a:xfrm>
            <a:off x="11291341" y="1058506"/>
            <a:ext cx="4931949" cy="461665"/>
          </a:xfrm>
          <a:prstGeom prst="rect">
            <a:avLst/>
          </a:prstGeom>
        </p:spPr>
        <p:txBody>
          <a:bodyPr lIns="0" tIns="0" rIns="0" bIns="0" rtlCol="0" anchor="t">
            <a:spAutoFit/>
          </a:bodyPr>
          <a:lstStyle/>
          <a:p>
            <a:pPr algn="ctr">
              <a:lnSpc>
                <a:spcPts val="3600"/>
              </a:lnSpc>
            </a:pPr>
            <a:r>
              <a:rPr lang="en-US" sz="3000" b="1" err="1">
                <a:solidFill>
                  <a:srgbClr val="E72929"/>
                </a:solidFill>
                <a:latin typeface="Futura Ultra-Bold"/>
                <a:ea typeface="Futura Ultra-Bold"/>
                <a:cs typeface="Futura Ultra-Bold"/>
                <a:sym typeface="Futura Ultra-Bold"/>
              </a:rPr>
              <a:t>Practise</a:t>
            </a:r>
            <a:r>
              <a:rPr lang="en-US" sz="3000" b="1">
                <a:solidFill>
                  <a:srgbClr val="E72929"/>
                </a:solidFill>
                <a:latin typeface="Futura Ultra-Bold"/>
                <a:ea typeface="Futura Ultra-Bold"/>
                <a:cs typeface="Futura Ultra-Bold"/>
                <a:sym typeface="Futura Ultra-Bold"/>
              </a:rPr>
              <a:t> Core Skills</a:t>
            </a:r>
          </a:p>
        </p:txBody>
      </p:sp>
      <p:sp>
        <p:nvSpPr>
          <p:cNvPr id="24" name="TextBox 24"/>
          <p:cNvSpPr txBox="1"/>
          <p:nvPr/>
        </p:nvSpPr>
        <p:spPr>
          <a:xfrm>
            <a:off x="12476696" y="7613414"/>
            <a:ext cx="4931949" cy="923330"/>
          </a:xfrm>
          <a:prstGeom prst="rect">
            <a:avLst/>
          </a:prstGeom>
        </p:spPr>
        <p:txBody>
          <a:bodyPr lIns="0" tIns="0" rIns="0" bIns="0" rtlCol="0" anchor="t">
            <a:spAutoFit/>
          </a:bodyPr>
          <a:lstStyle/>
          <a:p>
            <a:pPr algn="ctr">
              <a:lnSpc>
                <a:spcPts val="3600"/>
              </a:lnSpc>
            </a:pPr>
            <a:r>
              <a:rPr lang="en-US" sz="3000" b="1">
                <a:solidFill>
                  <a:srgbClr val="E72929"/>
                </a:solidFill>
                <a:latin typeface="Futura Ultra-Bold"/>
                <a:ea typeface="Futura Ultra-Bold"/>
                <a:cs typeface="Futura Ultra-Bold"/>
                <a:sym typeface="Futura Ultra-Bold"/>
              </a:rPr>
              <a:t>Use Online Revision Tools</a:t>
            </a:r>
          </a:p>
        </p:txBody>
      </p:sp>
      <p:sp>
        <p:nvSpPr>
          <p:cNvPr id="26" name="TextBox 26"/>
          <p:cNvSpPr txBox="1"/>
          <p:nvPr/>
        </p:nvSpPr>
        <p:spPr>
          <a:xfrm>
            <a:off x="991029" y="637477"/>
            <a:ext cx="7407233" cy="1102866"/>
          </a:xfrm>
          <a:prstGeom prst="rect">
            <a:avLst/>
          </a:prstGeom>
        </p:spPr>
        <p:txBody>
          <a:bodyPr wrap="square" lIns="0" tIns="0" rIns="0" bIns="0" rtlCol="0" anchor="t">
            <a:spAutoFit/>
          </a:bodyPr>
          <a:lstStyle/>
          <a:p>
            <a:pPr algn="ctr">
              <a:lnSpc>
                <a:spcPts val="4320"/>
              </a:lnSpc>
            </a:pPr>
            <a:r>
              <a:rPr lang="en-US" sz="4000" b="1" dirty="0">
                <a:solidFill>
                  <a:srgbClr val="000000"/>
                </a:solidFill>
                <a:latin typeface="Futura Ultra-Bold"/>
                <a:ea typeface="Futura Ultra-Bold"/>
                <a:cs typeface="Futura Ultra-Bold"/>
                <a:sym typeface="Futura Ultra-Bold"/>
              </a:rPr>
              <a:t>Generic Advice Prior to Exams</a:t>
            </a:r>
          </a:p>
        </p:txBody>
      </p:sp>
      <p:sp>
        <p:nvSpPr>
          <p:cNvPr id="27" name="TextBox 24">
            <a:extLst>
              <a:ext uri="{FF2B5EF4-FFF2-40B4-BE49-F238E27FC236}">
                <a16:creationId xmlns:a16="http://schemas.microsoft.com/office/drawing/2014/main" id="{520F6CBC-8EE4-218F-651C-EFC688AD00E7}"/>
              </a:ext>
            </a:extLst>
          </p:cNvPr>
          <p:cNvSpPr txBox="1"/>
          <p:nvPr/>
        </p:nvSpPr>
        <p:spPr>
          <a:xfrm>
            <a:off x="13215013" y="3614152"/>
            <a:ext cx="4931949" cy="461665"/>
          </a:xfrm>
          <a:prstGeom prst="rect">
            <a:avLst/>
          </a:prstGeom>
        </p:spPr>
        <p:txBody>
          <a:bodyPr lIns="0" tIns="0" rIns="0" bIns="0" rtlCol="0" anchor="t">
            <a:spAutoFit/>
          </a:bodyPr>
          <a:lstStyle/>
          <a:p>
            <a:pPr algn="ctr">
              <a:lnSpc>
                <a:spcPts val="3600"/>
              </a:lnSpc>
            </a:pPr>
            <a:r>
              <a:rPr lang="en-US" sz="3000" b="1">
                <a:solidFill>
                  <a:srgbClr val="E72929"/>
                </a:solidFill>
                <a:latin typeface="Futura Ultra-Bold"/>
                <a:ea typeface="Futura Ultra-Bold"/>
                <a:cs typeface="Futura Ultra-Bold"/>
                <a:sym typeface="Futura Ultra-Bold"/>
              </a:rPr>
              <a:t>Redraft Classwork</a:t>
            </a:r>
          </a:p>
        </p:txBody>
      </p:sp>
      <p:sp>
        <p:nvSpPr>
          <p:cNvPr id="28" name="TextBox 24">
            <a:extLst>
              <a:ext uri="{FF2B5EF4-FFF2-40B4-BE49-F238E27FC236}">
                <a16:creationId xmlns:a16="http://schemas.microsoft.com/office/drawing/2014/main" id="{A93F82F8-FB5B-DFA4-A7AA-F26C264F3D18}"/>
              </a:ext>
            </a:extLst>
          </p:cNvPr>
          <p:cNvSpPr txBox="1"/>
          <p:nvPr/>
        </p:nvSpPr>
        <p:spPr>
          <a:xfrm>
            <a:off x="21527" y="4927992"/>
            <a:ext cx="4931949" cy="923330"/>
          </a:xfrm>
          <a:prstGeom prst="rect">
            <a:avLst/>
          </a:prstGeom>
        </p:spPr>
        <p:txBody>
          <a:bodyPr lIns="0" tIns="0" rIns="0" bIns="0" rtlCol="0" anchor="t">
            <a:spAutoFit/>
          </a:bodyPr>
          <a:lstStyle/>
          <a:p>
            <a:pPr algn="ctr">
              <a:lnSpc>
                <a:spcPts val="3600"/>
              </a:lnSpc>
            </a:pPr>
            <a:r>
              <a:rPr lang="en-US" sz="3000" b="1">
                <a:solidFill>
                  <a:srgbClr val="E72929"/>
                </a:solidFill>
                <a:latin typeface="Futura Ultra-Bold"/>
                <a:ea typeface="Futura Ultra-Bold"/>
                <a:cs typeface="Futura Ultra-Bold"/>
                <a:sym typeface="Futura Ultra-Bold"/>
              </a:rPr>
              <a:t>Use Exam/Assessment Feedback</a:t>
            </a:r>
          </a:p>
        </p:txBody>
      </p:sp>
      <p:pic>
        <p:nvPicPr>
          <p:cNvPr id="6146" name="Picture 2" descr="Creating Your Workday Project Plan for ...">
            <a:extLst>
              <a:ext uri="{FF2B5EF4-FFF2-40B4-BE49-F238E27FC236}">
                <a16:creationId xmlns:a16="http://schemas.microsoft.com/office/drawing/2014/main" id="{2886D604-4B3C-79CD-32AC-3E2215FEE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4678" y="2944308"/>
            <a:ext cx="2046336" cy="133968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48" name="Picture 4" descr="Yoga Southampton Hampshire | Laura Green Yoga">
            <a:extLst>
              <a:ext uri="{FF2B5EF4-FFF2-40B4-BE49-F238E27FC236}">
                <a16:creationId xmlns:a16="http://schemas.microsoft.com/office/drawing/2014/main" id="{A9154359-5AD7-7FC2-1D0C-CC760C78FB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9087" y="4805404"/>
            <a:ext cx="1793002" cy="209183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50" name="Picture 6" descr="Helpful 500 Words Essay Writing Guide - EduBirdie.com">
            <a:extLst>
              <a:ext uri="{FF2B5EF4-FFF2-40B4-BE49-F238E27FC236}">
                <a16:creationId xmlns:a16="http://schemas.microsoft.com/office/drawing/2014/main" id="{00C471E4-6DF0-9ACA-F9D2-ABE6DDCF23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7092" y="7370591"/>
            <a:ext cx="2601507" cy="1465059"/>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6152" name="Picture 8" descr="Just Ask: helping independent retailers grow print magazine sales - PPA">
            <a:extLst>
              <a:ext uri="{FF2B5EF4-FFF2-40B4-BE49-F238E27FC236}">
                <a16:creationId xmlns:a16="http://schemas.microsoft.com/office/drawing/2014/main" id="{4AF4C8D3-7C45-9174-655F-EA2500E41A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4049" y="5143500"/>
            <a:ext cx="2046029" cy="1520942"/>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4"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19746"/>
            <a:ext cx="11049000" cy="1633230"/>
            <a:chOff x="0" y="0"/>
            <a:chExt cx="12192000" cy="1554290"/>
          </a:xfrm>
        </p:grpSpPr>
        <p:sp>
          <p:nvSpPr>
            <p:cNvPr id="3" name="Freeform 3"/>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4" name="Group 4"/>
          <p:cNvGrpSpPr/>
          <p:nvPr/>
        </p:nvGrpSpPr>
        <p:grpSpPr>
          <a:xfrm>
            <a:off x="0" y="519746"/>
            <a:ext cx="936307" cy="1165718"/>
            <a:chOff x="0" y="0"/>
            <a:chExt cx="1248410" cy="1554290"/>
          </a:xfrm>
        </p:grpSpPr>
        <p:sp>
          <p:nvSpPr>
            <p:cNvPr id="5" name="Freeform 5"/>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grpSp>
        <p:nvGrpSpPr>
          <p:cNvPr id="6" name="Group 6"/>
          <p:cNvGrpSpPr/>
          <p:nvPr/>
        </p:nvGrpSpPr>
        <p:grpSpPr>
          <a:xfrm>
            <a:off x="161991" y="2359291"/>
            <a:ext cx="7986335" cy="3567883"/>
            <a:chOff x="0" y="0"/>
            <a:chExt cx="9071908" cy="3534428"/>
          </a:xfrm>
        </p:grpSpPr>
        <p:sp>
          <p:nvSpPr>
            <p:cNvPr id="7" name="Freeform 7"/>
            <p:cNvSpPr/>
            <p:nvPr/>
          </p:nvSpPr>
          <p:spPr>
            <a:xfrm>
              <a:off x="0" y="0"/>
              <a:ext cx="9071864" cy="3534410"/>
            </a:xfrm>
            <a:custGeom>
              <a:avLst/>
              <a:gdLst/>
              <a:ahLst/>
              <a:cxnLst/>
              <a:rect l="l" t="t" r="r" b="b"/>
              <a:pathLst>
                <a:path w="9071864" h="3534410">
                  <a:moveTo>
                    <a:pt x="0" y="0"/>
                  </a:moveTo>
                  <a:lnTo>
                    <a:pt x="9071864" y="0"/>
                  </a:lnTo>
                  <a:lnTo>
                    <a:pt x="9071864" y="3534410"/>
                  </a:lnTo>
                  <a:lnTo>
                    <a:pt x="0" y="3534410"/>
                  </a:lnTo>
                </a:path>
              </a:pathLst>
            </a:custGeom>
            <a:solidFill>
              <a:srgbClr val="E72929"/>
            </a:solidFill>
          </p:spPr>
          <p:txBody>
            <a:bodyPr/>
            <a:lstStyle/>
            <a:p>
              <a:endParaRPr lang="en-GB"/>
            </a:p>
          </p:txBody>
        </p:sp>
      </p:grpSp>
      <p:grpSp>
        <p:nvGrpSpPr>
          <p:cNvPr id="8" name="Group 8"/>
          <p:cNvGrpSpPr/>
          <p:nvPr/>
        </p:nvGrpSpPr>
        <p:grpSpPr>
          <a:xfrm>
            <a:off x="7189916" y="3944762"/>
            <a:ext cx="1314003" cy="1314003"/>
            <a:chOff x="0" y="0"/>
            <a:chExt cx="1752004" cy="1752004"/>
          </a:xfrm>
        </p:grpSpPr>
        <p:sp>
          <p:nvSpPr>
            <p:cNvPr id="9" name="Freeform 9"/>
            <p:cNvSpPr/>
            <p:nvPr/>
          </p:nvSpPr>
          <p:spPr>
            <a:xfrm>
              <a:off x="0" y="0"/>
              <a:ext cx="1752092" cy="1752092"/>
            </a:xfrm>
            <a:custGeom>
              <a:avLst/>
              <a:gdLst/>
              <a:ahLst/>
              <a:cxnLst/>
              <a:rect l="l" t="t" r="r" b="b"/>
              <a:pathLst>
                <a:path w="1752092" h="1752092">
                  <a:moveTo>
                    <a:pt x="0" y="876046"/>
                  </a:moveTo>
                  <a:cubicBezTo>
                    <a:pt x="0" y="392176"/>
                    <a:pt x="392176" y="0"/>
                    <a:pt x="876046" y="0"/>
                  </a:cubicBezTo>
                  <a:cubicBezTo>
                    <a:pt x="1359916" y="0"/>
                    <a:pt x="1752092" y="392176"/>
                    <a:pt x="1752092" y="876046"/>
                  </a:cubicBezTo>
                  <a:cubicBezTo>
                    <a:pt x="1752092" y="1359916"/>
                    <a:pt x="1359916" y="1752092"/>
                    <a:pt x="876046" y="1752092"/>
                  </a:cubicBezTo>
                  <a:cubicBezTo>
                    <a:pt x="392176" y="1752092"/>
                    <a:pt x="0" y="1359789"/>
                    <a:pt x="0" y="876046"/>
                  </a:cubicBezTo>
                  <a:close/>
                </a:path>
              </a:pathLst>
            </a:custGeom>
            <a:solidFill>
              <a:srgbClr val="FFFFFF"/>
            </a:solidFill>
          </p:spPr>
          <p:txBody>
            <a:bodyPr/>
            <a:lstStyle/>
            <a:p>
              <a:endParaRPr lang="en-GB"/>
            </a:p>
          </p:txBody>
        </p:sp>
      </p:grpSp>
      <p:grpSp>
        <p:nvGrpSpPr>
          <p:cNvPr id="10" name="Group 10"/>
          <p:cNvGrpSpPr/>
          <p:nvPr/>
        </p:nvGrpSpPr>
        <p:grpSpPr>
          <a:xfrm>
            <a:off x="7263616" y="4018462"/>
            <a:ext cx="1166601" cy="1166601"/>
            <a:chOff x="0" y="0"/>
            <a:chExt cx="1555468" cy="1555468"/>
          </a:xfrm>
        </p:grpSpPr>
        <p:sp>
          <p:nvSpPr>
            <p:cNvPr id="11" name="Freeform 11"/>
            <p:cNvSpPr/>
            <p:nvPr/>
          </p:nvSpPr>
          <p:spPr>
            <a:xfrm>
              <a:off x="0" y="0"/>
              <a:ext cx="1555496" cy="1555496"/>
            </a:xfrm>
            <a:custGeom>
              <a:avLst/>
              <a:gdLst/>
              <a:ahLst/>
              <a:cxnLst/>
              <a:rect l="l" t="t" r="r" b="b"/>
              <a:pathLst>
                <a:path w="1555496" h="1555496">
                  <a:moveTo>
                    <a:pt x="0" y="777748"/>
                  </a:moveTo>
                  <a:cubicBezTo>
                    <a:pt x="0" y="348234"/>
                    <a:pt x="348234" y="0"/>
                    <a:pt x="777748" y="0"/>
                  </a:cubicBezTo>
                  <a:cubicBezTo>
                    <a:pt x="1207262" y="0"/>
                    <a:pt x="1555496" y="348234"/>
                    <a:pt x="1555496" y="777748"/>
                  </a:cubicBezTo>
                  <a:cubicBezTo>
                    <a:pt x="1555496" y="1207262"/>
                    <a:pt x="1207262" y="1555496"/>
                    <a:pt x="777748" y="1555496"/>
                  </a:cubicBezTo>
                  <a:cubicBezTo>
                    <a:pt x="348234" y="1555496"/>
                    <a:pt x="0" y="1207262"/>
                    <a:pt x="0" y="777748"/>
                  </a:cubicBezTo>
                  <a:close/>
                </a:path>
              </a:pathLst>
            </a:custGeom>
            <a:solidFill>
              <a:srgbClr val="E72929"/>
            </a:solidFill>
          </p:spPr>
          <p:txBody>
            <a:bodyPr/>
            <a:lstStyle/>
            <a:p>
              <a:endParaRPr lang="en-GB"/>
            </a:p>
          </p:txBody>
        </p:sp>
      </p:grpSp>
      <p:grpSp>
        <p:nvGrpSpPr>
          <p:cNvPr id="12" name="Group 12"/>
          <p:cNvGrpSpPr/>
          <p:nvPr/>
        </p:nvGrpSpPr>
        <p:grpSpPr>
          <a:xfrm>
            <a:off x="193658" y="6191518"/>
            <a:ext cx="7846917" cy="3871208"/>
            <a:chOff x="0" y="0"/>
            <a:chExt cx="9071908" cy="3534428"/>
          </a:xfrm>
        </p:grpSpPr>
        <p:sp>
          <p:nvSpPr>
            <p:cNvPr id="13" name="Freeform 13"/>
            <p:cNvSpPr/>
            <p:nvPr/>
          </p:nvSpPr>
          <p:spPr>
            <a:xfrm>
              <a:off x="0" y="0"/>
              <a:ext cx="9071864" cy="3534410"/>
            </a:xfrm>
            <a:custGeom>
              <a:avLst/>
              <a:gdLst/>
              <a:ahLst/>
              <a:cxnLst/>
              <a:rect l="l" t="t" r="r" b="b"/>
              <a:pathLst>
                <a:path w="9071864" h="3534410">
                  <a:moveTo>
                    <a:pt x="0" y="0"/>
                  </a:moveTo>
                  <a:lnTo>
                    <a:pt x="9071864" y="0"/>
                  </a:lnTo>
                  <a:lnTo>
                    <a:pt x="9071864" y="3534410"/>
                  </a:lnTo>
                  <a:lnTo>
                    <a:pt x="0" y="3534410"/>
                  </a:lnTo>
                </a:path>
              </a:pathLst>
            </a:custGeom>
            <a:solidFill>
              <a:srgbClr val="E72929"/>
            </a:solidFill>
          </p:spPr>
          <p:txBody>
            <a:bodyPr/>
            <a:lstStyle/>
            <a:p>
              <a:endParaRPr lang="en-GB"/>
            </a:p>
          </p:txBody>
        </p:sp>
      </p:grpSp>
      <p:grpSp>
        <p:nvGrpSpPr>
          <p:cNvPr id="14" name="Group 14"/>
          <p:cNvGrpSpPr/>
          <p:nvPr/>
        </p:nvGrpSpPr>
        <p:grpSpPr>
          <a:xfrm>
            <a:off x="7189916" y="6893702"/>
            <a:ext cx="1314003" cy="1314003"/>
            <a:chOff x="0" y="0"/>
            <a:chExt cx="1752004" cy="1752004"/>
          </a:xfrm>
        </p:grpSpPr>
        <p:sp>
          <p:nvSpPr>
            <p:cNvPr id="15" name="Freeform 15"/>
            <p:cNvSpPr/>
            <p:nvPr/>
          </p:nvSpPr>
          <p:spPr>
            <a:xfrm>
              <a:off x="0" y="0"/>
              <a:ext cx="1752092" cy="1752092"/>
            </a:xfrm>
            <a:custGeom>
              <a:avLst/>
              <a:gdLst/>
              <a:ahLst/>
              <a:cxnLst/>
              <a:rect l="l" t="t" r="r" b="b"/>
              <a:pathLst>
                <a:path w="1752092" h="1752092">
                  <a:moveTo>
                    <a:pt x="0" y="876046"/>
                  </a:moveTo>
                  <a:cubicBezTo>
                    <a:pt x="0" y="392176"/>
                    <a:pt x="392176" y="0"/>
                    <a:pt x="876046" y="0"/>
                  </a:cubicBezTo>
                  <a:cubicBezTo>
                    <a:pt x="1359916" y="0"/>
                    <a:pt x="1752092" y="392176"/>
                    <a:pt x="1752092" y="876046"/>
                  </a:cubicBezTo>
                  <a:cubicBezTo>
                    <a:pt x="1752092" y="1359916"/>
                    <a:pt x="1359916" y="1752092"/>
                    <a:pt x="876046" y="1752092"/>
                  </a:cubicBezTo>
                  <a:cubicBezTo>
                    <a:pt x="392176" y="1752092"/>
                    <a:pt x="0" y="1359789"/>
                    <a:pt x="0" y="876046"/>
                  </a:cubicBezTo>
                  <a:close/>
                </a:path>
              </a:pathLst>
            </a:custGeom>
            <a:solidFill>
              <a:srgbClr val="FFFFFF"/>
            </a:solidFill>
          </p:spPr>
          <p:txBody>
            <a:bodyPr/>
            <a:lstStyle/>
            <a:p>
              <a:endParaRPr lang="en-GB"/>
            </a:p>
          </p:txBody>
        </p:sp>
      </p:grpSp>
      <p:grpSp>
        <p:nvGrpSpPr>
          <p:cNvPr id="16" name="Group 16"/>
          <p:cNvGrpSpPr/>
          <p:nvPr/>
        </p:nvGrpSpPr>
        <p:grpSpPr>
          <a:xfrm>
            <a:off x="7263616" y="6967402"/>
            <a:ext cx="1166601" cy="1166601"/>
            <a:chOff x="0" y="0"/>
            <a:chExt cx="1555468" cy="1555468"/>
          </a:xfrm>
        </p:grpSpPr>
        <p:sp>
          <p:nvSpPr>
            <p:cNvPr id="17" name="Freeform 17"/>
            <p:cNvSpPr/>
            <p:nvPr/>
          </p:nvSpPr>
          <p:spPr>
            <a:xfrm>
              <a:off x="0" y="0"/>
              <a:ext cx="1555496" cy="1555496"/>
            </a:xfrm>
            <a:custGeom>
              <a:avLst/>
              <a:gdLst/>
              <a:ahLst/>
              <a:cxnLst/>
              <a:rect l="l" t="t" r="r" b="b"/>
              <a:pathLst>
                <a:path w="1555496" h="1555496">
                  <a:moveTo>
                    <a:pt x="0" y="777748"/>
                  </a:moveTo>
                  <a:cubicBezTo>
                    <a:pt x="0" y="348234"/>
                    <a:pt x="348234" y="0"/>
                    <a:pt x="777748" y="0"/>
                  </a:cubicBezTo>
                  <a:cubicBezTo>
                    <a:pt x="1207262" y="0"/>
                    <a:pt x="1555496" y="348234"/>
                    <a:pt x="1555496" y="777748"/>
                  </a:cubicBezTo>
                  <a:cubicBezTo>
                    <a:pt x="1555496" y="1207262"/>
                    <a:pt x="1207262" y="1555496"/>
                    <a:pt x="777748" y="1555496"/>
                  </a:cubicBezTo>
                  <a:cubicBezTo>
                    <a:pt x="348234" y="1555496"/>
                    <a:pt x="0" y="1207262"/>
                    <a:pt x="0" y="777748"/>
                  </a:cubicBezTo>
                  <a:close/>
                </a:path>
              </a:pathLst>
            </a:custGeom>
            <a:solidFill>
              <a:srgbClr val="E72929"/>
            </a:solidFill>
          </p:spPr>
          <p:txBody>
            <a:bodyPr/>
            <a:lstStyle/>
            <a:p>
              <a:endParaRPr lang="en-GB"/>
            </a:p>
          </p:txBody>
        </p:sp>
      </p:grpSp>
      <p:grpSp>
        <p:nvGrpSpPr>
          <p:cNvPr id="18" name="Group 18"/>
          <p:cNvGrpSpPr/>
          <p:nvPr/>
        </p:nvGrpSpPr>
        <p:grpSpPr>
          <a:xfrm>
            <a:off x="8601720" y="2359291"/>
            <a:ext cx="8407103" cy="3567884"/>
            <a:chOff x="0" y="0"/>
            <a:chExt cx="9071908" cy="3534428"/>
          </a:xfrm>
        </p:grpSpPr>
        <p:sp>
          <p:nvSpPr>
            <p:cNvPr id="19" name="Freeform 19"/>
            <p:cNvSpPr/>
            <p:nvPr/>
          </p:nvSpPr>
          <p:spPr>
            <a:xfrm>
              <a:off x="0" y="0"/>
              <a:ext cx="9071864" cy="3534410"/>
            </a:xfrm>
            <a:custGeom>
              <a:avLst/>
              <a:gdLst/>
              <a:ahLst/>
              <a:cxnLst/>
              <a:rect l="l" t="t" r="r" b="b"/>
              <a:pathLst>
                <a:path w="9071864" h="3534410">
                  <a:moveTo>
                    <a:pt x="0" y="0"/>
                  </a:moveTo>
                  <a:lnTo>
                    <a:pt x="9071864" y="0"/>
                  </a:lnTo>
                  <a:lnTo>
                    <a:pt x="9071864" y="3534410"/>
                  </a:lnTo>
                  <a:lnTo>
                    <a:pt x="0" y="3534410"/>
                  </a:lnTo>
                </a:path>
              </a:pathLst>
            </a:custGeom>
            <a:solidFill>
              <a:srgbClr val="E72929"/>
            </a:solidFill>
          </p:spPr>
          <p:txBody>
            <a:bodyPr/>
            <a:lstStyle/>
            <a:p>
              <a:endParaRPr lang="en-GB"/>
            </a:p>
          </p:txBody>
        </p:sp>
      </p:grpSp>
      <p:grpSp>
        <p:nvGrpSpPr>
          <p:cNvPr id="20" name="Group 20"/>
          <p:cNvGrpSpPr/>
          <p:nvPr/>
        </p:nvGrpSpPr>
        <p:grpSpPr>
          <a:xfrm>
            <a:off x="15931014" y="3944762"/>
            <a:ext cx="1314003" cy="1314003"/>
            <a:chOff x="0" y="0"/>
            <a:chExt cx="1752004" cy="1752004"/>
          </a:xfrm>
        </p:grpSpPr>
        <p:sp>
          <p:nvSpPr>
            <p:cNvPr id="21" name="Freeform 21"/>
            <p:cNvSpPr/>
            <p:nvPr/>
          </p:nvSpPr>
          <p:spPr>
            <a:xfrm>
              <a:off x="0" y="0"/>
              <a:ext cx="1752092" cy="1752092"/>
            </a:xfrm>
            <a:custGeom>
              <a:avLst/>
              <a:gdLst/>
              <a:ahLst/>
              <a:cxnLst/>
              <a:rect l="l" t="t" r="r" b="b"/>
              <a:pathLst>
                <a:path w="1752092" h="1752092">
                  <a:moveTo>
                    <a:pt x="0" y="876046"/>
                  </a:moveTo>
                  <a:cubicBezTo>
                    <a:pt x="0" y="392176"/>
                    <a:pt x="392176" y="0"/>
                    <a:pt x="876046" y="0"/>
                  </a:cubicBezTo>
                  <a:cubicBezTo>
                    <a:pt x="1359916" y="0"/>
                    <a:pt x="1752092" y="392176"/>
                    <a:pt x="1752092" y="876046"/>
                  </a:cubicBezTo>
                  <a:cubicBezTo>
                    <a:pt x="1752092" y="1359916"/>
                    <a:pt x="1359916" y="1752092"/>
                    <a:pt x="876046" y="1752092"/>
                  </a:cubicBezTo>
                  <a:cubicBezTo>
                    <a:pt x="392176" y="1752092"/>
                    <a:pt x="0" y="1359789"/>
                    <a:pt x="0" y="876046"/>
                  </a:cubicBezTo>
                  <a:close/>
                </a:path>
              </a:pathLst>
            </a:custGeom>
            <a:solidFill>
              <a:srgbClr val="FFFFFF"/>
            </a:solidFill>
          </p:spPr>
          <p:txBody>
            <a:bodyPr/>
            <a:lstStyle/>
            <a:p>
              <a:endParaRPr lang="en-GB"/>
            </a:p>
          </p:txBody>
        </p:sp>
      </p:grpSp>
      <p:grpSp>
        <p:nvGrpSpPr>
          <p:cNvPr id="22" name="Group 22"/>
          <p:cNvGrpSpPr/>
          <p:nvPr/>
        </p:nvGrpSpPr>
        <p:grpSpPr>
          <a:xfrm>
            <a:off x="16004715" y="4018462"/>
            <a:ext cx="1166601" cy="1166601"/>
            <a:chOff x="0" y="0"/>
            <a:chExt cx="1555468" cy="1555468"/>
          </a:xfrm>
        </p:grpSpPr>
        <p:sp>
          <p:nvSpPr>
            <p:cNvPr id="23" name="Freeform 23"/>
            <p:cNvSpPr/>
            <p:nvPr/>
          </p:nvSpPr>
          <p:spPr>
            <a:xfrm>
              <a:off x="0" y="0"/>
              <a:ext cx="1555496" cy="1555496"/>
            </a:xfrm>
            <a:custGeom>
              <a:avLst/>
              <a:gdLst/>
              <a:ahLst/>
              <a:cxnLst/>
              <a:rect l="l" t="t" r="r" b="b"/>
              <a:pathLst>
                <a:path w="1555496" h="1555496">
                  <a:moveTo>
                    <a:pt x="0" y="777748"/>
                  </a:moveTo>
                  <a:cubicBezTo>
                    <a:pt x="0" y="348234"/>
                    <a:pt x="348234" y="0"/>
                    <a:pt x="777748" y="0"/>
                  </a:cubicBezTo>
                  <a:cubicBezTo>
                    <a:pt x="1207262" y="0"/>
                    <a:pt x="1555496" y="348234"/>
                    <a:pt x="1555496" y="777748"/>
                  </a:cubicBezTo>
                  <a:cubicBezTo>
                    <a:pt x="1555496" y="1207262"/>
                    <a:pt x="1207262" y="1555496"/>
                    <a:pt x="777748" y="1555496"/>
                  </a:cubicBezTo>
                  <a:cubicBezTo>
                    <a:pt x="348234" y="1555496"/>
                    <a:pt x="0" y="1207262"/>
                    <a:pt x="0" y="777748"/>
                  </a:cubicBezTo>
                  <a:close/>
                </a:path>
              </a:pathLst>
            </a:custGeom>
            <a:solidFill>
              <a:srgbClr val="E72929"/>
            </a:solidFill>
          </p:spPr>
          <p:txBody>
            <a:bodyPr/>
            <a:lstStyle/>
            <a:p>
              <a:endParaRPr lang="en-GB"/>
            </a:p>
          </p:txBody>
        </p:sp>
      </p:grpSp>
      <p:grpSp>
        <p:nvGrpSpPr>
          <p:cNvPr id="24" name="Group 24"/>
          <p:cNvGrpSpPr/>
          <p:nvPr/>
        </p:nvGrpSpPr>
        <p:grpSpPr>
          <a:xfrm>
            <a:off x="8650368" y="6265806"/>
            <a:ext cx="8358496" cy="3827715"/>
            <a:chOff x="0" y="0"/>
            <a:chExt cx="9071908" cy="3534428"/>
          </a:xfrm>
        </p:grpSpPr>
        <p:sp>
          <p:nvSpPr>
            <p:cNvPr id="25" name="Freeform 25"/>
            <p:cNvSpPr/>
            <p:nvPr/>
          </p:nvSpPr>
          <p:spPr>
            <a:xfrm>
              <a:off x="0" y="0"/>
              <a:ext cx="9071864" cy="3534410"/>
            </a:xfrm>
            <a:custGeom>
              <a:avLst/>
              <a:gdLst/>
              <a:ahLst/>
              <a:cxnLst/>
              <a:rect l="l" t="t" r="r" b="b"/>
              <a:pathLst>
                <a:path w="9071864" h="3534410">
                  <a:moveTo>
                    <a:pt x="0" y="0"/>
                  </a:moveTo>
                  <a:lnTo>
                    <a:pt x="9071864" y="0"/>
                  </a:lnTo>
                  <a:lnTo>
                    <a:pt x="9071864" y="3534410"/>
                  </a:lnTo>
                  <a:lnTo>
                    <a:pt x="0" y="3534410"/>
                  </a:lnTo>
                </a:path>
              </a:pathLst>
            </a:custGeom>
            <a:solidFill>
              <a:srgbClr val="E72929"/>
            </a:solidFill>
          </p:spPr>
          <p:txBody>
            <a:bodyPr/>
            <a:lstStyle/>
            <a:p>
              <a:endParaRPr lang="en-GB"/>
            </a:p>
          </p:txBody>
        </p:sp>
      </p:grpSp>
      <p:grpSp>
        <p:nvGrpSpPr>
          <p:cNvPr id="26" name="Group 26"/>
          <p:cNvGrpSpPr/>
          <p:nvPr/>
        </p:nvGrpSpPr>
        <p:grpSpPr>
          <a:xfrm>
            <a:off x="15931014" y="6893702"/>
            <a:ext cx="1314003" cy="1314003"/>
            <a:chOff x="0" y="0"/>
            <a:chExt cx="1752004" cy="1752004"/>
          </a:xfrm>
        </p:grpSpPr>
        <p:sp>
          <p:nvSpPr>
            <p:cNvPr id="27" name="Freeform 27"/>
            <p:cNvSpPr/>
            <p:nvPr/>
          </p:nvSpPr>
          <p:spPr>
            <a:xfrm>
              <a:off x="0" y="0"/>
              <a:ext cx="1752092" cy="1752092"/>
            </a:xfrm>
            <a:custGeom>
              <a:avLst/>
              <a:gdLst/>
              <a:ahLst/>
              <a:cxnLst/>
              <a:rect l="l" t="t" r="r" b="b"/>
              <a:pathLst>
                <a:path w="1752092" h="1752092">
                  <a:moveTo>
                    <a:pt x="0" y="876046"/>
                  </a:moveTo>
                  <a:cubicBezTo>
                    <a:pt x="0" y="392176"/>
                    <a:pt x="392176" y="0"/>
                    <a:pt x="876046" y="0"/>
                  </a:cubicBezTo>
                  <a:cubicBezTo>
                    <a:pt x="1359916" y="0"/>
                    <a:pt x="1752092" y="392176"/>
                    <a:pt x="1752092" y="876046"/>
                  </a:cubicBezTo>
                  <a:cubicBezTo>
                    <a:pt x="1752092" y="1359916"/>
                    <a:pt x="1359916" y="1752092"/>
                    <a:pt x="876046" y="1752092"/>
                  </a:cubicBezTo>
                  <a:cubicBezTo>
                    <a:pt x="392176" y="1752092"/>
                    <a:pt x="0" y="1359789"/>
                    <a:pt x="0" y="876046"/>
                  </a:cubicBezTo>
                  <a:close/>
                </a:path>
              </a:pathLst>
            </a:custGeom>
            <a:solidFill>
              <a:srgbClr val="FFFFFF"/>
            </a:solidFill>
          </p:spPr>
          <p:txBody>
            <a:bodyPr/>
            <a:lstStyle/>
            <a:p>
              <a:endParaRPr lang="en-GB"/>
            </a:p>
          </p:txBody>
        </p:sp>
      </p:grpSp>
      <p:sp>
        <p:nvSpPr>
          <p:cNvPr id="29" name="Freeform 29"/>
          <p:cNvSpPr/>
          <p:nvPr/>
        </p:nvSpPr>
        <p:spPr>
          <a:xfrm>
            <a:off x="16004715" y="6967402"/>
            <a:ext cx="1166622" cy="1166622"/>
          </a:xfrm>
          <a:custGeom>
            <a:avLst/>
            <a:gdLst/>
            <a:ahLst/>
            <a:cxnLst/>
            <a:rect l="l" t="t" r="r" b="b"/>
            <a:pathLst>
              <a:path w="1555496" h="1555496">
                <a:moveTo>
                  <a:pt x="0" y="777748"/>
                </a:moveTo>
                <a:cubicBezTo>
                  <a:pt x="0" y="348234"/>
                  <a:pt x="348234" y="0"/>
                  <a:pt x="777748" y="0"/>
                </a:cubicBezTo>
                <a:cubicBezTo>
                  <a:pt x="1207262" y="0"/>
                  <a:pt x="1555496" y="348234"/>
                  <a:pt x="1555496" y="777748"/>
                </a:cubicBezTo>
                <a:cubicBezTo>
                  <a:pt x="1555496" y="1207262"/>
                  <a:pt x="1207262" y="1555496"/>
                  <a:pt x="777748" y="1555496"/>
                </a:cubicBezTo>
                <a:cubicBezTo>
                  <a:pt x="348234" y="1555496"/>
                  <a:pt x="0" y="1207262"/>
                  <a:pt x="0" y="777748"/>
                </a:cubicBezTo>
                <a:close/>
              </a:path>
            </a:pathLst>
          </a:custGeom>
          <a:solidFill>
            <a:srgbClr val="E72929"/>
          </a:solidFill>
        </p:spPr>
        <p:txBody>
          <a:bodyPr/>
          <a:lstStyle/>
          <a:p>
            <a:endParaRPr lang="en-GB"/>
          </a:p>
        </p:txBody>
      </p:sp>
      <p:sp>
        <p:nvSpPr>
          <p:cNvPr id="31" name="Freeform 31"/>
          <p:cNvSpPr/>
          <p:nvPr/>
        </p:nvSpPr>
        <p:spPr>
          <a:xfrm>
            <a:off x="16286606" y="4300354"/>
            <a:ext cx="602818" cy="602818"/>
          </a:xfrm>
          <a:custGeom>
            <a:avLst/>
            <a:gdLst/>
            <a:ahLst/>
            <a:cxnLst/>
            <a:rect l="l" t="t" r="r" b="b"/>
            <a:pathLst>
              <a:path w="602818" h="602818">
                <a:moveTo>
                  <a:pt x="0" y="0"/>
                </a:moveTo>
                <a:lnTo>
                  <a:pt x="602819" y="0"/>
                </a:lnTo>
                <a:lnTo>
                  <a:pt x="602819" y="602818"/>
                </a:lnTo>
                <a:lnTo>
                  <a:pt x="0" y="6028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2" name="Freeform 32"/>
          <p:cNvSpPr/>
          <p:nvPr/>
        </p:nvSpPr>
        <p:spPr>
          <a:xfrm>
            <a:off x="7545508" y="7249294"/>
            <a:ext cx="602818" cy="602818"/>
          </a:xfrm>
          <a:custGeom>
            <a:avLst/>
            <a:gdLst/>
            <a:ahLst/>
            <a:cxnLst/>
            <a:rect l="l" t="t" r="r" b="b"/>
            <a:pathLst>
              <a:path w="602818" h="602818">
                <a:moveTo>
                  <a:pt x="0" y="0"/>
                </a:moveTo>
                <a:lnTo>
                  <a:pt x="602818" y="0"/>
                </a:lnTo>
                <a:lnTo>
                  <a:pt x="602818" y="602818"/>
                </a:lnTo>
                <a:lnTo>
                  <a:pt x="0" y="6028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3" name="Freeform 33"/>
          <p:cNvSpPr/>
          <p:nvPr/>
        </p:nvSpPr>
        <p:spPr>
          <a:xfrm>
            <a:off x="7529759" y="4294911"/>
            <a:ext cx="602818" cy="602818"/>
          </a:xfrm>
          <a:custGeom>
            <a:avLst/>
            <a:gdLst/>
            <a:ahLst/>
            <a:cxnLst/>
            <a:rect l="l" t="t" r="r" b="b"/>
            <a:pathLst>
              <a:path w="602818" h="602818">
                <a:moveTo>
                  <a:pt x="0" y="0"/>
                </a:moveTo>
                <a:lnTo>
                  <a:pt x="602818" y="0"/>
                </a:lnTo>
                <a:lnTo>
                  <a:pt x="602818" y="602818"/>
                </a:lnTo>
                <a:lnTo>
                  <a:pt x="0" y="60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4" name="TextBox 34"/>
          <p:cNvSpPr txBox="1"/>
          <p:nvPr/>
        </p:nvSpPr>
        <p:spPr>
          <a:xfrm>
            <a:off x="958078" y="726128"/>
            <a:ext cx="10172700" cy="1102866"/>
          </a:xfrm>
          <a:prstGeom prst="rect">
            <a:avLst/>
          </a:prstGeom>
        </p:spPr>
        <p:txBody>
          <a:bodyPr wrap="square" lIns="0" tIns="0" rIns="0" bIns="0" rtlCol="0" anchor="t">
            <a:spAutoFit/>
          </a:body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English Language</a:t>
            </a:r>
          </a:p>
        </p:txBody>
      </p:sp>
      <p:sp>
        <p:nvSpPr>
          <p:cNvPr id="35" name="TextBox 35"/>
          <p:cNvSpPr txBox="1"/>
          <p:nvPr/>
        </p:nvSpPr>
        <p:spPr>
          <a:xfrm>
            <a:off x="874546" y="2762703"/>
            <a:ext cx="6293599" cy="461665"/>
          </a:xfrm>
          <a:prstGeom prst="rect">
            <a:avLst/>
          </a:prstGeom>
        </p:spPr>
        <p:txBody>
          <a:bodyPr wrap="square" lIns="0" tIns="0" rIns="0" bIns="0" rtlCol="0" anchor="t">
            <a:spAutoFit/>
          </a:bodyPr>
          <a:lstStyle/>
          <a:p>
            <a:pPr algn="l">
              <a:lnSpc>
                <a:spcPts val="3600"/>
              </a:lnSpc>
            </a:pPr>
            <a:r>
              <a:rPr lang="en-US" sz="3000" b="1">
                <a:solidFill>
                  <a:srgbClr val="FFFFFF"/>
                </a:solidFill>
                <a:latin typeface="Futura Ultra-Bold"/>
                <a:ea typeface="Futura Ultra-Bold"/>
                <a:cs typeface="Futura Ultra-Bold"/>
                <a:sym typeface="Futura Ultra-Bold"/>
              </a:rPr>
              <a:t>Question 2: Summary, 8 marks</a:t>
            </a:r>
          </a:p>
        </p:txBody>
      </p:sp>
      <p:sp>
        <p:nvSpPr>
          <p:cNvPr id="37" name="TextBox 37"/>
          <p:cNvSpPr txBox="1"/>
          <p:nvPr/>
        </p:nvSpPr>
        <p:spPr>
          <a:xfrm>
            <a:off x="9372600" y="2577082"/>
            <a:ext cx="7289080" cy="923330"/>
          </a:xfrm>
          <a:prstGeom prst="rect">
            <a:avLst/>
          </a:prstGeom>
        </p:spPr>
        <p:txBody>
          <a:bodyPr wrap="square" lIns="0" tIns="0" rIns="0" bIns="0" rtlCol="0" anchor="t">
            <a:spAutoFit/>
          </a:bodyPr>
          <a:lstStyle/>
          <a:p>
            <a:pPr algn="ctr">
              <a:lnSpc>
                <a:spcPts val="3600"/>
              </a:lnSpc>
            </a:pPr>
            <a:r>
              <a:rPr lang="en-US" sz="3000" b="1">
                <a:solidFill>
                  <a:srgbClr val="FFFFFF"/>
                </a:solidFill>
                <a:latin typeface="Futura Ultra-Bold"/>
                <a:ea typeface="Futura Ultra-Bold"/>
                <a:cs typeface="Futura Ultra-Bold"/>
                <a:sym typeface="Futura Ultra-Bold"/>
              </a:rPr>
              <a:t>Question 3: Language Analysis, 12 marks</a:t>
            </a:r>
          </a:p>
        </p:txBody>
      </p:sp>
      <p:sp>
        <p:nvSpPr>
          <p:cNvPr id="38" name="TextBox 38"/>
          <p:cNvSpPr txBox="1"/>
          <p:nvPr/>
        </p:nvSpPr>
        <p:spPr>
          <a:xfrm>
            <a:off x="9231655" y="3488873"/>
            <a:ext cx="6914006" cy="2003112"/>
          </a:xfrm>
          <a:prstGeom prst="rect">
            <a:avLst/>
          </a:prstGeom>
        </p:spPr>
        <p:txBody>
          <a:bodyPr wrap="square" lIns="0" tIns="0" rIns="0" bIns="0" rtlCol="0" anchor="t">
            <a:spAutoFit/>
          </a:bodyPr>
          <a:lstStyle/>
          <a:p>
            <a:pPr marL="285750" indent="-285750" algn="l">
              <a:lnSpc>
                <a:spcPts val="3240"/>
              </a:lnSpc>
              <a:buFont typeface="Courier New" panose="02070309020205020404" pitchFamily="49" charset="0"/>
              <a:buChar char="o"/>
            </a:pPr>
            <a:r>
              <a:rPr lang="en-US" sz="2400" dirty="0">
                <a:solidFill>
                  <a:srgbClr val="FFFFFF"/>
                </a:solidFill>
                <a:latin typeface="Futura"/>
                <a:ea typeface="Futura"/>
                <a:cs typeface="Futura"/>
                <a:sym typeface="Futura"/>
              </a:rPr>
              <a:t>An extended version of LP1, Q2</a:t>
            </a:r>
          </a:p>
          <a:p>
            <a:pPr marL="285750" indent="-285750" algn="l">
              <a:lnSpc>
                <a:spcPts val="3240"/>
              </a:lnSpc>
              <a:buFont typeface="Courier New" panose="02070309020205020404" pitchFamily="49" charset="0"/>
              <a:buChar char="o"/>
            </a:pPr>
            <a:r>
              <a:rPr lang="en-US" sz="2400" dirty="0">
                <a:solidFill>
                  <a:srgbClr val="FFFFFF"/>
                </a:solidFill>
                <a:latin typeface="Futura"/>
                <a:ea typeface="Futura"/>
                <a:cs typeface="Futura"/>
                <a:sym typeface="Futura"/>
              </a:rPr>
              <a:t>Only refer to the section you’re asked to explore</a:t>
            </a:r>
          </a:p>
          <a:p>
            <a:pPr marL="285750" indent="-285750" algn="l">
              <a:lnSpc>
                <a:spcPts val="3240"/>
              </a:lnSpc>
              <a:buFont typeface="Courier New" panose="02070309020205020404" pitchFamily="49" charset="0"/>
              <a:buChar char="o"/>
            </a:pPr>
            <a:r>
              <a:rPr lang="en-US" sz="2400" dirty="0">
                <a:solidFill>
                  <a:srgbClr val="FFFFFF"/>
                </a:solidFill>
                <a:latin typeface="Futura"/>
                <a:ea typeface="Futura"/>
                <a:cs typeface="Futura"/>
                <a:sym typeface="Futura"/>
              </a:rPr>
              <a:t>Include a range of embedded quotations</a:t>
            </a:r>
          </a:p>
          <a:p>
            <a:pPr marL="285750" indent="-285750" algn="l">
              <a:lnSpc>
                <a:spcPts val="3240"/>
              </a:lnSpc>
              <a:buFont typeface="Courier New" panose="02070309020205020404" pitchFamily="49" charset="0"/>
              <a:buChar char="o"/>
            </a:pPr>
            <a:r>
              <a:rPr lang="en-US" sz="2400" dirty="0">
                <a:solidFill>
                  <a:srgbClr val="FFFFFF"/>
                </a:solidFill>
                <a:latin typeface="Futura"/>
                <a:ea typeface="Futura"/>
                <a:cs typeface="Futura"/>
                <a:sym typeface="Futura"/>
              </a:rPr>
              <a:t>Spotlight key words, methods, phrases used and ‘squeeze’ the effect from them!</a:t>
            </a:r>
          </a:p>
        </p:txBody>
      </p:sp>
      <p:sp>
        <p:nvSpPr>
          <p:cNvPr id="39" name="TextBox 39"/>
          <p:cNvSpPr txBox="1"/>
          <p:nvPr/>
        </p:nvSpPr>
        <p:spPr>
          <a:xfrm>
            <a:off x="1110221" y="6265806"/>
            <a:ext cx="6776954" cy="870751"/>
          </a:xfrm>
          <a:prstGeom prst="rect">
            <a:avLst/>
          </a:prstGeom>
        </p:spPr>
        <p:txBody>
          <a:bodyPr wrap="square" lIns="0" tIns="0" rIns="0" bIns="0" rtlCol="0" anchor="t">
            <a:spAutoFit/>
          </a:bodyPr>
          <a:lstStyle/>
          <a:p>
            <a:pPr algn="l">
              <a:lnSpc>
                <a:spcPts val="3600"/>
              </a:lnSpc>
            </a:pPr>
            <a:r>
              <a:rPr lang="en-US" sz="2800" b="1">
                <a:solidFill>
                  <a:srgbClr val="FFFFFF"/>
                </a:solidFill>
                <a:latin typeface="Futura Ultra-Bold"/>
                <a:ea typeface="Futura Ultra-Bold"/>
                <a:cs typeface="Futura Ultra-Bold"/>
                <a:sym typeface="Futura Ultra-Bold"/>
              </a:rPr>
              <a:t>Question 4: Comparing Writer’s Viewpoints, 16 marks</a:t>
            </a:r>
          </a:p>
        </p:txBody>
      </p:sp>
      <p:sp>
        <p:nvSpPr>
          <p:cNvPr id="40" name="TextBox 40"/>
          <p:cNvSpPr txBox="1"/>
          <p:nvPr/>
        </p:nvSpPr>
        <p:spPr>
          <a:xfrm>
            <a:off x="347028" y="7136557"/>
            <a:ext cx="6889645" cy="2400016"/>
          </a:xfrm>
          <a:prstGeom prst="rect">
            <a:avLst/>
          </a:prstGeom>
        </p:spPr>
        <p:txBody>
          <a:bodyPr wrap="square" lIns="0" tIns="0" rIns="0" bIns="0" rtlCol="0" anchor="t">
            <a:spAutoFit/>
          </a:bodyPr>
          <a:lstStyle/>
          <a:p>
            <a:pPr marL="285750" indent="-285750" algn="l">
              <a:lnSpc>
                <a:spcPts val="3240"/>
              </a:lnSpc>
              <a:buFont typeface="Courier New" panose="02070309020205020404" pitchFamily="49" charset="0"/>
              <a:buChar char="o"/>
            </a:pPr>
            <a:r>
              <a:rPr lang="en-US" sz="2000" dirty="0">
                <a:solidFill>
                  <a:srgbClr val="FFFFFF"/>
                </a:solidFill>
                <a:latin typeface="Futura"/>
                <a:ea typeface="Futura"/>
                <a:cs typeface="Futura"/>
                <a:sym typeface="Futura"/>
              </a:rPr>
              <a:t>Focus on the thoughts/feelings of the WRITER</a:t>
            </a:r>
          </a:p>
          <a:p>
            <a:pPr marL="285750" indent="-285750" algn="l">
              <a:lnSpc>
                <a:spcPts val="3240"/>
              </a:lnSpc>
              <a:buFont typeface="Courier New" panose="02070309020205020404" pitchFamily="49" charset="0"/>
              <a:buChar char="o"/>
            </a:pPr>
            <a:r>
              <a:rPr lang="en-US" sz="2000" dirty="0">
                <a:solidFill>
                  <a:srgbClr val="FFFFFF"/>
                </a:solidFill>
                <a:latin typeface="Futura"/>
                <a:ea typeface="Futura"/>
                <a:cs typeface="Futura"/>
                <a:sym typeface="Futura"/>
              </a:rPr>
              <a:t>Use MAPT: identify the methods used, the attitudes, the purpose and the tone and compare in each</a:t>
            </a:r>
          </a:p>
          <a:p>
            <a:pPr marL="285750" indent="-285750" algn="l">
              <a:lnSpc>
                <a:spcPts val="3240"/>
              </a:lnSpc>
              <a:buFont typeface="Courier New" panose="02070309020205020404" pitchFamily="49" charset="0"/>
              <a:buChar char="o"/>
            </a:pPr>
            <a:r>
              <a:rPr lang="en-US" sz="2000" dirty="0">
                <a:solidFill>
                  <a:srgbClr val="FFFFFF"/>
                </a:solidFill>
                <a:latin typeface="Futura"/>
                <a:ea typeface="Futura"/>
                <a:cs typeface="Futura"/>
                <a:sym typeface="Futura"/>
              </a:rPr>
              <a:t>Spotlight key words, methods, phrases – just remember to focus on what they imply about the WRITER’S feelings!</a:t>
            </a:r>
          </a:p>
          <a:p>
            <a:pPr marL="285750" indent="-285750" algn="l">
              <a:lnSpc>
                <a:spcPts val="3240"/>
              </a:lnSpc>
              <a:buFont typeface="Courier New" panose="02070309020205020404" pitchFamily="49" charset="0"/>
              <a:buChar char="o"/>
            </a:pPr>
            <a:endParaRPr lang="en-US" sz="1800" dirty="0">
              <a:solidFill>
                <a:srgbClr val="FFFFFF"/>
              </a:solidFill>
              <a:latin typeface="Futura"/>
              <a:ea typeface="Futura"/>
              <a:cs typeface="Futura"/>
              <a:sym typeface="Futura"/>
            </a:endParaRPr>
          </a:p>
        </p:txBody>
      </p:sp>
      <p:sp>
        <p:nvSpPr>
          <p:cNvPr id="41" name="TextBox 41"/>
          <p:cNvSpPr txBox="1"/>
          <p:nvPr/>
        </p:nvSpPr>
        <p:spPr>
          <a:xfrm>
            <a:off x="9144000" y="6377283"/>
            <a:ext cx="6915863" cy="870751"/>
          </a:xfrm>
          <a:prstGeom prst="rect">
            <a:avLst/>
          </a:prstGeom>
        </p:spPr>
        <p:txBody>
          <a:bodyPr wrap="square" lIns="0" tIns="0" rIns="0" bIns="0" rtlCol="0" anchor="t">
            <a:spAutoFit/>
          </a:bodyPr>
          <a:lstStyle/>
          <a:p>
            <a:pPr algn="ctr">
              <a:lnSpc>
                <a:spcPts val="3600"/>
              </a:lnSpc>
            </a:pPr>
            <a:r>
              <a:rPr lang="en-US" sz="2800" b="1">
                <a:solidFill>
                  <a:srgbClr val="FFFFFF"/>
                </a:solidFill>
                <a:latin typeface="Futura Ultra-Bold"/>
                <a:ea typeface="Futura Ultra-Bold"/>
                <a:cs typeface="Futura Ultra-Bold"/>
                <a:sym typeface="Futura Ultra-Bold"/>
              </a:rPr>
              <a:t>Question 5: Discursive Writing, 40 marks</a:t>
            </a:r>
          </a:p>
        </p:txBody>
      </p:sp>
      <p:sp>
        <p:nvSpPr>
          <p:cNvPr id="44" name="TextBox 40">
            <a:extLst>
              <a:ext uri="{FF2B5EF4-FFF2-40B4-BE49-F238E27FC236}">
                <a16:creationId xmlns:a16="http://schemas.microsoft.com/office/drawing/2014/main" id="{2A8D9E4A-E4A4-0F3D-AD0E-3E2AA484BB33}"/>
              </a:ext>
            </a:extLst>
          </p:cNvPr>
          <p:cNvSpPr txBox="1"/>
          <p:nvPr/>
        </p:nvSpPr>
        <p:spPr>
          <a:xfrm>
            <a:off x="347028" y="3292132"/>
            <a:ext cx="6706150" cy="2413481"/>
          </a:xfrm>
          <a:prstGeom prst="rect">
            <a:avLst/>
          </a:prstGeom>
        </p:spPr>
        <p:txBody>
          <a:bodyPr wrap="square" lIns="0" tIns="0" rIns="0" bIns="0" rtlCol="0" anchor="t">
            <a:spAutoFit/>
          </a:bodyPr>
          <a:lstStyle/>
          <a:p>
            <a:pPr marL="285750" indent="-285750" algn="l">
              <a:lnSpc>
                <a:spcPts val="3240"/>
              </a:lnSpc>
              <a:buFont typeface="Courier New" panose="02070309020205020404" pitchFamily="49" charset="0"/>
              <a:buChar char="o"/>
            </a:pPr>
            <a:r>
              <a:rPr lang="en-US" sz="2400" dirty="0">
                <a:solidFill>
                  <a:srgbClr val="FFFFFF"/>
                </a:solidFill>
                <a:latin typeface="Futura"/>
                <a:ea typeface="Futura"/>
                <a:cs typeface="Futura"/>
                <a:sym typeface="Futura"/>
              </a:rPr>
              <a:t>SUMMARISE key differences/similarities using SQUID</a:t>
            </a:r>
          </a:p>
          <a:p>
            <a:pPr marL="285750" indent="-285750" algn="l">
              <a:lnSpc>
                <a:spcPts val="3240"/>
              </a:lnSpc>
              <a:buFont typeface="Courier New" panose="02070309020205020404" pitchFamily="49" charset="0"/>
              <a:buChar char="o"/>
            </a:pPr>
            <a:r>
              <a:rPr lang="en-US" sz="2400" dirty="0">
                <a:solidFill>
                  <a:srgbClr val="FFFFFF"/>
                </a:solidFill>
                <a:latin typeface="Futura"/>
                <a:ea typeface="Futura"/>
                <a:cs typeface="Futura"/>
                <a:sym typeface="Futura"/>
              </a:rPr>
              <a:t>Use quotations</a:t>
            </a:r>
          </a:p>
          <a:p>
            <a:pPr marL="285750" indent="-285750" algn="l">
              <a:lnSpc>
                <a:spcPts val="3240"/>
              </a:lnSpc>
              <a:buFont typeface="Courier New" panose="02070309020205020404" pitchFamily="49" charset="0"/>
              <a:buChar char="o"/>
            </a:pPr>
            <a:r>
              <a:rPr lang="en-US" sz="2400" dirty="0">
                <a:solidFill>
                  <a:srgbClr val="FFFFFF"/>
                </a:solidFill>
                <a:latin typeface="Futura"/>
                <a:ea typeface="Futura"/>
                <a:cs typeface="Futura"/>
                <a:sym typeface="Futura"/>
              </a:rPr>
              <a:t>Make inferences – don’t zoom into language!</a:t>
            </a:r>
          </a:p>
          <a:p>
            <a:pPr marL="285750" indent="-285750" algn="l">
              <a:lnSpc>
                <a:spcPts val="3240"/>
              </a:lnSpc>
              <a:buFont typeface="Courier New" panose="02070309020205020404" pitchFamily="49" charset="0"/>
              <a:buChar char="o"/>
            </a:pPr>
            <a:r>
              <a:rPr lang="en-US" sz="2400" dirty="0">
                <a:solidFill>
                  <a:srgbClr val="FFFFFF"/>
                </a:solidFill>
                <a:latin typeface="Futura"/>
                <a:ea typeface="Futura"/>
                <a:cs typeface="Futura"/>
                <a:sym typeface="Futura"/>
              </a:rPr>
              <a:t>COMPARE to second source</a:t>
            </a:r>
          </a:p>
          <a:p>
            <a:pPr marL="285750" indent="-285750" algn="l">
              <a:lnSpc>
                <a:spcPts val="3240"/>
              </a:lnSpc>
              <a:buFont typeface="Courier New" panose="02070309020205020404" pitchFamily="49" charset="0"/>
              <a:buChar char="o"/>
            </a:pPr>
            <a:r>
              <a:rPr lang="en-US" sz="2400" dirty="0">
                <a:solidFill>
                  <a:srgbClr val="FFFFFF"/>
                </a:solidFill>
                <a:latin typeface="Futura"/>
                <a:ea typeface="Futura"/>
                <a:cs typeface="Futura"/>
                <a:sym typeface="Futura"/>
              </a:rPr>
              <a:t>Don’t mention the reader!</a:t>
            </a:r>
          </a:p>
        </p:txBody>
      </p:sp>
      <p:sp>
        <p:nvSpPr>
          <p:cNvPr id="45" name="TextBox 40">
            <a:extLst>
              <a:ext uri="{FF2B5EF4-FFF2-40B4-BE49-F238E27FC236}">
                <a16:creationId xmlns:a16="http://schemas.microsoft.com/office/drawing/2014/main" id="{F39AD291-3284-9C8F-4C95-772231C93762}"/>
              </a:ext>
            </a:extLst>
          </p:cNvPr>
          <p:cNvSpPr txBox="1"/>
          <p:nvPr/>
        </p:nvSpPr>
        <p:spPr>
          <a:xfrm>
            <a:off x="8803730" y="6967402"/>
            <a:ext cx="7482876" cy="3220753"/>
          </a:xfrm>
          <a:prstGeom prst="rect">
            <a:avLst/>
          </a:prstGeom>
        </p:spPr>
        <p:txBody>
          <a:bodyPr wrap="square" lIns="0" tIns="0" rIns="0" bIns="0" rtlCol="0" anchor="t">
            <a:spAutoFit/>
          </a:bodyPr>
          <a:lstStyle/>
          <a:p>
            <a:pPr marL="285750" indent="-285750" algn="l">
              <a:lnSpc>
                <a:spcPts val="3240"/>
              </a:lnSpc>
              <a:buFont typeface="Courier New" panose="02070309020205020404" pitchFamily="49" charset="0"/>
              <a:buChar char="o"/>
            </a:pPr>
            <a:r>
              <a:rPr lang="en-US" sz="2400">
                <a:solidFill>
                  <a:srgbClr val="FFFFFF"/>
                </a:solidFill>
                <a:latin typeface="Futura"/>
                <a:ea typeface="Futura"/>
                <a:cs typeface="Futura"/>
                <a:sym typeface="Futura"/>
              </a:rPr>
              <a:t>Use RASOR</a:t>
            </a:r>
          </a:p>
          <a:p>
            <a:pPr marL="285750" indent="-285750" algn="l">
              <a:lnSpc>
                <a:spcPts val="3240"/>
              </a:lnSpc>
              <a:buFont typeface="Courier New" panose="02070309020205020404" pitchFamily="49" charset="0"/>
              <a:buChar char="o"/>
            </a:pPr>
            <a:r>
              <a:rPr lang="en-US" sz="2400">
                <a:solidFill>
                  <a:srgbClr val="FFFFFF"/>
                </a:solidFill>
                <a:latin typeface="Futura"/>
                <a:ea typeface="Futura"/>
                <a:cs typeface="Futura"/>
                <a:sym typeface="Futura"/>
              </a:rPr>
              <a:t>Identify the PAF prior to writing</a:t>
            </a:r>
          </a:p>
          <a:p>
            <a:pPr marL="285750" indent="-285750" algn="l">
              <a:lnSpc>
                <a:spcPts val="3240"/>
              </a:lnSpc>
              <a:buFont typeface="Courier New" panose="02070309020205020404" pitchFamily="49" charset="0"/>
              <a:buChar char="o"/>
            </a:pPr>
            <a:r>
              <a:rPr lang="en-US" sz="2400">
                <a:solidFill>
                  <a:srgbClr val="FFFFFF"/>
                </a:solidFill>
                <a:latin typeface="Futura"/>
                <a:ea typeface="Futura"/>
                <a:cs typeface="Futura"/>
                <a:sym typeface="Futura"/>
              </a:rPr>
              <a:t>Decide on your viewpoint and express this cleverly and passionately using a variety of methods</a:t>
            </a:r>
          </a:p>
          <a:p>
            <a:pPr marL="285750" indent="-285750" algn="l">
              <a:lnSpc>
                <a:spcPts val="3240"/>
              </a:lnSpc>
              <a:buFont typeface="Courier New" panose="02070309020205020404" pitchFamily="49" charset="0"/>
              <a:buChar char="o"/>
            </a:pPr>
            <a:r>
              <a:rPr lang="en-US" sz="2400">
                <a:solidFill>
                  <a:srgbClr val="FFFFFF"/>
                </a:solidFill>
                <a:latin typeface="Futura"/>
                <a:ea typeface="Futura"/>
                <a:cs typeface="Futura"/>
                <a:sym typeface="Futura"/>
              </a:rPr>
              <a:t>Use a range of punctuation, paragraphing and sentence forms</a:t>
            </a:r>
          </a:p>
          <a:p>
            <a:pPr marL="285750" indent="-285750" algn="l">
              <a:lnSpc>
                <a:spcPts val="3240"/>
              </a:lnSpc>
              <a:buFont typeface="Courier New" panose="02070309020205020404" pitchFamily="49" charset="0"/>
              <a:buChar char="o"/>
            </a:pPr>
            <a:r>
              <a:rPr lang="en-US" sz="2400">
                <a:solidFill>
                  <a:srgbClr val="FFFFFF"/>
                </a:solidFill>
                <a:latin typeface="Futura"/>
                <a:ea typeface="Futura"/>
                <a:cs typeface="Futura"/>
                <a:sym typeface="Futura"/>
              </a:rPr>
              <a:t>Plan, plan </a:t>
            </a:r>
            <a:r>
              <a:rPr lang="en-US" sz="2400" err="1">
                <a:solidFill>
                  <a:srgbClr val="FFFFFF"/>
                </a:solidFill>
                <a:latin typeface="Futura"/>
                <a:ea typeface="Futura"/>
                <a:cs typeface="Futura"/>
                <a:sym typeface="Futura"/>
              </a:rPr>
              <a:t>plan</a:t>
            </a:r>
            <a:r>
              <a:rPr lang="en-US" sz="2400">
                <a:solidFill>
                  <a:srgbClr val="FFFFFF"/>
                </a:solidFill>
                <a:latin typeface="Futura"/>
                <a:ea typeface="Futura"/>
                <a:cs typeface="Futura"/>
                <a:sym typeface="Futura"/>
              </a:rPr>
              <a:t>!</a:t>
            </a:r>
          </a:p>
          <a:p>
            <a:pPr marL="285750" indent="-285750" algn="l">
              <a:lnSpc>
                <a:spcPts val="3240"/>
              </a:lnSpc>
              <a:buFont typeface="Courier New" panose="02070309020205020404" pitchFamily="49" charset="0"/>
              <a:buChar char="o"/>
            </a:pPr>
            <a:endParaRPr lang="en-US" sz="1800">
              <a:solidFill>
                <a:srgbClr val="FFFFFF"/>
              </a:solidFill>
              <a:latin typeface="Futura"/>
              <a:ea typeface="Futura"/>
              <a:cs typeface="Futura"/>
              <a:sym typeface="Futura"/>
            </a:endParaRPr>
          </a:p>
        </p:txBody>
      </p:sp>
      <p:pic>
        <p:nvPicPr>
          <p:cNvPr id="47" name="Picture 46">
            <a:extLst>
              <a:ext uri="{FF2B5EF4-FFF2-40B4-BE49-F238E27FC236}">
                <a16:creationId xmlns:a16="http://schemas.microsoft.com/office/drawing/2014/main" id="{FC2D208B-B60E-67C4-5F5D-513EA2C15045}"/>
              </a:ext>
            </a:extLst>
          </p:cNvPr>
          <p:cNvPicPr>
            <a:picLocks noChangeAspect="1"/>
          </p:cNvPicPr>
          <p:nvPr/>
        </p:nvPicPr>
        <p:blipFill>
          <a:blip r:embed="rId8"/>
          <a:stretch>
            <a:fillRect/>
          </a:stretch>
        </p:blipFill>
        <p:spPr>
          <a:xfrm>
            <a:off x="13604189" y="264232"/>
            <a:ext cx="1676190" cy="1800000"/>
          </a:xfrm>
          <a:prstGeom prst="rect">
            <a:avLst/>
          </a:prstGeom>
        </p:spPr>
      </p:pic>
      <p:pic>
        <p:nvPicPr>
          <p:cNvPr id="5122" name="Picture 2" descr="Premium Vector | Hand drawn ball pen in outline sketch style">
            <a:extLst>
              <a:ext uri="{FF2B5EF4-FFF2-40B4-BE49-F238E27FC236}">
                <a16:creationId xmlns:a16="http://schemas.microsoft.com/office/drawing/2014/main" id="{9319F580-4B28-139D-2664-7F32D86910F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14526" y="7176265"/>
            <a:ext cx="771525" cy="771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D35AF-905B-235E-BECF-EF5AE97FAC3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BCA4271-97A4-6BEC-A8E5-CF34FDC4264D}"/>
              </a:ext>
            </a:extLst>
          </p:cNvPr>
          <p:cNvGrpSpPr/>
          <p:nvPr/>
        </p:nvGrpSpPr>
        <p:grpSpPr>
          <a:xfrm>
            <a:off x="-1" y="314751"/>
            <a:ext cx="9677401" cy="1370760"/>
            <a:chOff x="0" y="0"/>
            <a:chExt cx="12192000" cy="1554290"/>
          </a:xfrm>
        </p:grpSpPr>
        <p:sp>
          <p:nvSpPr>
            <p:cNvPr id="3" name="Freeform 3">
              <a:extLst>
                <a:ext uri="{FF2B5EF4-FFF2-40B4-BE49-F238E27FC236}">
                  <a16:creationId xmlns:a16="http://schemas.microsoft.com/office/drawing/2014/main" id="{095E9AAE-A1E8-F0A6-8A0D-42BE16D8BC66}"/>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sp>
        <p:nvSpPr>
          <p:cNvPr id="4" name="TextBox 4">
            <a:extLst>
              <a:ext uri="{FF2B5EF4-FFF2-40B4-BE49-F238E27FC236}">
                <a16:creationId xmlns:a16="http://schemas.microsoft.com/office/drawing/2014/main" id="{E7BC49AD-4962-7329-814D-4F7D9B3639CC}"/>
              </a:ext>
            </a:extLst>
          </p:cNvPr>
          <p:cNvSpPr txBox="1"/>
          <p:nvPr/>
        </p:nvSpPr>
        <p:spPr>
          <a:xfrm>
            <a:off x="1028700" y="539185"/>
            <a:ext cx="8648700" cy="1054456"/>
          </a:xfrm>
          <a:prstGeom prst="rect">
            <a:avLst/>
          </a:prstGeom>
        </p:spPr>
        <p:txBody>
          <a:bodyPr wrap="square" lIns="0" tIns="0" rIns="0" bIns="0" rtlCol="0" anchor="t">
            <a:spAutoFit/>
          </a:bodyPr>
          <a:lstStyle/>
          <a:p>
            <a:pPr algn="l">
              <a:lnSpc>
                <a:spcPts val="4320"/>
              </a:lnSpc>
            </a:pPr>
            <a:r>
              <a:rPr lang="en-US" sz="3200" b="1" dirty="0">
                <a:solidFill>
                  <a:srgbClr val="000000"/>
                </a:solidFill>
                <a:latin typeface="Futura Ultra-Bold"/>
                <a:ea typeface="Futura Ultra-Bold"/>
                <a:cs typeface="Futura Ultra-Bold"/>
                <a:sym typeface="Futura Ultra-Bold"/>
              </a:rPr>
              <a:t>How to Prepare and Succeed: English Language</a:t>
            </a:r>
          </a:p>
        </p:txBody>
      </p:sp>
      <p:grpSp>
        <p:nvGrpSpPr>
          <p:cNvPr id="5" name="Group 5">
            <a:extLst>
              <a:ext uri="{FF2B5EF4-FFF2-40B4-BE49-F238E27FC236}">
                <a16:creationId xmlns:a16="http://schemas.microsoft.com/office/drawing/2014/main" id="{84B83CF3-8C95-7249-40BB-FDFAF19D86E2}"/>
              </a:ext>
            </a:extLst>
          </p:cNvPr>
          <p:cNvGrpSpPr/>
          <p:nvPr/>
        </p:nvGrpSpPr>
        <p:grpSpPr>
          <a:xfrm>
            <a:off x="0" y="519746"/>
            <a:ext cx="936307" cy="1165718"/>
            <a:chOff x="0" y="0"/>
            <a:chExt cx="1248410" cy="1554290"/>
          </a:xfrm>
        </p:grpSpPr>
        <p:sp>
          <p:nvSpPr>
            <p:cNvPr id="6" name="Freeform 6">
              <a:extLst>
                <a:ext uri="{FF2B5EF4-FFF2-40B4-BE49-F238E27FC236}">
                  <a16:creationId xmlns:a16="http://schemas.microsoft.com/office/drawing/2014/main" id="{9F9C65DB-4FB0-8721-224C-9697947817AA}"/>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9" name="TextBox 9">
            <a:extLst>
              <a:ext uri="{FF2B5EF4-FFF2-40B4-BE49-F238E27FC236}">
                <a16:creationId xmlns:a16="http://schemas.microsoft.com/office/drawing/2014/main" id="{C230D5A9-BEEC-180F-3ACC-2E0782FF5EF9}"/>
              </a:ext>
            </a:extLst>
          </p:cNvPr>
          <p:cNvSpPr txBox="1"/>
          <p:nvPr/>
        </p:nvSpPr>
        <p:spPr>
          <a:xfrm rot="21298354">
            <a:off x="414835" y="2243635"/>
            <a:ext cx="7929833" cy="1776127"/>
          </a:xfrm>
          <a:custGeom>
            <a:avLst/>
            <a:gdLst>
              <a:gd name="connsiteX0" fmla="*/ 0 w 7929833"/>
              <a:gd name="connsiteY0" fmla="*/ 0 h 1776127"/>
              <a:gd name="connsiteX1" fmla="*/ 487118 w 7929833"/>
              <a:gd name="connsiteY1" fmla="*/ 0 h 1776127"/>
              <a:gd name="connsiteX2" fmla="*/ 1053535 w 7929833"/>
              <a:gd name="connsiteY2" fmla="*/ 0 h 1776127"/>
              <a:gd name="connsiteX3" fmla="*/ 1699250 w 7929833"/>
              <a:gd name="connsiteY3" fmla="*/ 0 h 1776127"/>
              <a:gd name="connsiteX4" fmla="*/ 2107070 w 7929833"/>
              <a:gd name="connsiteY4" fmla="*/ 0 h 1776127"/>
              <a:gd name="connsiteX5" fmla="*/ 2514890 w 7929833"/>
              <a:gd name="connsiteY5" fmla="*/ 0 h 1776127"/>
              <a:gd name="connsiteX6" fmla="*/ 3081307 w 7929833"/>
              <a:gd name="connsiteY6" fmla="*/ 0 h 1776127"/>
              <a:gd name="connsiteX7" fmla="*/ 3409828 w 7929833"/>
              <a:gd name="connsiteY7" fmla="*/ 0 h 1776127"/>
              <a:gd name="connsiteX8" fmla="*/ 3976245 w 7929833"/>
              <a:gd name="connsiteY8" fmla="*/ 0 h 1776127"/>
              <a:gd name="connsiteX9" fmla="*/ 4304766 w 7929833"/>
              <a:gd name="connsiteY9" fmla="*/ 0 h 1776127"/>
              <a:gd name="connsiteX10" fmla="*/ 4712586 w 7929833"/>
              <a:gd name="connsiteY10" fmla="*/ 0 h 1776127"/>
              <a:gd name="connsiteX11" fmla="*/ 5199705 w 7929833"/>
              <a:gd name="connsiteY11" fmla="*/ 0 h 1776127"/>
              <a:gd name="connsiteX12" fmla="*/ 5766121 w 7929833"/>
              <a:gd name="connsiteY12" fmla="*/ 0 h 1776127"/>
              <a:gd name="connsiteX13" fmla="*/ 6411836 w 7929833"/>
              <a:gd name="connsiteY13" fmla="*/ 0 h 1776127"/>
              <a:gd name="connsiteX14" fmla="*/ 6978253 w 7929833"/>
              <a:gd name="connsiteY14" fmla="*/ 0 h 1776127"/>
              <a:gd name="connsiteX15" fmla="*/ 7386073 w 7929833"/>
              <a:gd name="connsiteY15" fmla="*/ 0 h 1776127"/>
              <a:gd name="connsiteX16" fmla="*/ 7929833 w 7929833"/>
              <a:gd name="connsiteY16" fmla="*/ 0 h 1776127"/>
              <a:gd name="connsiteX17" fmla="*/ 7929833 w 7929833"/>
              <a:gd name="connsiteY17" fmla="*/ 609804 h 1776127"/>
              <a:gd name="connsiteX18" fmla="*/ 7929833 w 7929833"/>
              <a:gd name="connsiteY18" fmla="*/ 1166323 h 1776127"/>
              <a:gd name="connsiteX19" fmla="*/ 7929833 w 7929833"/>
              <a:gd name="connsiteY19" fmla="*/ 1776127 h 1776127"/>
              <a:gd name="connsiteX20" fmla="*/ 7284118 w 7929833"/>
              <a:gd name="connsiteY20" fmla="*/ 1776127 h 1776127"/>
              <a:gd name="connsiteX21" fmla="*/ 6717701 w 7929833"/>
              <a:gd name="connsiteY21" fmla="*/ 1776127 h 1776127"/>
              <a:gd name="connsiteX22" fmla="*/ 6389180 w 7929833"/>
              <a:gd name="connsiteY22" fmla="*/ 1776127 h 1776127"/>
              <a:gd name="connsiteX23" fmla="*/ 6060658 w 7929833"/>
              <a:gd name="connsiteY23" fmla="*/ 1776127 h 1776127"/>
              <a:gd name="connsiteX24" fmla="*/ 5335645 w 7929833"/>
              <a:gd name="connsiteY24" fmla="*/ 1776127 h 1776127"/>
              <a:gd name="connsiteX25" fmla="*/ 4610631 w 7929833"/>
              <a:gd name="connsiteY25" fmla="*/ 1776127 h 1776127"/>
              <a:gd name="connsiteX26" fmla="*/ 3964917 w 7929833"/>
              <a:gd name="connsiteY26" fmla="*/ 1776127 h 1776127"/>
              <a:gd name="connsiteX27" fmla="*/ 3239903 w 7929833"/>
              <a:gd name="connsiteY27" fmla="*/ 1776127 h 1776127"/>
              <a:gd name="connsiteX28" fmla="*/ 2514890 w 7929833"/>
              <a:gd name="connsiteY28" fmla="*/ 1776127 h 1776127"/>
              <a:gd name="connsiteX29" fmla="*/ 2186368 w 7929833"/>
              <a:gd name="connsiteY29" fmla="*/ 1776127 h 1776127"/>
              <a:gd name="connsiteX30" fmla="*/ 1619952 w 7929833"/>
              <a:gd name="connsiteY30" fmla="*/ 1776127 h 1776127"/>
              <a:gd name="connsiteX31" fmla="*/ 1053535 w 7929833"/>
              <a:gd name="connsiteY31" fmla="*/ 1776127 h 1776127"/>
              <a:gd name="connsiteX32" fmla="*/ 487118 w 7929833"/>
              <a:gd name="connsiteY32" fmla="*/ 1776127 h 1776127"/>
              <a:gd name="connsiteX33" fmla="*/ 0 w 7929833"/>
              <a:gd name="connsiteY33" fmla="*/ 1776127 h 1776127"/>
              <a:gd name="connsiteX34" fmla="*/ 0 w 7929833"/>
              <a:gd name="connsiteY34" fmla="*/ 1201846 h 1776127"/>
              <a:gd name="connsiteX35" fmla="*/ 0 w 7929833"/>
              <a:gd name="connsiteY35" fmla="*/ 574281 h 1776127"/>
              <a:gd name="connsiteX36" fmla="*/ 0 w 7929833"/>
              <a:gd name="connsiteY36" fmla="*/ 0 h 17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29833" h="1776127" fill="none" extrusionOk="0">
                <a:moveTo>
                  <a:pt x="0" y="0"/>
                </a:moveTo>
                <a:cubicBezTo>
                  <a:pt x="130870" y="-40342"/>
                  <a:pt x="259402" y="55239"/>
                  <a:pt x="487118" y="0"/>
                </a:cubicBezTo>
                <a:cubicBezTo>
                  <a:pt x="714834" y="-55239"/>
                  <a:pt x="928129" y="42610"/>
                  <a:pt x="1053535" y="0"/>
                </a:cubicBezTo>
                <a:cubicBezTo>
                  <a:pt x="1178941" y="-42610"/>
                  <a:pt x="1569122" y="60321"/>
                  <a:pt x="1699250" y="0"/>
                </a:cubicBezTo>
                <a:cubicBezTo>
                  <a:pt x="1829378" y="-60321"/>
                  <a:pt x="1978195" y="33923"/>
                  <a:pt x="2107070" y="0"/>
                </a:cubicBezTo>
                <a:cubicBezTo>
                  <a:pt x="2235945" y="-33923"/>
                  <a:pt x="2322925" y="31977"/>
                  <a:pt x="2514890" y="0"/>
                </a:cubicBezTo>
                <a:cubicBezTo>
                  <a:pt x="2706855" y="-31977"/>
                  <a:pt x="2933662" y="55938"/>
                  <a:pt x="3081307" y="0"/>
                </a:cubicBezTo>
                <a:cubicBezTo>
                  <a:pt x="3228952" y="-55938"/>
                  <a:pt x="3261458" y="3588"/>
                  <a:pt x="3409828" y="0"/>
                </a:cubicBezTo>
                <a:cubicBezTo>
                  <a:pt x="3558198" y="-3588"/>
                  <a:pt x="3859492" y="16696"/>
                  <a:pt x="3976245" y="0"/>
                </a:cubicBezTo>
                <a:cubicBezTo>
                  <a:pt x="4092998" y="-16696"/>
                  <a:pt x="4216024" y="25212"/>
                  <a:pt x="4304766" y="0"/>
                </a:cubicBezTo>
                <a:cubicBezTo>
                  <a:pt x="4393508" y="-25212"/>
                  <a:pt x="4517344" y="10685"/>
                  <a:pt x="4712586" y="0"/>
                </a:cubicBezTo>
                <a:cubicBezTo>
                  <a:pt x="4907828" y="-10685"/>
                  <a:pt x="4975346" y="1198"/>
                  <a:pt x="5199705" y="0"/>
                </a:cubicBezTo>
                <a:cubicBezTo>
                  <a:pt x="5424064" y="-1198"/>
                  <a:pt x="5518590" y="45313"/>
                  <a:pt x="5766121" y="0"/>
                </a:cubicBezTo>
                <a:cubicBezTo>
                  <a:pt x="6013652" y="-45313"/>
                  <a:pt x="6100380" y="1604"/>
                  <a:pt x="6411836" y="0"/>
                </a:cubicBezTo>
                <a:cubicBezTo>
                  <a:pt x="6723292" y="-1604"/>
                  <a:pt x="6769089" y="7434"/>
                  <a:pt x="6978253" y="0"/>
                </a:cubicBezTo>
                <a:cubicBezTo>
                  <a:pt x="7187417" y="-7434"/>
                  <a:pt x="7183962" y="16574"/>
                  <a:pt x="7386073" y="0"/>
                </a:cubicBezTo>
                <a:cubicBezTo>
                  <a:pt x="7588184" y="-16574"/>
                  <a:pt x="7679203" y="64076"/>
                  <a:pt x="7929833" y="0"/>
                </a:cubicBezTo>
                <a:cubicBezTo>
                  <a:pt x="7969075" y="265619"/>
                  <a:pt x="7917358" y="423973"/>
                  <a:pt x="7929833" y="609804"/>
                </a:cubicBezTo>
                <a:cubicBezTo>
                  <a:pt x="7942308" y="795635"/>
                  <a:pt x="7911007" y="893340"/>
                  <a:pt x="7929833" y="1166323"/>
                </a:cubicBezTo>
                <a:cubicBezTo>
                  <a:pt x="7948659" y="1439306"/>
                  <a:pt x="7918665" y="1615383"/>
                  <a:pt x="7929833" y="1776127"/>
                </a:cubicBezTo>
                <a:cubicBezTo>
                  <a:pt x="7617008" y="1798724"/>
                  <a:pt x="7564899" y="1705398"/>
                  <a:pt x="7284118" y="1776127"/>
                </a:cubicBezTo>
                <a:cubicBezTo>
                  <a:pt x="7003337" y="1846856"/>
                  <a:pt x="6877744" y="1752498"/>
                  <a:pt x="6717701" y="1776127"/>
                </a:cubicBezTo>
                <a:cubicBezTo>
                  <a:pt x="6557658" y="1799756"/>
                  <a:pt x="6487778" y="1766291"/>
                  <a:pt x="6389180" y="1776127"/>
                </a:cubicBezTo>
                <a:cubicBezTo>
                  <a:pt x="6290582" y="1785963"/>
                  <a:pt x="6218027" y="1743629"/>
                  <a:pt x="6060658" y="1776127"/>
                </a:cubicBezTo>
                <a:cubicBezTo>
                  <a:pt x="5903289" y="1808625"/>
                  <a:pt x="5688412" y="1708882"/>
                  <a:pt x="5335645" y="1776127"/>
                </a:cubicBezTo>
                <a:cubicBezTo>
                  <a:pt x="4982878" y="1843372"/>
                  <a:pt x="4967938" y="1764763"/>
                  <a:pt x="4610631" y="1776127"/>
                </a:cubicBezTo>
                <a:cubicBezTo>
                  <a:pt x="4253324" y="1787491"/>
                  <a:pt x="4120173" y="1712562"/>
                  <a:pt x="3964917" y="1776127"/>
                </a:cubicBezTo>
                <a:cubicBezTo>
                  <a:pt x="3809661" y="1839692"/>
                  <a:pt x="3572207" y="1689241"/>
                  <a:pt x="3239903" y="1776127"/>
                </a:cubicBezTo>
                <a:cubicBezTo>
                  <a:pt x="2907599" y="1863013"/>
                  <a:pt x="2868953" y="1756046"/>
                  <a:pt x="2514890" y="1776127"/>
                </a:cubicBezTo>
                <a:cubicBezTo>
                  <a:pt x="2160827" y="1796208"/>
                  <a:pt x="2320157" y="1762113"/>
                  <a:pt x="2186368" y="1776127"/>
                </a:cubicBezTo>
                <a:cubicBezTo>
                  <a:pt x="2052579" y="1790141"/>
                  <a:pt x="1789197" y="1770668"/>
                  <a:pt x="1619952" y="1776127"/>
                </a:cubicBezTo>
                <a:cubicBezTo>
                  <a:pt x="1450707" y="1781586"/>
                  <a:pt x="1264652" y="1750523"/>
                  <a:pt x="1053535" y="1776127"/>
                </a:cubicBezTo>
                <a:cubicBezTo>
                  <a:pt x="842418" y="1801731"/>
                  <a:pt x="695596" y="1764607"/>
                  <a:pt x="487118" y="1776127"/>
                </a:cubicBezTo>
                <a:cubicBezTo>
                  <a:pt x="278640" y="1787647"/>
                  <a:pt x="194140" y="1771256"/>
                  <a:pt x="0" y="1776127"/>
                </a:cubicBezTo>
                <a:cubicBezTo>
                  <a:pt x="-24305" y="1654705"/>
                  <a:pt x="14207" y="1376975"/>
                  <a:pt x="0" y="1201846"/>
                </a:cubicBezTo>
                <a:cubicBezTo>
                  <a:pt x="-14207" y="1026717"/>
                  <a:pt x="54809" y="848017"/>
                  <a:pt x="0" y="574281"/>
                </a:cubicBezTo>
                <a:cubicBezTo>
                  <a:pt x="-54809" y="300545"/>
                  <a:pt x="7154" y="125254"/>
                  <a:pt x="0" y="0"/>
                </a:cubicBezTo>
                <a:close/>
              </a:path>
              <a:path w="7929833" h="1776127" stroke="0" extrusionOk="0">
                <a:moveTo>
                  <a:pt x="0" y="0"/>
                </a:moveTo>
                <a:cubicBezTo>
                  <a:pt x="102698" y="-27749"/>
                  <a:pt x="266390" y="16728"/>
                  <a:pt x="407820" y="0"/>
                </a:cubicBezTo>
                <a:cubicBezTo>
                  <a:pt x="549250" y="-16728"/>
                  <a:pt x="801484" y="45569"/>
                  <a:pt x="1053535" y="0"/>
                </a:cubicBezTo>
                <a:cubicBezTo>
                  <a:pt x="1305587" y="-45569"/>
                  <a:pt x="1412240" y="38611"/>
                  <a:pt x="1699250" y="0"/>
                </a:cubicBezTo>
                <a:cubicBezTo>
                  <a:pt x="1986260" y="-38611"/>
                  <a:pt x="2269665" y="74120"/>
                  <a:pt x="2424263" y="0"/>
                </a:cubicBezTo>
                <a:cubicBezTo>
                  <a:pt x="2578861" y="-74120"/>
                  <a:pt x="2669206" y="22965"/>
                  <a:pt x="2832083" y="0"/>
                </a:cubicBezTo>
                <a:cubicBezTo>
                  <a:pt x="2994960" y="-22965"/>
                  <a:pt x="3132263" y="34614"/>
                  <a:pt x="3319202" y="0"/>
                </a:cubicBezTo>
                <a:cubicBezTo>
                  <a:pt x="3506141" y="-34614"/>
                  <a:pt x="3857809" y="24086"/>
                  <a:pt x="4044215" y="0"/>
                </a:cubicBezTo>
                <a:cubicBezTo>
                  <a:pt x="4230621" y="-24086"/>
                  <a:pt x="4517488" y="42832"/>
                  <a:pt x="4689930" y="0"/>
                </a:cubicBezTo>
                <a:cubicBezTo>
                  <a:pt x="4862372" y="-42832"/>
                  <a:pt x="4943839" y="25042"/>
                  <a:pt x="5018451" y="0"/>
                </a:cubicBezTo>
                <a:cubicBezTo>
                  <a:pt x="5093063" y="-25042"/>
                  <a:pt x="5279590" y="37186"/>
                  <a:pt x="5505570" y="0"/>
                </a:cubicBezTo>
                <a:cubicBezTo>
                  <a:pt x="5731550" y="-37186"/>
                  <a:pt x="5924049" y="2418"/>
                  <a:pt x="6151285" y="0"/>
                </a:cubicBezTo>
                <a:cubicBezTo>
                  <a:pt x="6378521" y="-2418"/>
                  <a:pt x="6431042" y="54911"/>
                  <a:pt x="6638403" y="0"/>
                </a:cubicBezTo>
                <a:cubicBezTo>
                  <a:pt x="6845764" y="-54911"/>
                  <a:pt x="6930733" y="17246"/>
                  <a:pt x="7125521" y="0"/>
                </a:cubicBezTo>
                <a:cubicBezTo>
                  <a:pt x="7320309" y="-17246"/>
                  <a:pt x="7627044" y="34497"/>
                  <a:pt x="7929833" y="0"/>
                </a:cubicBezTo>
                <a:cubicBezTo>
                  <a:pt x="7958385" y="134690"/>
                  <a:pt x="7890468" y="452299"/>
                  <a:pt x="7929833" y="627565"/>
                </a:cubicBezTo>
                <a:cubicBezTo>
                  <a:pt x="7969198" y="802832"/>
                  <a:pt x="7880098" y="950647"/>
                  <a:pt x="7929833" y="1219607"/>
                </a:cubicBezTo>
                <a:cubicBezTo>
                  <a:pt x="7979568" y="1488567"/>
                  <a:pt x="7919648" y="1548152"/>
                  <a:pt x="7929833" y="1776127"/>
                </a:cubicBezTo>
                <a:cubicBezTo>
                  <a:pt x="7587411" y="1860507"/>
                  <a:pt x="7416589" y="1738307"/>
                  <a:pt x="7204820" y="1776127"/>
                </a:cubicBezTo>
                <a:cubicBezTo>
                  <a:pt x="6993051" y="1813947"/>
                  <a:pt x="6904099" y="1751720"/>
                  <a:pt x="6717701" y="1776127"/>
                </a:cubicBezTo>
                <a:cubicBezTo>
                  <a:pt x="6531303" y="1800534"/>
                  <a:pt x="6519582" y="1762089"/>
                  <a:pt x="6389180" y="1776127"/>
                </a:cubicBezTo>
                <a:cubicBezTo>
                  <a:pt x="6258778" y="1790165"/>
                  <a:pt x="6102067" y="1768758"/>
                  <a:pt x="5902061" y="1776127"/>
                </a:cubicBezTo>
                <a:cubicBezTo>
                  <a:pt x="5702055" y="1783496"/>
                  <a:pt x="5449783" y="1756533"/>
                  <a:pt x="5256346" y="1776127"/>
                </a:cubicBezTo>
                <a:cubicBezTo>
                  <a:pt x="5062909" y="1795721"/>
                  <a:pt x="5011289" y="1746572"/>
                  <a:pt x="4848526" y="1776127"/>
                </a:cubicBezTo>
                <a:cubicBezTo>
                  <a:pt x="4685763" y="1805682"/>
                  <a:pt x="4333884" y="1747048"/>
                  <a:pt x="4123513" y="1776127"/>
                </a:cubicBezTo>
                <a:cubicBezTo>
                  <a:pt x="3913142" y="1805206"/>
                  <a:pt x="3818041" y="1742685"/>
                  <a:pt x="3715693" y="1776127"/>
                </a:cubicBezTo>
                <a:cubicBezTo>
                  <a:pt x="3613345" y="1809569"/>
                  <a:pt x="3441684" y="1724954"/>
                  <a:pt x="3228575" y="1776127"/>
                </a:cubicBezTo>
                <a:cubicBezTo>
                  <a:pt x="3015466" y="1827300"/>
                  <a:pt x="2949688" y="1742855"/>
                  <a:pt x="2820755" y="1776127"/>
                </a:cubicBezTo>
                <a:cubicBezTo>
                  <a:pt x="2691822" y="1809399"/>
                  <a:pt x="2548967" y="1730043"/>
                  <a:pt x="2412935" y="1776127"/>
                </a:cubicBezTo>
                <a:cubicBezTo>
                  <a:pt x="2276903" y="1822211"/>
                  <a:pt x="2068221" y="1726023"/>
                  <a:pt x="1846518" y="1776127"/>
                </a:cubicBezTo>
                <a:cubicBezTo>
                  <a:pt x="1624815" y="1826231"/>
                  <a:pt x="1549389" y="1771243"/>
                  <a:pt x="1359400" y="1776127"/>
                </a:cubicBezTo>
                <a:cubicBezTo>
                  <a:pt x="1169411" y="1781011"/>
                  <a:pt x="1068237" y="1766881"/>
                  <a:pt x="951580" y="1776127"/>
                </a:cubicBezTo>
                <a:cubicBezTo>
                  <a:pt x="834923" y="1785373"/>
                  <a:pt x="215133" y="1711056"/>
                  <a:pt x="0" y="1776127"/>
                </a:cubicBezTo>
                <a:cubicBezTo>
                  <a:pt x="-47687" y="1542627"/>
                  <a:pt x="4052" y="1453060"/>
                  <a:pt x="0" y="1148562"/>
                </a:cubicBezTo>
                <a:cubicBezTo>
                  <a:pt x="-4052" y="844065"/>
                  <a:pt x="42364" y="796620"/>
                  <a:pt x="0" y="538759"/>
                </a:cubicBezTo>
                <a:cubicBezTo>
                  <a:pt x="-42364" y="280898"/>
                  <a:pt x="184" y="257083"/>
                  <a:pt x="0" y="0"/>
                </a:cubicBezTo>
                <a:close/>
              </a:path>
            </a:pathLst>
          </a:custGeom>
          <a:ln>
            <a:solidFill>
              <a:schemeClr val="tx1"/>
            </a:solidFill>
            <a:extLst>
              <a:ext uri="{C807C97D-BFC1-408E-A445-0C87EB9F89A2}">
                <ask:lineSketchStyleProps xmlns:ask="http://schemas.microsoft.com/office/drawing/2018/sketchyshapes" sd="2596708900">
                  <a:prstGeom prst="rect">
                    <a:avLst/>
                  </a:prstGeom>
                  <ask:type>
                    <ask:lineSketchScribble/>
                  </ask:type>
                </ask:lineSketchStyleProps>
              </a:ext>
            </a:extLst>
          </a:ln>
        </p:spPr>
        <p:txBody>
          <a:bodyPr wrap="square" lIns="0" tIns="0" rIns="0" bIns="0" rtlCol="0" anchor="t">
            <a:spAutoFit/>
          </a:bodyPr>
          <a:lstStyle/>
          <a:p>
            <a:pPr algn="ctr">
              <a:lnSpc>
                <a:spcPts val="3600"/>
              </a:lnSpc>
            </a:pPr>
            <a:r>
              <a:rPr lang="en-US" sz="3200" b="1" dirty="0">
                <a:latin typeface="Futura Ultra-Bold"/>
                <a:ea typeface="Futura Ultra-Bold"/>
                <a:cs typeface="Futura Ultra-Bold"/>
                <a:sym typeface="Futura Ultra-Bold"/>
              </a:rPr>
              <a:t>Consider your work on past sources provided to you in lessons and on ClassCharts</a:t>
            </a:r>
          </a:p>
          <a:p>
            <a:pPr algn="ctr">
              <a:lnSpc>
                <a:spcPts val="3600"/>
              </a:lnSpc>
            </a:pPr>
            <a:endParaRPr lang="en-US" sz="2000" b="1" dirty="0">
              <a:latin typeface="Futura Ultra-Bold"/>
              <a:ea typeface="Futura Ultra-Bold"/>
              <a:cs typeface="Futura Ultra-Bold"/>
              <a:sym typeface="Futura Ultra-Bold"/>
            </a:endParaRPr>
          </a:p>
        </p:txBody>
      </p:sp>
      <p:pic>
        <p:nvPicPr>
          <p:cNvPr id="1026" name="Picture 2" descr="Look Stock Illustrations – 582,282 Look Stock Illustrations, Vectors &amp;  Clipart - Dreamstime">
            <a:extLst>
              <a:ext uri="{FF2B5EF4-FFF2-40B4-BE49-F238E27FC236}">
                <a16:creationId xmlns:a16="http://schemas.microsoft.com/office/drawing/2014/main" id="{640FC2A4-58E3-13EF-04BD-A1FF493651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40392" y="2952738"/>
            <a:ext cx="2260600" cy="16954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69D7158-5722-9CC8-7DFD-C5C463CD04EE}"/>
              </a:ext>
            </a:extLst>
          </p:cNvPr>
          <p:cNvSpPr txBox="1"/>
          <p:nvPr/>
        </p:nvSpPr>
        <p:spPr>
          <a:xfrm rot="345930">
            <a:off x="381877" y="4808678"/>
            <a:ext cx="7929833" cy="1846659"/>
          </a:xfrm>
          <a:custGeom>
            <a:avLst/>
            <a:gdLst>
              <a:gd name="connsiteX0" fmla="*/ 0 w 7929833"/>
              <a:gd name="connsiteY0" fmla="*/ 0 h 1846659"/>
              <a:gd name="connsiteX1" fmla="*/ 566417 w 7929833"/>
              <a:gd name="connsiteY1" fmla="*/ 0 h 1846659"/>
              <a:gd name="connsiteX2" fmla="*/ 894938 w 7929833"/>
              <a:gd name="connsiteY2" fmla="*/ 0 h 1846659"/>
              <a:gd name="connsiteX3" fmla="*/ 1540653 w 7929833"/>
              <a:gd name="connsiteY3" fmla="*/ 0 h 1846659"/>
              <a:gd name="connsiteX4" fmla="*/ 1948473 w 7929833"/>
              <a:gd name="connsiteY4" fmla="*/ 0 h 1846659"/>
              <a:gd name="connsiteX5" fmla="*/ 2276995 w 7929833"/>
              <a:gd name="connsiteY5" fmla="*/ 0 h 1846659"/>
              <a:gd name="connsiteX6" fmla="*/ 2684815 w 7929833"/>
              <a:gd name="connsiteY6" fmla="*/ 0 h 1846659"/>
              <a:gd name="connsiteX7" fmla="*/ 3409828 w 7929833"/>
              <a:gd name="connsiteY7" fmla="*/ 0 h 1846659"/>
              <a:gd name="connsiteX8" fmla="*/ 3817648 w 7929833"/>
              <a:gd name="connsiteY8" fmla="*/ 0 h 1846659"/>
              <a:gd name="connsiteX9" fmla="*/ 4542661 w 7929833"/>
              <a:gd name="connsiteY9" fmla="*/ 0 h 1846659"/>
              <a:gd name="connsiteX10" fmla="*/ 4871183 w 7929833"/>
              <a:gd name="connsiteY10" fmla="*/ 0 h 1846659"/>
              <a:gd name="connsiteX11" fmla="*/ 5358301 w 7929833"/>
              <a:gd name="connsiteY11" fmla="*/ 0 h 1846659"/>
              <a:gd name="connsiteX12" fmla="*/ 6004016 w 7929833"/>
              <a:gd name="connsiteY12" fmla="*/ 0 h 1846659"/>
              <a:gd name="connsiteX13" fmla="*/ 6729030 w 7929833"/>
              <a:gd name="connsiteY13" fmla="*/ 0 h 1846659"/>
              <a:gd name="connsiteX14" fmla="*/ 7929833 w 7929833"/>
              <a:gd name="connsiteY14" fmla="*/ 0 h 1846659"/>
              <a:gd name="connsiteX15" fmla="*/ 7929833 w 7929833"/>
              <a:gd name="connsiteY15" fmla="*/ 424732 h 1846659"/>
              <a:gd name="connsiteX16" fmla="*/ 7929833 w 7929833"/>
              <a:gd name="connsiteY16" fmla="*/ 886396 h 1846659"/>
              <a:gd name="connsiteX17" fmla="*/ 7929833 w 7929833"/>
              <a:gd name="connsiteY17" fmla="*/ 1366528 h 1846659"/>
              <a:gd name="connsiteX18" fmla="*/ 7929833 w 7929833"/>
              <a:gd name="connsiteY18" fmla="*/ 1846659 h 1846659"/>
              <a:gd name="connsiteX19" fmla="*/ 7522013 w 7929833"/>
              <a:gd name="connsiteY19" fmla="*/ 1846659 h 1846659"/>
              <a:gd name="connsiteX20" fmla="*/ 7114193 w 7929833"/>
              <a:gd name="connsiteY20" fmla="*/ 1846659 h 1846659"/>
              <a:gd name="connsiteX21" fmla="*/ 6547776 w 7929833"/>
              <a:gd name="connsiteY21" fmla="*/ 1846659 h 1846659"/>
              <a:gd name="connsiteX22" fmla="*/ 5981360 w 7929833"/>
              <a:gd name="connsiteY22" fmla="*/ 1846659 h 1846659"/>
              <a:gd name="connsiteX23" fmla="*/ 5494241 w 7929833"/>
              <a:gd name="connsiteY23" fmla="*/ 1846659 h 1846659"/>
              <a:gd name="connsiteX24" fmla="*/ 4848526 w 7929833"/>
              <a:gd name="connsiteY24" fmla="*/ 1846659 h 1846659"/>
              <a:gd name="connsiteX25" fmla="*/ 4440706 w 7929833"/>
              <a:gd name="connsiteY25" fmla="*/ 1846659 h 1846659"/>
              <a:gd name="connsiteX26" fmla="*/ 3953588 w 7929833"/>
              <a:gd name="connsiteY26" fmla="*/ 1846659 h 1846659"/>
              <a:gd name="connsiteX27" fmla="*/ 3545768 w 7929833"/>
              <a:gd name="connsiteY27" fmla="*/ 1846659 h 1846659"/>
              <a:gd name="connsiteX28" fmla="*/ 3217247 w 7929833"/>
              <a:gd name="connsiteY28" fmla="*/ 1846659 h 1846659"/>
              <a:gd name="connsiteX29" fmla="*/ 2809427 w 7929833"/>
              <a:gd name="connsiteY29" fmla="*/ 1846659 h 1846659"/>
              <a:gd name="connsiteX30" fmla="*/ 2084413 w 7929833"/>
              <a:gd name="connsiteY30" fmla="*/ 1846659 h 1846659"/>
              <a:gd name="connsiteX31" fmla="*/ 1755892 w 7929833"/>
              <a:gd name="connsiteY31" fmla="*/ 1846659 h 1846659"/>
              <a:gd name="connsiteX32" fmla="*/ 1348072 w 7929833"/>
              <a:gd name="connsiteY32" fmla="*/ 1846659 h 1846659"/>
              <a:gd name="connsiteX33" fmla="*/ 860953 w 7929833"/>
              <a:gd name="connsiteY33" fmla="*/ 1846659 h 1846659"/>
              <a:gd name="connsiteX34" fmla="*/ 0 w 7929833"/>
              <a:gd name="connsiteY34" fmla="*/ 1846659 h 1846659"/>
              <a:gd name="connsiteX35" fmla="*/ 0 w 7929833"/>
              <a:gd name="connsiteY35" fmla="*/ 1384994 h 1846659"/>
              <a:gd name="connsiteX36" fmla="*/ 0 w 7929833"/>
              <a:gd name="connsiteY36" fmla="*/ 923330 h 1846659"/>
              <a:gd name="connsiteX37" fmla="*/ 0 w 7929833"/>
              <a:gd name="connsiteY37" fmla="*/ 498598 h 1846659"/>
              <a:gd name="connsiteX38" fmla="*/ 0 w 7929833"/>
              <a:gd name="connsiteY38" fmla="*/ 0 h 184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929833" h="1846659" fill="none" extrusionOk="0">
                <a:moveTo>
                  <a:pt x="0" y="0"/>
                </a:moveTo>
                <a:cubicBezTo>
                  <a:pt x="126887" y="-53296"/>
                  <a:pt x="356285" y="23068"/>
                  <a:pt x="566417" y="0"/>
                </a:cubicBezTo>
                <a:cubicBezTo>
                  <a:pt x="776549" y="-23068"/>
                  <a:pt x="787614" y="3233"/>
                  <a:pt x="894938" y="0"/>
                </a:cubicBezTo>
                <a:cubicBezTo>
                  <a:pt x="1002262" y="-3233"/>
                  <a:pt x="1285822" y="72553"/>
                  <a:pt x="1540653" y="0"/>
                </a:cubicBezTo>
                <a:cubicBezTo>
                  <a:pt x="1795484" y="-72553"/>
                  <a:pt x="1816346" y="16164"/>
                  <a:pt x="1948473" y="0"/>
                </a:cubicBezTo>
                <a:cubicBezTo>
                  <a:pt x="2080600" y="-16164"/>
                  <a:pt x="2149968" y="38103"/>
                  <a:pt x="2276995" y="0"/>
                </a:cubicBezTo>
                <a:cubicBezTo>
                  <a:pt x="2404022" y="-38103"/>
                  <a:pt x="2491244" y="12965"/>
                  <a:pt x="2684815" y="0"/>
                </a:cubicBezTo>
                <a:cubicBezTo>
                  <a:pt x="2878386" y="-12965"/>
                  <a:pt x="3103413" y="38501"/>
                  <a:pt x="3409828" y="0"/>
                </a:cubicBezTo>
                <a:cubicBezTo>
                  <a:pt x="3716243" y="-38501"/>
                  <a:pt x="3729578" y="3389"/>
                  <a:pt x="3817648" y="0"/>
                </a:cubicBezTo>
                <a:cubicBezTo>
                  <a:pt x="3905718" y="-3389"/>
                  <a:pt x="4392638" y="16177"/>
                  <a:pt x="4542661" y="0"/>
                </a:cubicBezTo>
                <a:cubicBezTo>
                  <a:pt x="4692684" y="-16177"/>
                  <a:pt x="4725518" y="28365"/>
                  <a:pt x="4871183" y="0"/>
                </a:cubicBezTo>
                <a:cubicBezTo>
                  <a:pt x="5016848" y="-28365"/>
                  <a:pt x="5159658" y="55978"/>
                  <a:pt x="5358301" y="0"/>
                </a:cubicBezTo>
                <a:cubicBezTo>
                  <a:pt x="5556944" y="-55978"/>
                  <a:pt x="5727669" y="72076"/>
                  <a:pt x="6004016" y="0"/>
                </a:cubicBezTo>
                <a:cubicBezTo>
                  <a:pt x="6280364" y="-72076"/>
                  <a:pt x="6550370" y="79981"/>
                  <a:pt x="6729030" y="0"/>
                </a:cubicBezTo>
                <a:cubicBezTo>
                  <a:pt x="6907690" y="-79981"/>
                  <a:pt x="7583371" y="88488"/>
                  <a:pt x="7929833" y="0"/>
                </a:cubicBezTo>
                <a:cubicBezTo>
                  <a:pt x="7936115" y="99630"/>
                  <a:pt x="7915925" y="253443"/>
                  <a:pt x="7929833" y="424732"/>
                </a:cubicBezTo>
                <a:cubicBezTo>
                  <a:pt x="7943741" y="596021"/>
                  <a:pt x="7892012" y="749532"/>
                  <a:pt x="7929833" y="886396"/>
                </a:cubicBezTo>
                <a:cubicBezTo>
                  <a:pt x="7967654" y="1023260"/>
                  <a:pt x="7874025" y="1177223"/>
                  <a:pt x="7929833" y="1366528"/>
                </a:cubicBezTo>
                <a:cubicBezTo>
                  <a:pt x="7985641" y="1555833"/>
                  <a:pt x="7880656" y="1643042"/>
                  <a:pt x="7929833" y="1846659"/>
                </a:cubicBezTo>
                <a:cubicBezTo>
                  <a:pt x="7772842" y="1885940"/>
                  <a:pt x="7677147" y="1840011"/>
                  <a:pt x="7522013" y="1846659"/>
                </a:cubicBezTo>
                <a:cubicBezTo>
                  <a:pt x="7366879" y="1853307"/>
                  <a:pt x="7248075" y="1823934"/>
                  <a:pt x="7114193" y="1846659"/>
                </a:cubicBezTo>
                <a:cubicBezTo>
                  <a:pt x="6980311" y="1869384"/>
                  <a:pt x="6792410" y="1829483"/>
                  <a:pt x="6547776" y="1846659"/>
                </a:cubicBezTo>
                <a:cubicBezTo>
                  <a:pt x="6303142" y="1863835"/>
                  <a:pt x="6239051" y="1815140"/>
                  <a:pt x="5981360" y="1846659"/>
                </a:cubicBezTo>
                <a:cubicBezTo>
                  <a:pt x="5723669" y="1878178"/>
                  <a:pt x="5640819" y="1801826"/>
                  <a:pt x="5494241" y="1846659"/>
                </a:cubicBezTo>
                <a:cubicBezTo>
                  <a:pt x="5347663" y="1891492"/>
                  <a:pt x="4983236" y="1778756"/>
                  <a:pt x="4848526" y="1846659"/>
                </a:cubicBezTo>
                <a:cubicBezTo>
                  <a:pt x="4713817" y="1914562"/>
                  <a:pt x="4632548" y="1836776"/>
                  <a:pt x="4440706" y="1846659"/>
                </a:cubicBezTo>
                <a:cubicBezTo>
                  <a:pt x="4248864" y="1856542"/>
                  <a:pt x="4079043" y="1835794"/>
                  <a:pt x="3953588" y="1846659"/>
                </a:cubicBezTo>
                <a:cubicBezTo>
                  <a:pt x="3828133" y="1857524"/>
                  <a:pt x="3730880" y="1811695"/>
                  <a:pt x="3545768" y="1846659"/>
                </a:cubicBezTo>
                <a:cubicBezTo>
                  <a:pt x="3360656" y="1881623"/>
                  <a:pt x="3314491" y="1834874"/>
                  <a:pt x="3217247" y="1846659"/>
                </a:cubicBezTo>
                <a:cubicBezTo>
                  <a:pt x="3120003" y="1858444"/>
                  <a:pt x="3013261" y="1802420"/>
                  <a:pt x="2809427" y="1846659"/>
                </a:cubicBezTo>
                <a:cubicBezTo>
                  <a:pt x="2605593" y="1890898"/>
                  <a:pt x="2257910" y="1824664"/>
                  <a:pt x="2084413" y="1846659"/>
                </a:cubicBezTo>
                <a:cubicBezTo>
                  <a:pt x="1910916" y="1868654"/>
                  <a:pt x="1837511" y="1815327"/>
                  <a:pt x="1755892" y="1846659"/>
                </a:cubicBezTo>
                <a:cubicBezTo>
                  <a:pt x="1674273" y="1877991"/>
                  <a:pt x="1503311" y="1820547"/>
                  <a:pt x="1348072" y="1846659"/>
                </a:cubicBezTo>
                <a:cubicBezTo>
                  <a:pt x="1192833" y="1872771"/>
                  <a:pt x="1016705" y="1799536"/>
                  <a:pt x="860953" y="1846659"/>
                </a:cubicBezTo>
                <a:cubicBezTo>
                  <a:pt x="705201" y="1893782"/>
                  <a:pt x="256951" y="1840231"/>
                  <a:pt x="0" y="1846659"/>
                </a:cubicBezTo>
                <a:cubicBezTo>
                  <a:pt x="-14553" y="1728287"/>
                  <a:pt x="34706" y="1491314"/>
                  <a:pt x="0" y="1384994"/>
                </a:cubicBezTo>
                <a:cubicBezTo>
                  <a:pt x="-34706" y="1278674"/>
                  <a:pt x="19323" y="1062729"/>
                  <a:pt x="0" y="923330"/>
                </a:cubicBezTo>
                <a:cubicBezTo>
                  <a:pt x="-19323" y="783931"/>
                  <a:pt x="49462" y="603677"/>
                  <a:pt x="0" y="498598"/>
                </a:cubicBezTo>
                <a:cubicBezTo>
                  <a:pt x="-49462" y="393519"/>
                  <a:pt x="51511" y="227840"/>
                  <a:pt x="0" y="0"/>
                </a:cubicBezTo>
                <a:close/>
              </a:path>
              <a:path w="7929833" h="1846659" stroke="0" extrusionOk="0">
                <a:moveTo>
                  <a:pt x="0" y="0"/>
                </a:moveTo>
                <a:cubicBezTo>
                  <a:pt x="82634" y="-47069"/>
                  <a:pt x="249226" y="37968"/>
                  <a:pt x="407820" y="0"/>
                </a:cubicBezTo>
                <a:cubicBezTo>
                  <a:pt x="566414" y="-37968"/>
                  <a:pt x="609835" y="31593"/>
                  <a:pt x="736342" y="0"/>
                </a:cubicBezTo>
                <a:cubicBezTo>
                  <a:pt x="862849" y="-31593"/>
                  <a:pt x="1121342" y="48162"/>
                  <a:pt x="1223460" y="0"/>
                </a:cubicBezTo>
                <a:cubicBezTo>
                  <a:pt x="1325578" y="-48162"/>
                  <a:pt x="1709078" y="57279"/>
                  <a:pt x="1869175" y="0"/>
                </a:cubicBezTo>
                <a:cubicBezTo>
                  <a:pt x="2029273" y="-57279"/>
                  <a:pt x="2150637" y="2591"/>
                  <a:pt x="2276995" y="0"/>
                </a:cubicBezTo>
                <a:cubicBezTo>
                  <a:pt x="2403353" y="-2591"/>
                  <a:pt x="2519012" y="8678"/>
                  <a:pt x="2605517" y="0"/>
                </a:cubicBezTo>
                <a:cubicBezTo>
                  <a:pt x="2692022" y="-8678"/>
                  <a:pt x="2815126" y="42658"/>
                  <a:pt x="3013337" y="0"/>
                </a:cubicBezTo>
                <a:cubicBezTo>
                  <a:pt x="3211548" y="-42658"/>
                  <a:pt x="3314112" y="34523"/>
                  <a:pt x="3421157" y="0"/>
                </a:cubicBezTo>
                <a:cubicBezTo>
                  <a:pt x="3528202" y="-34523"/>
                  <a:pt x="3647020" y="16451"/>
                  <a:pt x="3828977" y="0"/>
                </a:cubicBezTo>
                <a:cubicBezTo>
                  <a:pt x="4010934" y="-16451"/>
                  <a:pt x="4047554" y="1027"/>
                  <a:pt x="4236796" y="0"/>
                </a:cubicBezTo>
                <a:cubicBezTo>
                  <a:pt x="4426038" y="-1027"/>
                  <a:pt x="4488745" y="58359"/>
                  <a:pt x="4723915" y="0"/>
                </a:cubicBezTo>
                <a:cubicBezTo>
                  <a:pt x="4959085" y="-58359"/>
                  <a:pt x="5128839" y="47872"/>
                  <a:pt x="5448928" y="0"/>
                </a:cubicBezTo>
                <a:cubicBezTo>
                  <a:pt x="5769017" y="-47872"/>
                  <a:pt x="5760677" y="5478"/>
                  <a:pt x="6015345" y="0"/>
                </a:cubicBezTo>
                <a:cubicBezTo>
                  <a:pt x="6270013" y="-5478"/>
                  <a:pt x="6317604" y="42461"/>
                  <a:pt x="6581761" y="0"/>
                </a:cubicBezTo>
                <a:cubicBezTo>
                  <a:pt x="6845918" y="-42461"/>
                  <a:pt x="6910084" y="70794"/>
                  <a:pt x="7227476" y="0"/>
                </a:cubicBezTo>
                <a:cubicBezTo>
                  <a:pt x="7544869" y="-70794"/>
                  <a:pt x="7605687" y="69769"/>
                  <a:pt x="7929833" y="0"/>
                </a:cubicBezTo>
                <a:cubicBezTo>
                  <a:pt x="7943322" y="220138"/>
                  <a:pt x="7890612" y="278961"/>
                  <a:pt x="7929833" y="443198"/>
                </a:cubicBezTo>
                <a:cubicBezTo>
                  <a:pt x="7969054" y="607435"/>
                  <a:pt x="7883422" y="721665"/>
                  <a:pt x="7929833" y="867930"/>
                </a:cubicBezTo>
                <a:cubicBezTo>
                  <a:pt x="7976244" y="1014195"/>
                  <a:pt x="7915417" y="1119651"/>
                  <a:pt x="7929833" y="1311128"/>
                </a:cubicBezTo>
                <a:cubicBezTo>
                  <a:pt x="7944249" y="1502605"/>
                  <a:pt x="7927145" y="1714211"/>
                  <a:pt x="7929833" y="1846659"/>
                </a:cubicBezTo>
                <a:cubicBezTo>
                  <a:pt x="7841317" y="1890708"/>
                  <a:pt x="7617260" y="1825791"/>
                  <a:pt x="7522013" y="1846659"/>
                </a:cubicBezTo>
                <a:cubicBezTo>
                  <a:pt x="7426766" y="1867527"/>
                  <a:pt x="7315689" y="1822078"/>
                  <a:pt x="7114193" y="1846659"/>
                </a:cubicBezTo>
                <a:cubicBezTo>
                  <a:pt x="6912697" y="1871240"/>
                  <a:pt x="6664775" y="1831353"/>
                  <a:pt x="6468478" y="1846659"/>
                </a:cubicBezTo>
                <a:cubicBezTo>
                  <a:pt x="6272182" y="1861965"/>
                  <a:pt x="6172920" y="1834945"/>
                  <a:pt x="6060658" y="1846659"/>
                </a:cubicBezTo>
                <a:cubicBezTo>
                  <a:pt x="5948396" y="1858373"/>
                  <a:pt x="5670018" y="1832059"/>
                  <a:pt x="5494241" y="1846659"/>
                </a:cubicBezTo>
                <a:cubicBezTo>
                  <a:pt x="5318464" y="1861259"/>
                  <a:pt x="5173416" y="1839504"/>
                  <a:pt x="5086421" y="1846659"/>
                </a:cubicBezTo>
                <a:cubicBezTo>
                  <a:pt x="4999426" y="1853814"/>
                  <a:pt x="4545190" y="1789086"/>
                  <a:pt x="4361408" y="1846659"/>
                </a:cubicBezTo>
                <a:cubicBezTo>
                  <a:pt x="4177626" y="1904232"/>
                  <a:pt x="4096036" y="1807986"/>
                  <a:pt x="3874290" y="1846659"/>
                </a:cubicBezTo>
                <a:cubicBezTo>
                  <a:pt x="3652544" y="1885332"/>
                  <a:pt x="3510655" y="1798944"/>
                  <a:pt x="3387172" y="1846659"/>
                </a:cubicBezTo>
                <a:cubicBezTo>
                  <a:pt x="3263689" y="1894374"/>
                  <a:pt x="3038568" y="1802971"/>
                  <a:pt x="2741457" y="1846659"/>
                </a:cubicBezTo>
                <a:cubicBezTo>
                  <a:pt x="2444346" y="1890347"/>
                  <a:pt x="2194732" y="1778056"/>
                  <a:pt x="2016443" y="1846659"/>
                </a:cubicBezTo>
                <a:cubicBezTo>
                  <a:pt x="1838154" y="1915262"/>
                  <a:pt x="1760901" y="1825087"/>
                  <a:pt x="1687922" y="1846659"/>
                </a:cubicBezTo>
                <a:cubicBezTo>
                  <a:pt x="1614943" y="1868231"/>
                  <a:pt x="1285771" y="1833912"/>
                  <a:pt x="1121505" y="1846659"/>
                </a:cubicBezTo>
                <a:cubicBezTo>
                  <a:pt x="957239" y="1859406"/>
                  <a:pt x="804778" y="1792874"/>
                  <a:pt x="634387" y="1846659"/>
                </a:cubicBezTo>
                <a:cubicBezTo>
                  <a:pt x="463996" y="1900444"/>
                  <a:pt x="142203" y="1841947"/>
                  <a:pt x="0" y="1846659"/>
                </a:cubicBezTo>
                <a:cubicBezTo>
                  <a:pt x="-6945" y="1625652"/>
                  <a:pt x="24860" y="1540999"/>
                  <a:pt x="0" y="1384994"/>
                </a:cubicBezTo>
                <a:cubicBezTo>
                  <a:pt x="-24860" y="1228989"/>
                  <a:pt x="36044" y="1033320"/>
                  <a:pt x="0" y="886396"/>
                </a:cubicBezTo>
                <a:cubicBezTo>
                  <a:pt x="-36044" y="739472"/>
                  <a:pt x="950" y="543032"/>
                  <a:pt x="0" y="406265"/>
                </a:cubicBezTo>
                <a:cubicBezTo>
                  <a:pt x="-950" y="269498"/>
                  <a:pt x="34777" y="163054"/>
                  <a:pt x="0" y="0"/>
                </a:cubicBezTo>
                <a:close/>
              </a:path>
            </a:pathLst>
          </a:custGeom>
          <a:ln>
            <a:solidFill>
              <a:schemeClr val="tx1"/>
            </a:solidFill>
            <a:extLst>
              <a:ext uri="{C807C97D-BFC1-408E-A445-0C87EB9F89A2}">
                <ask:lineSketchStyleProps xmlns:ask="http://schemas.microsoft.com/office/drawing/2018/sketchyshapes" sd="1454763519">
                  <a:prstGeom prst="rect">
                    <a:avLst/>
                  </a:prstGeom>
                  <ask:type>
                    <ask:lineSketchScribble/>
                  </ask:type>
                </ask:lineSketchStyleProps>
              </a:ext>
            </a:extLst>
          </a:ln>
        </p:spPr>
        <p:txBody>
          <a:bodyPr wrap="square" lIns="0" tIns="0" rIns="0" bIns="0" rtlCol="0" anchor="t">
            <a:spAutoFit/>
          </a:bodyPr>
          <a:lstStyle/>
          <a:p>
            <a:pPr algn="ctr">
              <a:lnSpc>
                <a:spcPts val="3600"/>
              </a:lnSpc>
            </a:pPr>
            <a:r>
              <a:rPr lang="en-US" sz="3200" b="1" dirty="0">
                <a:latin typeface="Futura Ultra-Bold"/>
                <a:ea typeface="Futura Ultra-Bold"/>
                <a:cs typeface="Futura Ultra-Bold"/>
                <a:sym typeface="Futura Ultra-Bold"/>
              </a:rPr>
              <a:t>Consider your wider study of news articles which both explore similar/the same topics and ideas – these are your sources! </a:t>
            </a:r>
            <a:endParaRPr lang="en-US" sz="2000" b="1" dirty="0">
              <a:latin typeface="Futura Ultra-Bold"/>
              <a:ea typeface="Futura Ultra-Bold"/>
              <a:cs typeface="Futura Ultra-Bold"/>
              <a:sym typeface="Futura Ultra-Bold"/>
            </a:endParaRPr>
          </a:p>
        </p:txBody>
      </p:sp>
      <p:pic>
        <p:nvPicPr>
          <p:cNvPr id="1028" name="Picture 4" descr="Old Newspaper">
            <a:extLst>
              <a:ext uri="{FF2B5EF4-FFF2-40B4-BE49-F238E27FC236}">
                <a16:creationId xmlns:a16="http://schemas.microsoft.com/office/drawing/2014/main" id="{FD1086AA-D51E-B41E-2FD2-AE5C5911231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519"/>
          <a:stretch/>
        </p:blipFill>
        <p:spPr bwMode="auto">
          <a:xfrm>
            <a:off x="146975" y="6585088"/>
            <a:ext cx="2457219" cy="22479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4CD158C-7129-8691-C5EB-8F8B97DD465B}"/>
              </a:ext>
            </a:extLst>
          </p:cNvPr>
          <p:cNvSpPr txBox="1"/>
          <p:nvPr/>
        </p:nvSpPr>
        <p:spPr>
          <a:xfrm rot="21160698">
            <a:off x="2594668" y="7830001"/>
            <a:ext cx="7929833" cy="1384995"/>
          </a:xfrm>
          <a:custGeom>
            <a:avLst/>
            <a:gdLst>
              <a:gd name="connsiteX0" fmla="*/ 0 w 7929833"/>
              <a:gd name="connsiteY0" fmla="*/ 0 h 1384995"/>
              <a:gd name="connsiteX1" fmla="*/ 487118 w 7929833"/>
              <a:gd name="connsiteY1" fmla="*/ 0 h 1384995"/>
              <a:gd name="connsiteX2" fmla="*/ 1053535 w 7929833"/>
              <a:gd name="connsiteY2" fmla="*/ 0 h 1384995"/>
              <a:gd name="connsiteX3" fmla="*/ 1699250 w 7929833"/>
              <a:gd name="connsiteY3" fmla="*/ 0 h 1384995"/>
              <a:gd name="connsiteX4" fmla="*/ 2107070 w 7929833"/>
              <a:gd name="connsiteY4" fmla="*/ 0 h 1384995"/>
              <a:gd name="connsiteX5" fmla="*/ 2514890 w 7929833"/>
              <a:gd name="connsiteY5" fmla="*/ 0 h 1384995"/>
              <a:gd name="connsiteX6" fmla="*/ 3081307 w 7929833"/>
              <a:gd name="connsiteY6" fmla="*/ 0 h 1384995"/>
              <a:gd name="connsiteX7" fmla="*/ 3409828 w 7929833"/>
              <a:gd name="connsiteY7" fmla="*/ 0 h 1384995"/>
              <a:gd name="connsiteX8" fmla="*/ 3976245 w 7929833"/>
              <a:gd name="connsiteY8" fmla="*/ 0 h 1384995"/>
              <a:gd name="connsiteX9" fmla="*/ 4304766 w 7929833"/>
              <a:gd name="connsiteY9" fmla="*/ 0 h 1384995"/>
              <a:gd name="connsiteX10" fmla="*/ 4712586 w 7929833"/>
              <a:gd name="connsiteY10" fmla="*/ 0 h 1384995"/>
              <a:gd name="connsiteX11" fmla="*/ 5199705 w 7929833"/>
              <a:gd name="connsiteY11" fmla="*/ 0 h 1384995"/>
              <a:gd name="connsiteX12" fmla="*/ 5766121 w 7929833"/>
              <a:gd name="connsiteY12" fmla="*/ 0 h 1384995"/>
              <a:gd name="connsiteX13" fmla="*/ 6411836 w 7929833"/>
              <a:gd name="connsiteY13" fmla="*/ 0 h 1384995"/>
              <a:gd name="connsiteX14" fmla="*/ 6978253 w 7929833"/>
              <a:gd name="connsiteY14" fmla="*/ 0 h 1384995"/>
              <a:gd name="connsiteX15" fmla="*/ 7386073 w 7929833"/>
              <a:gd name="connsiteY15" fmla="*/ 0 h 1384995"/>
              <a:gd name="connsiteX16" fmla="*/ 7929833 w 7929833"/>
              <a:gd name="connsiteY16" fmla="*/ 0 h 1384995"/>
              <a:gd name="connsiteX17" fmla="*/ 7929833 w 7929833"/>
              <a:gd name="connsiteY17" fmla="*/ 475515 h 1384995"/>
              <a:gd name="connsiteX18" fmla="*/ 7929833 w 7929833"/>
              <a:gd name="connsiteY18" fmla="*/ 909480 h 1384995"/>
              <a:gd name="connsiteX19" fmla="*/ 7929833 w 7929833"/>
              <a:gd name="connsiteY19" fmla="*/ 1384995 h 1384995"/>
              <a:gd name="connsiteX20" fmla="*/ 7284118 w 7929833"/>
              <a:gd name="connsiteY20" fmla="*/ 1384995 h 1384995"/>
              <a:gd name="connsiteX21" fmla="*/ 6717701 w 7929833"/>
              <a:gd name="connsiteY21" fmla="*/ 1384995 h 1384995"/>
              <a:gd name="connsiteX22" fmla="*/ 6389180 w 7929833"/>
              <a:gd name="connsiteY22" fmla="*/ 1384995 h 1384995"/>
              <a:gd name="connsiteX23" fmla="*/ 6060658 w 7929833"/>
              <a:gd name="connsiteY23" fmla="*/ 1384995 h 1384995"/>
              <a:gd name="connsiteX24" fmla="*/ 5335645 w 7929833"/>
              <a:gd name="connsiteY24" fmla="*/ 1384995 h 1384995"/>
              <a:gd name="connsiteX25" fmla="*/ 4610631 w 7929833"/>
              <a:gd name="connsiteY25" fmla="*/ 1384995 h 1384995"/>
              <a:gd name="connsiteX26" fmla="*/ 3964917 w 7929833"/>
              <a:gd name="connsiteY26" fmla="*/ 1384995 h 1384995"/>
              <a:gd name="connsiteX27" fmla="*/ 3239903 w 7929833"/>
              <a:gd name="connsiteY27" fmla="*/ 1384995 h 1384995"/>
              <a:gd name="connsiteX28" fmla="*/ 2514890 w 7929833"/>
              <a:gd name="connsiteY28" fmla="*/ 1384995 h 1384995"/>
              <a:gd name="connsiteX29" fmla="*/ 2186368 w 7929833"/>
              <a:gd name="connsiteY29" fmla="*/ 1384995 h 1384995"/>
              <a:gd name="connsiteX30" fmla="*/ 1619952 w 7929833"/>
              <a:gd name="connsiteY30" fmla="*/ 1384995 h 1384995"/>
              <a:gd name="connsiteX31" fmla="*/ 1053535 w 7929833"/>
              <a:gd name="connsiteY31" fmla="*/ 1384995 h 1384995"/>
              <a:gd name="connsiteX32" fmla="*/ 487118 w 7929833"/>
              <a:gd name="connsiteY32" fmla="*/ 1384995 h 1384995"/>
              <a:gd name="connsiteX33" fmla="*/ 0 w 7929833"/>
              <a:gd name="connsiteY33" fmla="*/ 1384995 h 1384995"/>
              <a:gd name="connsiteX34" fmla="*/ 0 w 7929833"/>
              <a:gd name="connsiteY34" fmla="*/ 937180 h 1384995"/>
              <a:gd name="connsiteX35" fmla="*/ 0 w 7929833"/>
              <a:gd name="connsiteY35" fmla="*/ 447815 h 1384995"/>
              <a:gd name="connsiteX36" fmla="*/ 0 w 7929833"/>
              <a:gd name="connsiteY36"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29833" h="1384995" fill="none" extrusionOk="0">
                <a:moveTo>
                  <a:pt x="0" y="0"/>
                </a:moveTo>
                <a:cubicBezTo>
                  <a:pt x="130870" y="-40342"/>
                  <a:pt x="259402" y="55239"/>
                  <a:pt x="487118" y="0"/>
                </a:cubicBezTo>
                <a:cubicBezTo>
                  <a:pt x="714834" y="-55239"/>
                  <a:pt x="928129" y="42610"/>
                  <a:pt x="1053535" y="0"/>
                </a:cubicBezTo>
                <a:cubicBezTo>
                  <a:pt x="1178941" y="-42610"/>
                  <a:pt x="1569122" y="60321"/>
                  <a:pt x="1699250" y="0"/>
                </a:cubicBezTo>
                <a:cubicBezTo>
                  <a:pt x="1829378" y="-60321"/>
                  <a:pt x="1978195" y="33923"/>
                  <a:pt x="2107070" y="0"/>
                </a:cubicBezTo>
                <a:cubicBezTo>
                  <a:pt x="2235945" y="-33923"/>
                  <a:pt x="2322925" y="31977"/>
                  <a:pt x="2514890" y="0"/>
                </a:cubicBezTo>
                <a:cubicBezTo>
                  <a:pt x="2706855" y="-31977"/>
                  <a:pt x="2933662" y="55938"/>
                  <a:pt x="3081307" y="0"/>
                </a:cubicBezTo>
                <a:cubicBezTo>
                  <a:pt x="3228952" y="-55938"/>
                  <a:pt x="3261458" y="3588"/>
                  <a:pt x="3409828" y="0"/>
                </a:cubicBezTo>
                <a:cubicBezTo>
                  <a:pt x="3558198" y="-3588"/>
                  <a:pt x="3859492" y="16696"/>
                  <a:pt x="3976245" y="0"/>
                </a:cubicBezTo>
                <a:cubicBezTo>
                  <a:pt x="4092998" y="-16696"/>
                  <a:pt x="4216024" y="25212"/>
                  <a:pt x="4304766" y="0"/>
                </a:cubicBezTo>
                <a:cubicBezTo>
                  <a:pt x="4393508" y="-25212"/>
                  <a:pt x="4517344" y="10685"/>
                  <a:pt x="4712586" y="0"/>
                </a:cubicBezTo>
                <a:cubicBezTo>
                  <a:pt x="4907828" y="-10685"/>
                  <a:pt x="4975346" y="1198"/>
                  <a:pt x="5199705" y="0"/>
                </a:cubicBezTo>
                <a:cubicBezTo>
                  <a:pt x="5424064" y="-1198"/>
                  <a:pt x="5518590" y="45313"/>
                  <a:pt x="5766121" y="0"/>
                </a:cubicBezTo>
                <a:cubicBezTo>
                  <a:pt x="6013652" y="-45313"/>
                  <a:pt x="6100380" y="1604"/>
                  <a:pt x="6411836" y="0"/>
                </a:cubicBezTo>
                <a:cubicBezTo>
                  <a:pt x="6723292" y="-1604"/>
                  <a:pt x="6769089" y="7434"/>
                  <a:pt x="6978253" y="0"/>
                </a:cubicBezTo>
                <a:cubicBezTo>
                  <a:pt x="7187417" y="-7434"/>
                  <a:pt x="7183962" y="16574"/>
                  <a:pt x="7386073" y="0"/>
                </a:cubicBezTo>
                <a:cubicBezTo>
                  <a:pt x="7588184" y="-16574"/>
                  <a:pt x="7679203" y="64076"/>
                  <a:pt x="7929833" y="0"/>
                </a:cubicBezTo>
                <a:cubicBezTo>
                  <a:pt x="7948866" y="172591"/>
                  <a:pt x="7918511" y="326311"/>
                  <a:pt x="7929833" y="475515"/>
                </a:cubicBezTo>
                <a:cubicBezTo>
                  <a:pt x="7941155" y="624720"/>
                  <a:pt x="7905346" y="763000"/>
                  <a:pt x="7929833" y="909480"/>
                </a:cubicBezTo>
                <a:cubicBezTo>
                  <a:pt x="7954320" y="1055961"/>
                  <a:pt x="7878585" y="1279308"/>
                  <a:pt x="7929833" y="1384995"/>
                </a:cubicBezTo>
                <a:cubicBezTo>
                  <a:pt x="7617008" y="1407592"/>
                  <a:pt x="7564899" y="1314266"/>
                  <a:pt x="7284118" y="1384995"/>
                </a:cubicBezTo>
                <a:cubicBezTo>
                  <a:pt x="7003337" y="1455724"/>
                  <a:pt x="6877744" y="1361366"/>
                  <a:pt x="6717701" y="1384995"/>
                </a:cubicBezTo>
                <a:cubicBezTo>
                  <a:pt x="6557658" y="1408624"/>
                  <a:pt x="6487778" y="1375159"/>
                  <a:pt x="6389180" y="1384995"/>
                </a:cubicBezTo>
                <a:cubicBezTo>
                  <a:pt x="6290582" y="1394831"/>
                  <a:pt x="6218027" y="1352497"/>
                  <a:pt x="6060658" y="1384995"/>
                </a:cubicBezTo>
                <a:cubicBezTo>
                  <a:pt x="5903289" y="1417493"/>
                  <a:pt x="5688412" y="1317750"/>
                  <a:pt x="5335645" y="1384995"/>
                </a:cubicBezTo>
                <a:cubicBezTo>
                  <a:pt x="4982878" y="1452240"/>
                  <a:pt x="4967938" y="1373631"/>
                  <a:pt x="4610631" y="1384995"/>
                </a:cubicBezTo>
                <a:cubicBezTo>
                  <a:pt x="4253324" y="1396359"/>
                  <a:pt x="4120173" y="1321430"/>
                  <a:pt x="3964917" y="1384995"/>
                </a:cubicBezTo>
                <a:cubicBezTo>
                  <a:pt x="3809661" y="1448560"/>
                  <a:pt x="3572207" y="1298109"/>
                  <a:pt x="3239903" y="1384995"/>
                </a:cubicBezTo>
                <a:cubicBezTo>
                  <a:pt x="2907599" y="1471881"/>
                  <a:pt x="2868953" y="1364914"/>
                  <a:pt x="2514890" y="1384995"/>
                </a:cubicBezTo>
                <a:cubicBezTo>
                  <a:pt x="2160827" y="1405076"/>
                  <a:pt x="2320157" y="1370981"/>
                  <a:pt x="2186368" y="1384995"/>
                </a:cubicBezTo>
                <a:cubicBezTo>
                  <a:pt x="2052579" y="1399009"/>
                  <a:pt x="1789197" y="1379536"/>
                  <a:pt x="1619952" y="1384995"/>
                </a:cubicBezTo>
                <a:cubicBezTo>
                  <a:pt x="1450707" y="1390454"/>
                  <a:pt x="1264652" y="1359391"/>
                  <a:pt x="1053535" y="1384995"/>
                </a:cubicBezTo>
                <a:cubicBezTo>
                  <a:pt x="842418" y="1410599"/>
                  <a:pt x="695596" y="1373475"/>
                  <a:pt x="487118" y="1384995"/>
                </a:cubicBezTo>
                <a:cubicBezTo>
                  <a:pt x="278640" y="1396515"/>
                  <a:pt x="194140" y="1380124"/>
                  <a:pt x="0" y="1384995"/>
                </a:cubicBezTo>
                <a:cubicBezTo>
                  <a:pt x="-17827" y="1165626"/>
                  <a:pt x="7705" y="1082090"/>
                  <a:pt x="0" y="937180"/>
                </a:cubicBezTo>
                <a:cubicBezTo>
                  <a:pt x="-7705" y="792270"/>
                  <a:pt x="24940" y="590255"/>
                  <a:pt x="0" y="447815"/>
                </a:cubicBezTo>
                <a:cubicBezTo>
                  <a:pt x="-24940" y="305375"/>
                  <a:pt x="2218" y="163616"/>
                  <a:pt x="0" y="0"/>
                </a:cubicBezTo>
                <a:close/>
              </a:path>
              <a:path w="7929833" h="1384995" stroke="0" extrusionOk="0">
                <a:moveTo>
                  <a:pt x="0" y="0"/>
                </a:moveTo>
                <a:cubicBezTo>
                  <a:pt x="102698" y="-27749"/>
                  <a:pt x="266390" y="16728"/>
                  <a:pt x="407820" y="0"/>
                </a:cubicBezTo>
                <a:cubicBezTo>
                  <a:pt x="549250" y="-16728"/>
                  <a:pt x="801484" y="45569"/>
                  <a:pt x="1053535" y="0"/>
                </a:cubicBezTo>
                <a:cubicBezTo>
                  <a:pt x="1305587" y="-45569"/>
                  <a:pt x="1412240" y="38611"/>
                  <a:pt x="1699250" y="0"/>
                </a:cubicBezTo>
                <a:cubicBezTo>
                  <a:pt x="1986260" y="-38611"/>
                  <a:pt x="2269665" y="74120"/>
                  <a:pt x="2424263" y="0"/>
                </a:cubicBezTo>
                <a:cubicBezTo>
                  <a:pt x="2578861" y="-74120"/>
                  <a:pt x="2669206" y="22965"/>
                  <a:pt x="2832083" y="0"/>
                </a:cubicBezTo>
                <a:cubicBezTo>
                  <a:pt x="2994960" y="-22965"/>
                  <a:pt x="3132263" y="34614"/>
                  <a:pt x="3319202" y="0"/>
                </a:cubicBezTo>
                <a:cubicBezTo>
                  <a:pt x="3506141" y="-34614"/>
                  <a:pt x="3857809" y="24086"/>
                  <a:pt x="4044215" y="0"/>
                </a:cubicBezTo>
                <a:cubicBezTo>
                  <a:pt x="4230621" y="-24086"/>
                  <a:pt x="4517488" y="42832"/>
                  <a:pt x="4689930" y="0"/>
                </a:cubicBezTo>
                <a:cubicBezTo>
                  <a:pt x="4862372" y="-42832"/>
                  <a:pt x="4943839" y="25042"/>
                  <a:pt x="5018451" y="0"/>
                </a:cubicBezTo>
                <a:cubicBezTo>
                  <a:pt x="5093063" y="-25042"/>
                  <a:pt x="5279590" y="37186"/>
                  <a:pt x="5505570" y="0"/>
                </a:cubicBezTo>
                <a:cubicBezTo>
                  <a:pt x="5731550" y="-37186"/>
                  <a:pt x="5924049" y="2418"/>
                  <a:pt x="6151285" y="0"/>
                </a:cubicBezTo>
                <a:cubicBezTo>
                  <a:pt x="6378521" y="-2418"/>
                  <a:pt x="6431042" y="54911"/>
                  <a:pt x="6638403" y="0"/>
                </a:cubicBezTo>
                <a:cubicBezTo>
                  <a:pt x="6845764" y="-54911"/>
                  <a:pt x="6930733" y="17246"/>
                  <a:pt x="7125521" y="0"/>
                </a:cubicBezTo>
                <a:cubicBezTo>
                  <a:pt x="7320309" y="-17246"/>
                  <a:pt x="7627044" y="34497"/>
                  <a:pt x="7929833" y="0"/>
                </a:cubicBezTo>
                <a:cubicBezTo>
                  <a:pt x="7971302" y="114424"/>
                  <a:pt x="7890306" y="274938"/>
                  <a:pt x="7929833" y="489365"/>
                </a:cubicBezTo>
                <a:cubicBezTo>
                  <a:pt x="7969360" y="703792"/>
                  <a:pt x="7875561" y="770617"/>
                  <a:pt x="7929833" y="951030"/>
                </a:cubicBezTo>
                <a:cubicBezTo>
                  <a:pt x="7984105" y="1131444"/>
                  <a:pt x="7900256" y="1265725"/>
                  <a:pt x="7929833" y="1384995"/>
                </a:cubicBezTo>
                <a:cubicBezTo>
                  <a:pt x="7587411" y="1469375"/>
                  <a:pt x="7416589" y="1347175"/>
                  <a:pt x="7204820" y="1384995"/>
                </a:cubicBezTo>
                <a:cubicBezTo>
                  <a:pt x="6993051" y="1422815"/>
                  <a:pt x="6904099" y="1360588"/>
                  <a:pt x="6717701" y="1384995"/>
                </a:cubicBezTo>
                <a:cubicBezTo>
                  <a:pt x="6531303" y="1409402"/>
                  <a:pt x="6519582" y="1370957"/>
                  <a:pt x="6389180" y="1384995"/>
                </a:cubicBezTo>
                <a:cubicBezTo>
                  <a:pt x="6258778" y="1399033"/>
                  <a:pt x="6102067" y="1377626"/>
                  <a:pt x="5902061" y="1384995"/>
                </a:cubicBezTo>
                <a:cubicBezTo>
                  <a:pt x="5702055" y="1392364"/>
                  <a:pt x="5449783" y="1365401"/>
                  <a:pt x="5256346" y="1384995"/>
                </a:cubicBezTo>
                <a:cubicBezTo>
                  <a:pt x="5062909" y="1404589"/>
                  <a:pt x="5011289" y="1355440"/>
                  <a:pt x="4848526" y="1384995"/>
                </a:cubicBezTo>
                <a:cubicBezTo>
                  <a:pt x="4685763" y="1414550"/>
                  <a:pt x="4333884" y="1355916"/>
                  <a:pt x="4123513" y="1384995"/>
                </a:cubicBezTo>
                <a:cubicBezTo>
                  <a:pt x="3913142" y="1414074"/>
                  <a:pt x="3818041" y="1351553"/>
                  <a:pt x="3715693" y="1384995"/>
                </a:cubicBezTo>
                <a:cubicBezTo>
                  <a:pt x="3613345" y="1418437"/>
                  <a:pt x="3441684" y="1333822"/>
                  <a:pt x="3228575" y="1384995"/>
                </a:cubicBezTo>
                <a:cubicBezTo>
                  <a:pt x="3015466" y="1436168"/>
                  <a:pt x="2949688" y="1351723"/>
                  <a:pt x="2820755" y="1384995"/>
                </a:cubicBezTo>
                <a:cubicBezTo>
                  <a:pt x="2691822" y="1418267"/>
                  <a:pt x="2548967" y="1338911"/>
                  <a:pt x="2412935" y="1384995"/>
                </a:cubicBezTo>
                <a:cubicBezTo>
                  <a:pt x="2276903" y="1431079"/>
                  <a:pt x="2068221" y="1334891"/>
                  <a:pt x="1846518" y="1384995"/>
                </a:cubicBezTo>
                <a:cubicBezTo>
                  <a:pt x="1624815" y="1435099"/>
                  <a:pt x="1549389" y="1380111"/>
                  <a:pt x="1359400" y="1384995"/>
                </a:cubicBezTo>
                <a:cubicBezTo>
                  <a:pt x="1169411" y="1389879"/>
                  <a:pt x="1068237" y="1375749"/>
                  <a:pt x="951580" y="1384995"/>
                </a:cubicBezTo>
                <a:cubicBezTo>
                  <a:pt x="834923" y="1394241"/>
                  <a:pt x="215133" y="1319924"/>
                  <a:pt x="0" y="1384995"/>
                </a:cubicBezTo>
                <a:cubicBezTo>
                  <a:pt x="-41292" y="1148421"/>
                  <a:pt x="33187" y="1026213"/>
                  <a:pt x="0" y="895630"/>
                </a:cubicBezTo>
                <a:cubicBezTo>
                  <a:pt x="-33187" y="765048"/>
                  <a:pt x="48115" y="653584"/>
                  <a:pt x="0" y="420115"/>
                </a:cubicBezTo>
                <a:cubicBezTo>
                  <a:pt x="-48115" y="186646"/>
                  <a:pt x="18767" y="208802"/>
                  <a:pt x="0" y="0"/>
                </a:cubicBezTo>
                <a:close/>
              </a:path>
            </a:pathLst>
          </a:custGeom>
          <a:ln>
            <a:solidFill>
              <a:schemeClr val="tx1"/>
            </a:solidFill>
            <a:extLst>
              <a:ext uri="{C807C97D-BFC1-408E-A445-0C87EB9F89A2}">
                <ask:lineSketchStyleProps xmlns:ask="http://schemas.microsoft.com/office/drawing/2018/sketchyshapes" sd="2596708900">
                  <a:prstGeom prst="rect">
                    <a:avLst/>
                  </a:prstGeom>
                  <ask:type>
                    <ask:lineSketchScribble/>
                  </ask:type>
                </ask:lineSketchStyleProps>
              </a:ext>
            </a:extLst>
          </a:ln>
        </p:spPr>
        <p:txBody>
          <a:bodyPr wrap="square" lIns="0" tIns="0" rIns="0" bIns="0" rtlCol="0" anchor="t">
            <a:spAutoFit/>
          </a:bodyPr>
          <a:lstStyle/>
          <a:p>
            <a:pPr algn="ctr">
              <a:lnSpc>
                <a:spcPts val="3600"/>
              </a:lnSpc>
            </a:pPr>
            <a:r>
              <a:rPr lang="en-US" sz="3200" b="1" err="1">
                <a:latin typeface="Futura Ultra-Bold"/>
                <a:ea typeface="Futura Ultra-Bold"/>
                <a:cs typeface="Futura Ultra-Bold"/>
                <a:sym typeface="Futura Ultra-Bold"/>
              </a:rPr>
              <a:t>Practise</a:t>
            </a:r>
            <a:r>
              <a:rPr lang="en-US" sz="3200" b="1">
                <a:latin typeface="Futura Ultra-Bold"/>
                <a:ea typeface="Futura Ultra-Bold"/>
                <a:cs typeface="Futura Ultra-Bold"/>
                <a:sym typeface="Futura Ultra-Bold"/>
              </a:rPr>
              <a:t> reading both sources, initially identifying the overall purpose, audience and form</a:t>
            </a:r>
          </a:p>
        </p:txBody>
      </p:sp>
      <p:sp>
        <p:nvSpPr>
          <p:cNvPr id="16" name="TextBox 15">
            <a:extLst>
              <a:ext uri="{FF2B5EF4-FFF2-40B4-BE49-F238E27FC236}">
                <a16:creationId xmlns:a16="http://schemas.microsoft.com/office/drawing/2014/main" id="{7697214A-1AA7-4277-7433-4B80EF5C8748}"/>
              </a:ext>
            </a:extLst>
          </p:cNvPr>
          <p:cNvSpPr txBox="1"/>
          <p:nvPr/>
        </p:nvSpPr>
        <p:spPr>
          <a:xfrm>
            <a:off x="10580423" y="282880"/>
            <a:ext cx="7086600" cy="1846659"/>
          </a:xfrm>
          <a:custGeom>
            <a:avLst/>
            <a:gdLst>
              <a:gd name="connsiteX0" fmla="*/ 0 w 7086600"/>
              <a:gd name="connsiteY0" fmla="*/ 0 h 1846659"/>
              <a:gd name="connsiteX1" fmla="*/ 519684 w 7086600"/>
              <a:gd name="connsiteY1" fmla="*/ 0 h 1846659"/>
              <a:gd name="connsiteX2" fmla="*/ 1039368 w 7086600"/>
              <a:gd name="connsiteY2" fmla="*/ 0 h 1846659"/>
              <a:gd name="connsiteX3" fmla="*/ 1771650 w 7086600"/>
              <a:gd name="connsiteY3" fmla="*/ 0 h 1846659"/>
              <a:gd name="connsiteX4" fmla="*/ 2503932 w 7086600"/>
              <a:gd name="connsiteY4" fmla="*/ 0 h 1846659"/>
              <a:gd name="connsiteX5" fmla="*/ 2881884 w 7086600"/>
              <a:gd name="connsiteY5" fmla="*/ 0 h 1846659"/>
              <a:gd name="connsiteX6" fmla="*/ 3472434 w 7086600"/>
              <a:gd name="connsiteY6" fmla="*/ 0 h 1846659"/>
              <a:gd name="connsiteX7" fmla="*/ 4133850 w 7086600"/>
              <a:gd name="connsiteY7" fmla="*/ 0 h 1846659"/>
              <a:gd name="connsiteX8" fmla="*/ 4866132 w 7086600"/>
              <a:gd name="connsiteY8" fmla="*/ 0 h 1846659"/>
              <a:gd name="connsiteX9" fmla="*/ 5598414 w 7086600"/>
              <a:gd name="connsiteY9" fmla="*/ 0 h 1846659"/>
              <a:gd name="connsiteX10" fmla="*/ 6047232 w 7086600"/>
              <a:gd name="connsiteY10" fmla="*/ 0 h 1846659"/>
              <a:gd name="connsiteX11" fmla="*/ 7086600 w 7086600"/>
              <a:gd name="connsiteY11" fmla="*/ 0 h 1846659"/>
              <a:gd name="connsiteX12" fmla="*/ 7086600 w 7086600"/>
              <a:gd name="connsiteY12" fmla="*/ 498598 h 1846659"/>
              <a:gd name="connsiteX13" fmla="*/ 7086600 w 7086600"/>
              <a:gd name="connsiteY13" fmla="*/ 941796 h 1846659"/>
              <a:gd name="connsiteX14" fmla="*/ 7086600 w 7086600"/>
              <a:gd name="connsiteY14" fmla="*/ 1366528 h 1846659"/>
              <a:gd name="connsiteX15" fmla="*/ 7086600 w 7086600"/>
              <a:gd name="connsiteY15" fmla="*/ 1846659 h 1846659"/>
              <a:gd name="connsiteX16" fmla="*/ 6637782 w 7086600"/>
              <a:gd name="connsiteY16" fmla="*/ 1846659 h 1846659"/>
              <a:gd name="connsiteX17" fmla="*/ 6118098 w 7086600"/>
              <a:gd name="connsiteY17" fmla="*/ 1846659 h 1846659"/>
              <a:gd name="connsiteX18" fmla="*/ 5598414 w 7086600"/>
              <a:gd name="connsiteY18" fmla="*/ 1846659 h 1846659"/>
              <a:gd name="connsiteX19" fmla="*/ 5007864 w 7086600"/>
              <a:gd name="connsiteY19" fmla="*/ 1846659 h 1846659"/>
              <a:gd name="connsiteX20" fmla="*/ 4559046 w 7086600"/>
              <a:gd name="connsiteY20" fmla="*/ 1846659 h 1846659"/>
              <a:gd name="connsiteX21" fmla="*/ 4039362 w 7086600"/>
              <a:gd name="connsiteY21" fmla="*/ 1846659 h 1846659"/>
              <a:gd name="connsiteX22" fmla="*/ 3448812 w 7086600"/>
              <a:gd name="connsiteY22" fmla="*/ 1846659 h 1846659"/>
              <a:gd name="connsiteX23" fmla="*/ 2858262 w 7086600"/>
              <a:gd name="connsiteY23" fmla="*/ 1846659 h 1846659"/>
              <a:gd name="connsiteX24" fmla="*/ 2409444 w 7086600"/>
              <a:gd name="connsiteY24" fmla="*/ 1846659 h 1846659"/>
              <a:gd name="connsiteX25" fmla="*/ 1960626 w 7086600"/>
              <a:gd name="connsiteY25" fmla="*/ 1846659 h 1846659"/>
              <a:gd name="connsiteX26" fmla="*/ 1440942 w 7086600"/>
              <a:gd name="connsiteY26" fmla="*/ 1846659 h 1846659"/>
              <a:gd name="connsiteX27" fmla="*/ 708660 w 7086600"/>
              <a:gd name="connsiteY27" fmla="*/ 1846659 h 1846659"/>
              <a:gd name="connsiteX28" fmla="*/ 0 w 7086600"/>
              <a:gd name="connsiteY28" fmla="*/ 1846659 h 1846659"/>
              <a:gd name="connsiteX29" fmla="*/ 0 w 7086600"/>
              <a:gd name="connsiteY29" fmla="*/ 1384994 h 1846659"/>
              <a:gd name="connsiteX30" fmla="*/ 0 w 7086600"/>
              <a:gd name="connsiteY30" fmla="*/ 904863 h 1846659"/>
              <a:gd name="connsiteX31" fmla="*/ 0 w 7086600"/>
              <a:gd name="connsiteY31" fmla="*/ 443198 h 1846659"/>
              <a:gd name="connsiteX32" fmla="*/ 0 w 7086600"/>
              <a:gd name="connsiteY32" fmla="*/ 0 h 184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86600" h="1846659" fill="none" extrusionOk="0">
                <a:moveTo>
                  <a:pt x="0" y="0"/>
                </a:moveTo>
                <a:cubicBezTo>
                  <a:pt x="152876" y="-17853"/>
                  <a:pt x="353235" y="21795"/>
                  <a:pt x="519684" y="0"/>
                </a:cubicBezTo>
                <a:cubicBezTo>
                  <a:pt x="686133" y="-21795"/>
                  <a:pt x="785409" y="22918"/>
                  <a:pt x="1039368" y="0"/>
                </a:cubicBezTo>
                <a:cubicBezTo>
                  <a:pt x="1293327" y="-22918"/>
                  <a:pt x="1557226" y="73995"/>
                  <a:pt x="1771650" y="0"/>
                </a:cubicBezTo>
                <a:cubicBezTo>
                  <a:pt x="1986074" y="-73995"/>
                  <a:pt x="2162516" y="72408"/>
                  <a:pt x="2503932" y="0"/>
                </a:cubicBezTo>
                <a:cubicBezTo>
                  <a:pt x="2845348" y="-72408"/>
                  <a:pt x="2738497" y="996"/>
                  <a:pt x="2881884" y="0"/>
                </a:cubicBezTo>
                <a:cubicBezTo>
                  <a:pt x="3025271" y="-996"/>
                  <a:pt x="3299823" y="25248"/>
                  <a:pt x="3472434" y="0"/>
                </a:cubicBezTo>
                <a:cubicBezTo>
                  <a:pt x="3645045" y="-25248"/>
                  <a:pt x="3850418" y="28394"/>
                  <a:pt x="4133850" y="0"/>
                </a:cubicBezTo>
                <a:cubicBezTo>
                  <a:pt x="4417282" y="-28394"/>
                  <a:pt x="4602713" y="11230"/>
                  <a:pt x="4866132" y="0"/>
                </a:cubicBezTo>
                <a:cubicBezTo>
                  <a:pt x="5129551" y="-11230"/>
                  <a:pt x="5384531" y="5173"/>
                  <a:pt x="5598414" y="0"/>
                </a:cubicBezTo>
                <a:cubicBezTo>
                  <a:pt x="5812297" y="-5173"/>
                  <a:pt x="5879236" y="35363"/>
                  <a:pt x="6047232" y="0"/>
                </a:cubicBezTo>
                <a:cubicBezTo>
                  <a:pt x="6215228" y="-35363"/>
                  <a:pt x="6806495" y="122147"/>
                  <a:pt x="7086600" y="0"/>
                </a:cubicBezTo>
                <a:cubicBezTo>
                  <a:pt x="7135995" y="193679"/>
                  <a:pt x="7045126" y="292525"/>
                  <a:pt x="7086600" y="498598"/>
                </a:cubicBezTo>
                <a:cubicBezTo>
                  <a:pt x="7128074" y="704671"/>
                  <a:pt x="7038108" y="824061"/>
                  <a:pt x="7086600" y="941796"/>
                </a:cubicBezTo>
                <a:cubicBezTo>
                  <a:pt x="7135092" y="1059531"/>
                  <a:pt x="7044369" y="1227158"/>
                  <a:pt x="7086600" y="1366528"/>
                </a:cubicBezTo>
                <a:cubicBezTo>
                  <a:pt x="7128831" y="1505898"/>
                  <a:pt x="7070536" y="1645772"/>
                  <a:pt x="7086600" y="1846659"/>
                </a:cubicBezTo>
                <a:cubicBezTo>
                  <a:pt x="6918934" y="1900438"/>
                  <a:pt x="6832952" y="1819803"/>
                  <a:pt x="6637782" y="1846659"/>
                </a:cubicBezTo>
                <a:cubicBezTo>
                  <a:pt x="6442612" y="1873515"/>
                  <a:pt x="6368066" y="1838294"/>
                  <a:pt x="6118098" y="1846659"/>
                </a:cubicBezTo>
                <a:cubicBezTo>
                  <a:pt x="5868130" y="1855024"/>
                  <a:pt x="5789791" y="1838855"/>
                  <a:pt x="5598414" y="1846659"/>
                </a:cubicBezTo>
                <a:cubicBezTo>
                  <a:pt x="5407037" y="1854463"/>
                  <a:pt x="5166606" y="1803648"/>
                  <a:pt x="5007864" y="1846659"/>
                </a:cubicBezTo>
                <a:cubicBezTo>
                  <a:pt x="4849122" y="1889670"/>
                  <a:pt x="4662764" y="1812882"/>
                  <a:pt x="4559046" y="1846659"/>
                </a:cubicBezTo>
                <a:cubicBezTo>
                  <a:pt x="4455328" y="1880436"/>
                  <a:pt x="4212452" y="1823858"/>
                  <a:pt x="4039362" y="1846659"/>
                </a:cubicBezTo>
                <a:cubicBezTo>
                  <a:pt x="3866272" y="1869460"/>
                  <a:pt x="3740920" y="1793180"/>
                  <a:pt x="3448812" y="1846659"/>
                </a:cubicBezTo>
                <a:cubicBezTo>
                  <a:pt x="3156704" y="1900138"/>
                  <a:pt x="3086369" y="1800413"/>
                  <a:pt x="2858262" y="1846659"/>
                </a:cubicBezTo>
                <a:cubicBezTo>
                  <a:pt x="2630155" y="1892905"/>
                  <a:pt x="2551168" y="1801353"/>
                  <a:pt x="2409444" y="1846659"/>
                </a:cubicBezTo>
                <a:cubicBezTo>
                  <a:pt x="2267720" y="1891965"/>
                  <a:pt x="2123294" y="1797435"/>
                  <a:pt x="1960626" y="1846659"/>
                </a:cubicBezTo>
                <a:cubicBezTo>
                  <a:pt x="1797958" y="1895883"/>
                  <a:pt x="1657316" y="1844378"/>
                  <a:pt x="1440942" y="1846659"/>
                </a:cubicBezTo>
                <a:cubicBezTo>
                  <a:pt x="1224568" y="1848940"/>
                  <a:pt x="987365" y="1798988"/>
                  <a:pt x="708660" y="1846659"/>
                </a:cubicBezTo>
                <a:cubicBezTo>
                  <a:pt x="429955" y="1894330"/>
                  <a:pt x="318579" y="1788397"/>
                  <a:pt x="0" y="1846659"/>
                </a:cubicBezTo>
                <a:cubicBezTo>
                  <a:pt x="-6808" y="1739127"/>
                  <a:pt x="17605" y="1486678"/>
                  <a:pt x="0" y="1384994"/>
                </a:cubicBezTo>
                <a:cubicBezTo>
                  <a:pt x="-17605" y="1283310"/>
                  <a:pt x="22893" y="1031542"/>
                  <a:pt x="0" y="904863"/>
                </a:cubicBezTo>
                <a:cubicBezTo>
                  <a:pt x="-22893" y="778184"/>
                  <a:pt x="12586" y="567150"/>
                  <a:pt x="0" y="443198"/>
                </a:cubicBezTo>
                <a:cubicBezTo>
                  <a:pt x="-12586" y="319247"/>
                  <a:pt x="34583" y="193854"/>
                  <a:pt x="0" y="0"/>
                </a:cubicBezTo>
                <a:close/>
              </a:path>
              <a:path w="7086600" h="1846659" stroke="0" extrusionOk="0">
                <a:moveTo>
                  <a:pt x="0" y="0"/>
                </a:moveTo>
                <a:cubicBezTo>
                  <a:pt x="188475" y="-27334"/>
                  <a:pt x="220534" y="18682"/>
                  <a:pt x="377952" y="0"/>
                </a:cubicBezTo>
                <a:cubicBezTo>
                  <a:pt x="535370" y="-18682"/>
                  <a:pt x="710574" y="23190"/>
                  <a:pt x="968502" y="0"/>
                </a:cubicBezTo>
                <a:cubicBezTo>
                  <a:pt x="1226430" y="-23190"/>
                  <a:pt x="1247308" y="33280"/>
                  <a:pt x="1346454" y="0"/>
                </a:cubicBezTo>
                <a:cubicBezTo>
                  <a:pt x="1445600" y="-33280"/>
                  <a:pt x="1782960" y="76215"/>
                  <a:pt x="2078736" y="0"/>
                </a:cubicBezTo>
                <a:cubicBezTo>
                  <a:pt x="2374512" y="-76215"/>
                  <a:pt x="2378628" y="45850"/>
                  <a:pt x="2598420" y="0"/>
                </a:cubicBezTo>
                <a:cubicBezTo>
                  <a:pt x="2818212" y="-45850"/>
                  <a:pt x="2861361" y="22660"/>
                  <a:pt x="3118104" y="0"/>
                </a:cubicBezTo>
                <a:cubicBezTo>
                  <a:pt x="3374847" y="-22660"/>
                  <a:pt x="3420240" y="9381"/>
                  <a:pt x="3708654" y="0"/>
                </a:cubicBezTo>
                <a:cubicBezTo>
                  <a:pt x="3997068" y="-9381"/>
                  <a:pt x="4155620" y="13238"/>
                  <a:pt x="4299204" y="0"/>
                </a:cubicBezTo>
                <a:cubicBezTo>
                  <a:pt x="4442788" y="-13238"/>
                  <a:pt x="4688452" y="9501"/>
                  <a:pt x="4960620" y="0"/>
                </a:cubicBezTo>
                <a:cubicBezTo>
                  <a:pt x="5232788" y="-9501"/>
                  <a:pt x="5274146" y="52275"/>
                  <a:pt x="5480304" y="0"/>
                </a:cubicBezTo>
                <a:cubicBezTo>
                  <a:pt x="5686462" y="-52275"/>
                  <a:pt x="5735463" y="41872"/>
                  <a:pt x="5858256" y="0"/>
                </a:cubicBezTo>
                <a:cubicBezTo>
                  <a:pt x="5981049" y="-41872"/>
                  <a:pt x="6265152" y="18514"/>
                  <a:pt x="6448806" y="0"/>
                </a:cubicBezTo>
                <a:cubicBezTo>
                  <a:pt x="6632460" y="-18514"/>
                  <a:pt x="6805725" y="62715"/>
                  <a:pt x="7086600" y="0"/>
                </a:cubicBezTo>
                <a:cubicBezTo>
                  <a:pt x="7123879" y="145059"/>
                  <a:pt x="7034896" y="267719"/>
                  <a:pt x="7086600" y="480131"/>
                </a:cubicBezTo>
                <a:cubicBezTo>
                  <a:pt x="7138304" y="692543"/>
                  <a:pt x="7041879" y="817491"/>
                  <a:pt x="7086600" y="960263"/>
                </a:cubicBezTo>
                <a:cubicBezTo>
                  <a:pt x="7131321" y="1103035"/>
                  <a:pt x="7052072" y="1214786"/>
                  <a:pt x="7086600" y="1421927"/>
                </a:cubicBezTo>
                <a:cubicBezTo>
                  <a:pt x="7121128" y="1629068"/>
                  <a:pt x="7059990" y="1708732"/>
                  <a:pt x="7086600" y="1846659"/>
                </a:cubicBezTo>
                <a:cubicBezTo>
                  <a:pt x="6900273" y="1880094"/>
                  <a:pt x="6801505" y="1785813"/>
                  <a:pt x="6566916" y="1846659"/>
                </a:cubicBezTo>
                <a:cubicBezTo>
                  <a:pt x="6332327" y="1907505"/>
                  <a:pt x="6280556" y="1837865"/>
                  <a:pt x="6188964" y="1846659"/>
                </a:cubicBezTo>
                <a:cubicBezTo>
                  <a:pt x="6097372" y="1855453"/>
                  <a:pt x="5753617" y="1835024"/>
                  <a:pt x="5527548" y="1846659"/>
                </a:cubicBezTo>
                <a:cubicBezTo>
                  <a:pt x="5301479" y="1858294"/>
                  <a:pt x="5234328" y="1836256"/>
                  <a:pt x="5149596" y="1846659"/>
                </a:cubicBezTo>
                <a:cubicBezTo>
                  <a:pt x="5064864" y="1857062"/>
                  <a:pt x="4882394" y="1838009"/>
                  <a:pt x="4771644" y="1846659"/>
                </a:cubicBezTo>
                <a:cubicBezTo>
                  <a:pt x="4660894" y="1855309"/>
                  <a:pt x="4423770" y="1788538"/>
                  <a:pt x="4181094" y="1846659"/>
                </a:cubicBezTo>
                <a:cubicBezTo>
                  <a:pt x="3938418" y="1904780"/>
                  <a:pt x="3808537" y="1840712"/>
                  <a:pt x="3590544" y="1846659"/>
                </a:cubicBezTo>
                <a:cubicBezTo>
                  <a:pt x="3372551" y="1852606"/>
                  <a:pt x="3336355" y="1838750"/>
                  <a:pt x="3212592" y="1846659"/>
                </a:cubicBezTo>
                <a:cubicBezTo>
                  <a:pt x="3088829" y="1854568"/>
                  <a:pt x="2809309" y="1843004"/>
                  <a:pt x="2622042" y="1846659"/>
                </a:cubicBezTo>
                <a:cubicBezTo>
                  <a:pt x="2434775" y="1850314"/>
                  <a:pt x="2317126" y="1802950"/>
                  <a:pt x="2173224" y="1846659"/>
                </a:cubicBezTo>
                <a:cubicBezTo>
                  <a:pt x="2029322" y="1890368"/>
                  <a:pt x="1878590" y="1817595"/>
                  <a:pt x="1653540" y="1846659"/>
                </a:cubicBezTo>
                <a:cubicBezTo>
                  <a:pt x="1428490" y="1875723"/>
                  <a:pt x="1162968" y="1817542"/>
                  <a:pt x="992124" y="1846659"/>
                </a:cubicBezTo>
                <a:cubicBezTo>
                  <a:pt x="821280" y="1875776"/>
                  <a:pt x="477341" y="1842765"/>
                  <a:pt x="0" y="1846659"/>
                </a:cubicBezTo>
                <a:cubicBezTo>
                  <a:pt x="-46612" y="1734505"/>
                  <a:pt x="14305" y="1598111"/>
                  <a:pt x="0" y="1440394"/>
                </a:cubicBezTo>
                <a:cubicBezTo>
                  <a:pt x="-14305" y="1282677"/>
                  <a:pt x="25785" y="1195316"/>
                  <a:pt x="0" y="978729"/>
                </a:cubicBezTo>
                <a:cubicBezTo>
                  <a:pt x="-25785" y="762142"/>
                  <a:pt x="41173" y="588793"/>
                  <a:pt x="0" y="480131"/>
                </a:cubicBezTo>
                <a:cubicBezTo>
                  <a:pt x="-41173" y="371469"/>
                  <a:pt x="19509" y="218810"/>
                  <a:pt x="0" y="0"/>
                </a:cubicBezTo>
                <a:close/>
              </a:path>
            </a:pathLst>
          </a:custGeom>
          <a:ln>
            <a:solidFill>
              <a:schemeClr val="tx1"/>
            </a:solidFill>
            <a:extLst>
              <a:ext uri="{C807C97D-BFC1-408E-A445-0C87EB9F89A2}">
                <ask:lineSketchStyleProps xmlns:ask="http://schemas.microsoft.com/office/drawing/2018/sketchyshapes" sd="1958054822">
                  <a:prstGeom prst="rect">
                    <a:avLst/>
                  </a:prstGeom>
                  <ask:type>
                    <ask:lineSketchScribble/>
                  </ask:type>
                </ask:lineSketchStyleProps>
              </a:ext>
            </a:extLst>
          </a:ln>
        </p:spPr>
        <p:txBody>
          <a:bodyPr wrap="square" lIns="0" tIns="0" rIns="0" bIns="0" rtlCol="0" anchor="t">
            <a:spAutoFit/>
          </a:bodyPr>
          <a:lstStyle/>
          <a:p>
            <a:pPr algn="ctr">
              <a:lnSpc>
                <a:spcPts val="3600"/>
              </a:lnSpc>
            </a:pPr>
            <a:r>
              <a:rPr lang="en-US" sz="3200" b="1">
                <a:latin typeface="Futura Ultra-Bold"/>
                <a:ea typeface="Futura Ultra-Bold"/>
                <a:cs typeface="Futura Ultra-Bold"/>
                <a:sym typeface="Futura Ultra-Bold"/>
              </a:rPr>
              <a:t>Read each source again with each question focus in mind, practicing the skills required for each</a:t>
            </a:r>
          </a:p>
        </p:txBody>
      </p:sp>
      <p:sp>
        <p:nvSpPr>
          <p:cNvPr id="17" name="TextBox 16">
            <a:extLst>
              <a:ext uri="{FF2B5EF4-FFF2-40B4-BE49-F238E27FC236}">
                <a16:creationId xmlns:a16="http://schemas.microsoft.com/office/drawing/2014/main" id="{A83DEE93-77FD-6639-8CA4-6351E602D6D9}"/>
              </a:ext>
            </a:extLst>
          </p:cNvPr>
          <p:cNvSpPr txBox="1"/>
          <p:nvPr/>
        </p:nvSpPr>
        <p:spPr>
          <a:xfrm rot="21176088">
            <a:off x="10475784" y="3217449"/>
            <a:ext cx="7086600" cy="1384995"/>
          </a:xfrm>
          <a:custGeom>
            <a:avLst/>
            <a:gdLst>
              <a:gd name="connsiteX0" fmla="*/ 0 w 7086600"/>
              <a:gd name="connsiteY0" fmla="*/ 0 h 1384995"/>
              <a:gd name="connsiteX1" fmla="*/ 519684 w 7086600"/>
              <a:gd name="connsiteY1" fmla="*/ 0 h 1384995"/>
              <a:gd name="connsiteX2" fmla="*/ 1110234 w 7086600"/>
              <a:gd name="connsiteY2" fmla="*/ 0 h 1384995"/>
              <a:gd name="connsiteX3" fmla="*/ 1629918 w 7086600"/>
              <a:gd name="connsiteY3" fmla="*/ 0 h 1384995"/>
              <a:gd name="connsiteX4" fmla="*/ 2291334 w 7086600"/>
              <a:gd name="connsiteY4" fmla="*/ 0 h 1384995"/>
              <a:gd name="connsiteX5" fmla="*/ 3023616 w 7086600"/>
              <a:gd name="connsiteY5" fmla="*/ 0 h 1384995"/>
              <a:gd name="connsiteX6" fmla="*/ 3401568 w 7086600"/>
              <a:gd name="connsiteY6" fmla="*/ 0 h 1384995"/>
              <a:gd name="connsiteX7" fmla="*/ 3850386 w 7086600"/>
              <a:gd name="connsiteY7" fmla="*/ 0 h 1384995"/>
              <a:gd name="connsiteX8" fmla="*/ 4440936 w 7086600"/>
              <a:gd name="connsiteY8" fmla="*/ 0 h 1384995"/>
              <a:gd name="connsiteX9" fmla="*/ 4818888 w 7086600"/>
              <a:gd name="connsiteY9" fmla="*/ 0 h 1384995"/>
              <a:gd name="connsiteX10" fmla="*/ 5196840 w 7086600"/>
              <a:gd name="connsiteY10" fmla="*/ 0 h 1384995"/>
              <a:gd name="connsiteX11" fmla="*/ 5574792 w 7086600"/>
              <a:gd name="connsiteY11" fmla="*/ 0 h 1384995"/>
              <a:gd name="connsiteX12" fmla="*/ 5952744 w 7086600"/>
              <a:gd name="connsiteY12" fmla="*/ 0 h 1384995"/>
              <a:gd name="connsiteX13" fmla="*/ 7086600 w 7086600"/>
              <a:gd name="connsiteY13" fmla="*/ 0 h 1384995"/>
              <a:gd name="connsiteX14" fmla="*/ 7086600 w 7086600"/>
              <a:gd name="connsiteY14" fmla="*/ 433965 h 1384995"/>
              <a:gd name="connsiteX15" fmla="*/ 7086600 w 7086600"/>
              <a:gd name="connsiteY15" fmla="*/ 923330 h 1384995"/>
              <a:gd name="connsiteX16" fmla="*/ 7086600 w 7086600"/>
              <a:gd name="connsiteY16" fmla="*/ 1384995 h 1384995"/>
              <a:gd name="connsiteX17" fmla="*/ 6425184 w 7086600"/>
              <a:gd name="connsiteY17" fmla="*/ 1384995 h 1384995"/>
              <a:gd name="connsiteX18" fmla="*/ 6047232 w 7086600"/>
              <a:gd name="connsiteY18" fmla="*/ 1384995 h 1384995"/>
              <a:gd name="connsiteX19" fmla="*/ 5456682 w 7086600"/>
              <a:gd name="connsiteY19" fmla="*/ 1384995 h 1384995"/>
              <a:gd name="connsiteX20" fmla="*/ 4795266 w 7086600"/>
              <a:gd name="connsiteY20" fmla="*/ 1384995 h 1384995"/>
              <a:gd name="connsiteX21" fmla="*/ 4204716 w 7086600"/>
              <a:gd name="connsiteY21" fmla="*/ 1384995 h 1384995"/>
              <a:gd name="connsiteX22" fmla="*/ 3472434 w 7086600"/>
              <a:gd name="connsiteY22" fmla="*/ 1384995 h 1384995"/>
              <a:gd name="connsiteX23" fmla="*/ 2740152 w 7086600"/>
              <a:gd name="connsiteY23" fmla="*/ 1384995 h 1384995"/>
              <a:gd name="connsiteX24" fmla="*/ 2078736 w 7086600"/>
              <a:gd name="connsiteY24" fmla="*/ 1384995 h 1384995"/>
              <a:gd name="connsiteX25" fmla="*/ 1700784 w 7086600"/>
              <a:gd name="connsiteY25" fmla="*/ 1384995 h 1384995"/>
              <a:gd name="connsiteX26" fmla="*/ 968502 w 7086600"/>
              <a:gd name="connsiteY26" fmla="*/ 1384995 h 1384995"/>
              <a:gd name="connsiteX27" fmla="*/ 0 w 7086600"/>
              <a:gd name="connsiteY27" fmla="*/ 1384995 h 1384995"/>
              <a:gd name="connsiteX28" fmla="*/ 0 w 7086600"/>
              <a:gd name="connsiteY28" fmla="*/ 895630 h 1384995"/>
              <a:gd name="connsiteX29" fmla="*/ 0 w 7086600"/>
              <a:gd name="connsiteY29" fmla="*/ 433965 h 1384995"/>
              <a:gd name="connsiteX30" fmla="*/ 0 w 7086600"/>
              <a:gd name="connsiteY30"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86600" h="1384995" fill="none" extrusionOk="0">
                <a:moveTo>
                  <a:pt x="0" y="0"/>
                </a:moveTo>
                <a:cubicBezTo>
                  <a:pt x="173020" y="-46083"/>
                  <a:pt x="400314" y="29702"/>
                  <a:pt x="519684" y="0"/>
                </a:cubicBezTo>
                <a:cubicBezTo>
                  <a:pt x="639054" y="-29702"/>
                  <a:pt x="965825" y="39253"/>
                  <a:pt x="1110234" y="0"/>
                </a:cubicBezTo>
                <a:cubicBezTo>
                  <a:pt x="1254643" y="-39253"/>
                  <a:pt x="1478178" y="50169"/>
                  <a:pt x="1629918" y="0"/>
                </a:cubicBezTo>
                <a:cubicBezTo>
                  <a:pt x="1781658" y="-50169"/>
                  <a:pt x="2079427" y="2192"/>
                  <a:pt x="2291334" y="0"/>
                </a:cubicBezTo>
                <a:cubicBezTo>
                  <a:pt x="2503241" y="-2192"/>
                  <a:pt x="2817338" y="2602"/>
                  <a:pt x="3023616" y="0"/>
                </a:cubicBezTo>
                <a:cubicBezTo>
                  <a:pt x="3229894" y="-2602"/>
                  <a:pt x="3279436" y="28809"/>
                  <a:pt x="3401568" y="0"/>
                </a:cubicBezTo>
                <a:cubicBezTo>
                  <a:pt x="3523700" y="-28809"/>
                  <a:pt x="3631524" y="36449"/>
                  <a:pt x="3850386" y="0"/>
                </a:cubicBezTo>
                <a:cubicBezTo>
                  <a:pt x="4069248" y="-36449"/>
                  <a:pt x="4164278" y="33471"/>
                  <a:pt x="4440936" y="0"/>
                </a:cubicBezTo>
                <a:cubicBezTo>
                  <a:pt x="4717594" y="-33471"/>
                  <a:pt x="4661803" y="20509"/>
                  <a:pt x="4818888" y="0"/>
                </a:cubicBezTo>
                <a:cubicBezTo>
                  <a:pt x="4975973" y="-20509"/>
                  <a:pt x="5114802" y="18064"/>
                  <a:pt x="5196840" y="0"/>
                </a:cubicBezTo>
                <a:cubicBezTo>
                  <a:pt x="5278878" y="-18064"/>
                  <a:pt x="5427404" y="26549"/>
                  <a:pt x="5574792" y="0"/>
                </a:cubicBezTo>
                <a:cubicBezTo>
                  <a:pt x="5722180" y="-26549"/>
                  <a:pt x="5777396" y="16040"/>
                  <a:pt x="5952744" y="0"/>
                </a:cubicBezTo>
                <a:cubicBezTo>
                  <a:pt x="6128092" y="-16040"/>
                  <a:pt x="6783315" y="20433"/>
                  <a:pt x="7086600" y="0"/>
                </a:cubicBezTo>
                <a:cubicBezTo>
                  <a:pt x="7088552" y="137704"/>
                  <a:pt x="7043172" y="231318"/>
                  <a:pt x="7086600" y="433965"/>
                </a:cubicBezTo>
                <a:cubicBezTo>
                  <a:pt x="7130028" y="636613"/>
                  <a:pt x="7066543" y="772688"/>
                  <a:pt x="7086600" y="923330"/>
                </a:cubicBezTo>
                <a:cubicBezTo>
                  <a:pt x="7106657" y="1073972"/>
                  <a:pt x="7035533" y="1223213"/>
                  <a:pt x="7086600" y="1384995"/>
                </a:cubicBezTo>
                <a:cubicBezTo>
                  <a:pt x="6835360" y="1423577"/>
                  <a:pt x="6706758" y="1339740"/>
                  <a:pt x="6425184" y="1384995"/>
                </a:cubicBezTo>
                <a:cubicBezTo>
                  <a:pt x="6143610" y="1430250"/>
                  <a:pt x="6182265" y="1363796"/>
                  <a:pt x="6047232" y="1384995"/>
                </a:cubicBezTo>
                <a:cubicBezTo>
                  <a:pt x="5912199" y="1406194"/>
                  <a:pt x="5600979" y="1354430"/>
                  <a:pt x="5456682" y="1384995"/>
                </a:cubicBezTo>
                <a:cubicBezTo>
                  <a:pt x="5312385" y="1415560"/>
                  <a:pt x="5003083" y="1326111"/>
                  <a:pt x="4795266" y="1384995"/>
                </a:cubicBezTo>
                <a:cubicBezTo>
                  <a:pt x="4587449" y="1443879"/>
                  <a:pt x="4446094" y="1318023"/>
                  <a:pt x="4204716" y="1384995"/>
                </a:cubicBezTo>
                <a:cubicBezTo>
                  <a:pt x="3963338" y="1451967"/>
                  <a:pt x="3801197" y="1353742"/>
                  <a:pt x="3472434" y="1384995"/>
                </a:cubicBezTo>
                <a:cubicBezTo>
                  <a:pt x="3143671" y="1416248"/>
                  <a:pt x="2891176" y="1359672"/>
                  <a:pt x="2740152" y="1384995"/>
                </a:cubicBezTo>
                <a:cubicBezTo>
                  <a:pt x="2589128" y="1410318"/>
                  <a:pt x="2249332" y="1384482"/>
                  <a:pt x="2078736" y="1384995"/>
                </a:cubicBezTo>
                <a:cubicBezTo>
                  <a:pt x="1908140" y="1385508"/>
                  <a:pt x="1784909" y="1349873"/>
                  <a:pt x="1700784" y="1384995"/>
                </a:cubicBezTo>
                <a:cubicBezTo>
                  <a:pt x="1616659" y="1420117"/>
                  <a:pt x="1221812" y="1317909"/>
                  <a:pt x="968502" y="1384995"/>
                </a:cubicBezTo>
                <a:cubicBezTo>
                  <a:pt x="715192" y="1452081"/>
                  <a:pt x="310989" y="1328389"/>
                  <a:pt x="0" y="1384995"/>
                </a:cubicBezTo>
                <a:cubicBezTo>
                  <a:pt x="-6323" y="1274795"/>
                  <a:pt x="16414" y="1029609"/>
                  <a:pt x="0" y="895630"/>
                </a:cubicBezTo>
                <a:cubicBezTo>
                  <a:pt x="-16414" y="761651"/>
                  <a:pt x="5052" y="592189"/>
                  <a:pt x="0" y="433965"/>
                </a:cubicBezTo>
                <a:cubicBezTo>
                  <a:pt x="-5052" y="275741"/>
                  <a:pt x="11956" y="145051"/>
                  <a:pt x="0" y="0"/>
                </a:cubicBezTo>
                <a:close/>
              </a:path>
              <a:path w="7086600" h="1384995" stroke="0" extrusionOk="0">
                <a:moveTo>
                  <a:pt x="0" y="0"/>
                </a:moveTo>
                <a:cubicBezTo>
                  <a:pt x="142643" y="-22315"/>
                  <a:pt x="426676" y="16228"/>
                  <a:pt x="661416" y="0"/>
                </a:cubicBezTo>
                <a:cubicBezTo>
                  <a:pt x="896156" y="-16228"/>
                  <a:pt x="941753" y="58845"/>
                  <a:pt x="1181100" y="0"/>
                </a:cubicBezTo>
                <a:cubicBezTo>
                  <a:pt x="1420447" y="-58845"/>
                  <a:pt x="1510943" y="109"/>
                  <a:pt x="1700784" y="0"/>
                </a:cubicBezTo>
                <a:cubicBezTo>
                  <a:pt x="1890625" y="-109"/>
                  <a:pt x="1930432" y="11187"/>
                  <a:pt x="2149602" y="0"/>
                </a:cubicBezTo>
                <a:cubicBezTo>
                  <a:pt x="2368772" y="-11187"/>
                  <a:pt x="2367244" y="21129"/>
                  <a:pt x="2527554" y="0"/>
                </a:cubicBezTo>
                <a:cubicBezTo>
                  <a:pt x="2687864" y="-21129"/>
                  <a:pt x="2873864" y="4190"/>
                  <a:pt x="2976372" y="0"/>
                </a:cubicBezTo>
                <a:cubicBezTo>
                  <a:pt x="3078880" y="-4190"/>
                  <a:pt x="3421293" y="74853"/>
                  <a:pt x="3637788" y="0"/>
                </a:cubicBezTo>
                <a:cubicBezTo>
                  <a:pt x="3854283" y="-74853"/>
                  <a:pt x="4030365" y="73390"/>
                  <a:pt x="4299204" y="0"/>
                </a:cubicBezTo>
                <a:cubicBezTo>
                  <a:pt x="4568043" y="-73390"/>
                  <a:pt x="4556107" y="4823"/>
                  <a:pt x="4677156" y="0"/>
                </a:cubicBezTo>
                <a:cubicBezTo>
                  <a:pt x="4798205" y="-4823"/>
                  <a:pt x="4884952" y="18942"/>
                  <a:pt x="5055108" y="0"/>
                </a:cubicBezTo>
                <a:cubicBezTo>
                  <a:pt x="5225264" y="-18942"/>
                  <a:pt x="5362603" y="9365"/>
                  <a:pt x="5645658" y="0"/>
                </a:cubicBezTo>
                <a:cubicBezTo>
                  <a:pt x="5928713" y="-9365"/>
                  <a:pt x="6097281" y="76829"/>
                  <a:pt x="6307074" y="0"/>
                </a:cubicBezTo>
                <a:cubicBezTo>
                  <a:pt x="6516867" y="-76829"/>
                  <a:pt x="6925507" y="46047"/>
                  <a:pt x="7086600" y="0"/>
                </a:cubicBezTo>
                <a:cubicBezTo>
                  <a:pt x="7113456" y="121234"/>
                  <a:pt x="7062413" y="333070"/>
                  <a:pt x="7086600" y="447815"/>
                </a:cubicBezTo>
                <a:cubicBezTo>
                  <a:pt x="7110787" y="562560"/>
                  <a:pt x="7081505" y="678754"/>
                  <a:pt x="7086600" y="909480"/>
                </a:cubicBezTo>
                <a:cubicBezTo>
                  <a:pt x="7091695" y="1140206"/>
                  <a:pt x="7046724" y="1154027"/>
                  <a:pt x="7086600" y="1384995"/>
                </a:cubicBezTo>
                <a:cubicBezTo>
                  <a:pt x="6956939" y="1423340"/>
                  <a:pt x="6703999" y="1342550"/>
                  <a:pt x="6566916" y="1384995"/>
                </a:cubicBezTo>
                <a:cubicBezTo>
                  <a:pt x="6429833" y="1427440"/>
                  <a:pt x="6137195" y="1370550"/>
                  <a:pt x="5905500" y="1384995"/>
                </a:cubicBezTo>
                <a:cubicBezTo>
                  <a:pt x="5673805" y="1399440"/>
                  <a:pt x="5561134" y="1339976"/>
                  <a:pt x="5385816" y="1384995"/>
                </a:cubicBezTo>
                <a:cubicBezTo>
                  <a:pt x="5210498" y="1430014"/>
                  <a:pt x="5139223" y="1340757"/>
                  <a:pt x="5007864" y="1384995"/>
                </a:cubicBezTo>
                <a:cubicBezTo>
                  <a:pt x="4876505" y="1429233"/>
                  <a:pt x="4524805" y="1327152"/>
                  <a:pt x="4275582" y="1384995"/>
                </a:cubicBezTo>
                <a:cubicBezTo>
                  <a:pt x="4026359" y="1442838"/>
                  <a:pt x="3948721" y="1343766"/>
                  <a:pt x="3826764" y="1384995"/>
                </a:cubicBezTo>
                <a:cubicBezTo>
                  <a:pt x="3704807" y="1426224"/>
                  <a:pt x="3449966" y="1368411"/>
                  <a:pt x="3165348" y="1384995"/>
                </a:cubicBezTo>
                <a:cubicBezTo>
                  <a:pt x="2880730" y="1401579"/>
                  <a:pt x="2965789" y="1384133"/>
                  <a:pt x="2787396" y="1384995"/>
                </a:cubicBezTo>
                <a:cubicBezTo>
                  <a:pt x="2609003" y="1385857"/>
                  <a:pt x="2487915" y="1367848"/>
                  <a:pt x="2267712" y="1384995"/>
                </a:cubicBezTo>
                <a:cubicBezTo>
                  <a:pt x="2047509" y="1402142"/>
                  <a:pt x="1784617" y="1336758"/>
                  <a:pt x="1535430" y="1384995"/>
                </a:cubicBezTo>
                <a:cubicBezTo>
                  <a:pt x="1286243" y="1433232"/>
                  <a:pt x="1149084" y="1314696"/>
                  <a:pt x="944880" y="1384995"/>
                </a:cubicBezTo>
                <a:cubicBezTo>
                  <a:pt x="740676" y="1455294"/>
                  <a:pt x="341820" y="1353295"/>
                  <a:pt x="0" y="1384995"/>
                </a:cubicBezTo>
                <a:cubicBezTo>
                  <a:pt x="-17902" y="1224787"/>
                  <a:pt x="24362" y="1115335"/>
                  <a:pt x="0" y="964880"/>
                </a:cubicBezTo>
                <a:cubicBezTo>
                  <a:pt x="-24362" y="814426"/>
                  <a:pt x="3450" y="604859"/>
                  <a:pt x="0" y="503215"/>
                </a:cubicBezTo>
                <a:cubicBezTo>
                  <a:pt x="-3450" y="401572"/>
                  <a:pt x="54248" y="110398"/>
                  <a:pt x="0" y="0"/>
                </a:cubicBezTo>
                <a:close/>
              </a:path>
            </a:pathLst>
          </a:custGeom>
          <a:ln>
            <a:solidFill>
              <a:schemeClr val="tx1"/>
            </a:solidFill>
            <a:extLst>
              <a:ext uri="{C807C97D-BFC1-408E-A445-0C87EB9F89A2}">
                <ask:lineSketchStyleProps xmlns:ask="http://schemas.microsoft.com/office/drawing/2018/sketchyshapes" sd="2917731994">
                  <a:prstGeom prst="rect">
                    <a:avLst/>
                  </a:prstGeom>
                  <ask:type>
                    <ask:lineSketchScribble/>
                  </ask:type>
                </ask:lineSketchStyleProps>
              </a:ext>
            </a:extLst>
          </a:ln>
        </p:spPr>
        <p:txBody>
          <a:bodyPr wrap="square" lIns="0" tIns="0" rIns="0" bIns="0" rtlCol="0" anchor="t">
            <a:spAutoFit/>
          </a:bodyPr>
          <a:lstStyle/>
          <a:p>
            <a:pPr algn="ctr">
              <a:lnSpc>
                <a:spcPts val="3600"/>
              </a:lnSpc>
            </a:pPr>
            <a:r>
              <a:rPr lang="en-US" sz="3200" b="1" dirty="0">
                <a:latin typeface="Futura Ultra-Bold"/>
                <a:ea typeface="Futura Ultra-Bold"/>
                <a:cs typeface="Futura Ultra-Bold"/>
                <a:sym typeface="Futura Ultra-Bold"/>
              </a:rPr>
              <a:t>Answer each question using the skills taught in lessons and the model answers on ClassCharts</a:t>
            </a:r>
          </a:p>
        </p:txBody>
      </p:sp>
      <p:sp>
        <p:nvSpPr>
          <p:cNvPr id="20" name="TextBox 19">
            <a:extLst>
              <a:ext uri="{FF2B5EF4-FFF2-40B4-BE49-F238E27FC236}">
                <a16:creationId xmlns:a16="http://schemas.microsoft.com/office/drawing/2014/main" id="{E8FE8D4E-0468-29B9-D26D-966747ACBA0F}"/>
              </a:ext>
            </a:extLst>
          </p:cNvPr>
          <p:cNvSpPr txBox="1"/>
          <p:nvPr/>
        </p:nvSpPr>
        <p:spPr>
          <a:xfrm rot="492618">
            <a:off x="11029484" y="6622975"/>
            <a:ext cx="7086600" cy="2769989"/>
          </a:xfrm>
          <a:custGeom>
            <a:avLst/>
            <a:gdLst>
              <a:gd name="connsiteX0" fmla="*/ 0 w 7086600"/>
              <a:gd name="connsiteY0" fmla="*/ 0 h 2769989"/>
              <a:gd name="connsiteX1" fmla="*/ 732282 w 7086600"/>
              <a:gd name="connsiteY1" fmla="*/ 0 h 2769989"/>
              <a:gd name="connsiteX2" fmla="*/ 1181100 w 7086600"/>
              <a:gd name="connsiteY2" fmla="*/ 0 h 2769989"/>
              <a:gd name="connsiteX3" fmla="*/ 1771650 w 7086600"/>
              <a:gd name="connsiteY3" fmla="*/ 0 h 2769989"/>
              <a:gd name="connsiteX4" fmla="*/ 2149602 w 7086600"/>
              <a:gd name="connsiteY4" fmla="*/ 0 h 2769989"/>
              <a:gd name="connsiteX5" fmla="*/ 2527554 w 7086600"/>
              <a:gd name="connsiteY5" fmla="*/ 0 h 2769989"/>
              <a:gd name="connsiteX6" fmla="*/ 2905506 w 7086600"/>
              <a:gd name="connsiteY6" fmla="*/ 0 h 2769989"/>
              <a:gd name="connsiteX7" fmla="*/ 3283458 w 7086600"/>
              <a:gd name="connsiteY7" fmla="*/ 0 h 2769989"/>
              <a:gd name="connsiteX8" fmla="*/ 3944874 w 7086600"/>
              <a:gd name="connsiteY8" fmla="*/ 0 h 2769989"/>
              <a:gd name="connsiteX9" fmla="*/ 4393692 w 7086600"/>
              <a:gd name="connsiteY9" fmla="*/ 0 h 2769989"/>
              <a:gd name="connsiteX10" fmla="*/ 4984242 w 7086600"/>
              <a:gd name="connsiteY10" fmla="*/ 0 h 2769989"/>
              <a:gd name="connsiteX11" fmla="*/ 5645658 w 7086600"/>
              <a:gd name="connsiteY11" fmla="*/ 0 h 2769989"/>
              <a:gd name="connsiteX12" fmla="*/ 6165342 w 7086600"/>
              <a:gd name="connsiteY12" fmla="*/ 0 h 2769989"/>
              <a:gd name="connsiteX13" fmla="*/ 6543294 w 7086600"/>
              <a:gd name="connsiteY13" fmla="*/ 0 h 2769989"/>
              <a:gd name="connsiteX14" fmla="*/ 7086600 w 7086600"/>
              <a:gd name="connsiteY14" fmla="*/ 0 h 2769989"/>
              <a:gd name="connsiteX15" fmla="*/ 7086600 w 7086600"/>
              <a:gd name="connsiteY15" fmla="*/ 526298 h 2769989"/>
              <a:gd name="connsiteX16" fmla="*/ 7086600 w 7086600"/>
              <a:gd name="connsiteY16" fmla="*/ 1024896 h 2769989"/>
              <a:gd name="connsiteX17" fmla="*/ 7086600 w 7086600"/>
              <a:gd name="connsiteY17" fmla="*/ 1634294 h 2769989"/>
              <a:gd name="connsiteX18" fmla="*/ 7086600 w 7086600"/>
              <a:gd name="connsiteY18" fmla="*/ 2105192 h 2769989"/>
              <a:gd name="connsiteX19" fmla="*/ 7086600 w 7086600"/>
              <a:gd name="connsiteY19" fmla="*/ 2769989 h 2769989"/>
              <a:gd name="connsiteX20" fmla="*/ 6354318 w 7086600"/>
              <a:gd name="connsiteY20" fmla="*/ 2769989 h 2769989"/>
              <a:gd name="connsiteX21" fmla="*/ 5622036 w 7086600"/>
              <a:gd name="connsiteY21" fmla="*/ 2769989 h 2769989"/>
              <a:gd name="connsiteX22" fmla="*/ 5031486 w 7086600"/>
              <a:gd name="connsiteY22" fmla="*/ 2769989 h 2769989"/>
              <a:gd name="connsiteX23" fmla="*/ 4299204 w 7086600"/>
              <a:gd name="connsiteY23" fmla="*/ 2769989 h 2769989"/>
              <a:gd name="connsiteX24" fmla="*/ 3566922 w 7086600"/>
              <a:gd name="connsiteY24" fmla="*/ 2769989 h 2769989"/>
              <a:gd name="connsiteX25" fmla="*/ 3047238 w 7086600"/>
              <a:gd name="connsiteY25" fmla="*/ 2769989 h 2769989"/>
              <a:gd name="connsiteX26" fmla="*/ 2314956 w 7086600"/>
              <a:gd name="connsiteY26" fmla="*/ 2769989 h 2769989"/>
              <a:gd name="connsiteX27" fmla="*/ 1724406 w 7086600"/>
              <a:gd name="connsiteY27" fmla="*/ 2769989 h 2769989"/>
              <a:gd name="connsiteX28" fmla="*/ 992124 w 7086600"/>
              <a:gd name="connsiteY28" fmla="*/ 2769989 h 2769989"/>
              <a:gd name="connsiteX29" fmla="*/ 0 w 7086600"/>
              <a:gd name="connsiteY29" fmla="*/ 2769989 h 2769989"/>
              <a:gd name="connsiteX30" fmla="*/ 0 w 7086600"/>
              <a:gd name="connsiteY30" fmla="*/ 2215991 h 2769989"/>
              <a:gd name="connsiteX31" fmla="*/ 0 w 7086600"/>
              <a:gd name="connsiteY31" fmla="*/ 1606594 h 2769989"/>
              <a:gd name="connsiteX32" fmla="*/ 0 w 7086600"/>
              <a:gd name="connsiteY32" fmla="*/ 1024896 h 2769989"/>
              <a:gd name="connsiteX33" fmla="*/ 0 w 7086600"/>
              <a:gd name="connsiteY33" fmla="*/ 0 h 276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086600" h="2769989" fill="none" extrusionOk="0">
                <a:moveTo>
                  <a:pt x="0" y="0"/>
                </a:moveTo>
                <a:cubicBezTo>
                  <a:pt x="366034" y="-26510"/>
                  <a:pt x="410214" y="23139"/>
                  <a:pt x="732282" y="0"/>
                </a:cubicBezTo>
                <a:cubicBezTo>
                  <a:pt x="1054350" y="-23139"/>
                  <a:pt x="962238" y="36449"/>
                  <a:pt x="1181100" y="0"/>
                </a:cubicBezTo>
                <a:cubicBezTo>
                  <a:pt x="1399962" y="-36449"/>
                  <a:pt x="1494992" y="33471"/>
                  <a:pt x="1771650" y="0"/>
                </a:cubicBezTo>
                <a:cubicBezTo>
                  <a:pt x="2048308" y="-33471"/>
                  <a:pt x="1992517" y="20509"/>
                  <a:pt x="2149602" y="0"/>
                </a:cubicBezTo>
                <a:cubicBezTo>
                  <a:pt x="2306687" y="-20509"/>
                  <a:pt x="2445516" y="18064"/>
                  <a:pt x="2527554" y="0"/>
                </a:cubicBezTo>
                <a:cubicBezTo>
                  <a:pt x="2609592" y="-18064"/>
                  <a:pt x="2758118" y="26549"/>
                  <a:pt x="2905506" y="0"/>
                </a:cubicBezTo>
                <a:cubicBezTo>
                  <a:pt x="3052894" y="-26549"/>
                  <a:pt x="3108110" y="16040"/>
                  <a:pt x="3283458" y="0"/>
                </a:cubicBezTo>
                <a:cubicBezTo>
                  <a:pt x="3458806" y="-16040"/>
                  <a:pt x="3730607" y="43110"/>
                  <a:pt x="3944874" y="0"/>
                </a:cubicBezTo>
                <a:cubicBezTo>
                  <a:pt x="4159141" y="-43110"/>
                  <a:pt x="4171412" y="17384"/>
                  <a:pt x="4393692" y="0"/>
                </a:cubicBezTo>
                <a:cubicBezTo>
                  <a:pt x="4615972" y="-17384"/>
                  <a:pt x="4808784" y="53423"/>
                  <a:pt x="4984242" y="0"/>
                </a:cubicBezTo>
                <a:cubicBezTo>
                  <a:pt x="5159700" y="-53423"/>
                  <a:pt x="5498893" y="36558"/>
                  <a:pt x="5645658" y="0"/>
                </a:cubicBezTo>
                <a:cubicBezTo>
                  <a:pt x="5792423" y="-36558"/>
                  <a:pt x="5929506" y="21316"/>
                  <a:pt x="6165342" y="0"/>
                </a:cubicBezTo>
                <a:cubicBezTo>
                  <a:pt x="6401178" y="-21316"/>
                  <a:pt x="6418609" y="34284"/>
                  <a:pt x="6543294" y="0"/>
                </a:cubicBezTo>
                <a:cubicBezTo>
                  <a:pt x="6667979" y="-34284"/>
                  <a:pt x="6883913" y="30853"/>
                  <a:pt x="7086600" y="0"/>
                </a:cubicBezTo>
                <a:cubicBezTo>
                  <a:pt x="7112380" y="200637"/>
                  <a:pt x="7053563" y="388409"/>
                  <a:pt x="7086600" y="526298"/>
                </a:cubicBezTo>
                <a:cubicBezTo>
                  <a:pt x="7119637" y="664187"/>
                  <a:pt x="7064362" y="787755"/>
                  <a:pt x="7086600" y="1024896"/>
                </a:cubicBezTo>
                <a:cubicBezTo>
                  <a:pt x="7108838" y="1262037"/>
                  <a:pt x="7057207" y="1466859"/>
                  <a:pt x="7086600" y="1634294"/>
                </a:cubicBezTo>
                <a:cubicBezTo>
                  <a:pt x="7115993" y="1801729"/>
                  <a:pt x="7035958" y="1979022"/>
                  <a:pt x="7086600" y="2105192"/>
                </a:cubicBezTo>
                <a:cubicBezTo>
                  <a:pt x="7137242" y="2231362"/>
                  <a:pt x="7030107" y="2560690"/>
                  <a:pt x="7086600" y="2769989"/>
                </a:cubicBezTo>
                <a:cubicBezTo>
                  <a:pt x="6876255" y="2783572"/>
                  <a:pt x="6697216" y="2766048"/>
                  <a:pt x="6354318" y="2769989"/>
                </a:cubicBezTo>
                <a:cubicBezTo>
                  <a:pt x="6011420" y="2773930"/>
                  <a:pt x="5875346" y="2702903"/>
                  <a:pt x="5622036" y="2769989"/>
                </a:cubicBezTo>
                <a:cubicBezTo>
                  <a:pt x="5368726" y="2837075"/>
                  <a:pt x="5260037" y="2724722"/>
                  <a:pt x="5031486" y="2769989"/>
                </a:cubicBezTo>
                <a:cubicBezTo>
                  <a:pt x="4802935" y="2815256"/>
                  <a:pt x="4601377" y="2724214"/>
                  <a:pt x="4299204" y="2769989"/>
                </a:cubicBezTo>
                <a:cubicBezTo>
                  <a:pt x="3997031" y="2815764"/>
                  <a:pt x="3732970" y="2717272"/>
                  <a:pt x="3566922" y="2769989"/>
                </a:cubicBezTo>
                <a:cubicBezTo>
                  <a:pt x="3400874" y="2822706"/>
                  <a:pt x="3256707" y="2752745"/>
                  <a:pt x="3047238" y="2769989"/>
                </a:cubicBezTo>
                <a:cubicBezTo>
                  <a:pt x="2837769" y="2787233"/>
                  <a:pt x="2658199" y="2701083"/>
                  <a:pt x="2314956" y="2769989"/>
                </a:cubicBezTo>
                <a:cubicBezTo>
                  <a:pt x="1971713" y="2838895"/>
                  <a:pt x="1913485" y="2750068"/>
                  <a:pt x="1724406" y="2769989"/>
                </a:cubicBezTo>
                <a:cubicBezTo>
                  <a:pt x="1535327" y="2789910"/>
                  <a:pt x="1228532" y="2766533"/>
                  <a:pt x="992124" y="2769989"/>
                </a:cubicBezTo>
                <a:cubicBezTo>
                  <a:pt x="755716" y="2773445"/>
                  <a:pt x="328988" y="2651412"/>
                  <a:pt x="0" y="2769989"/>
                </a:cubicBezTo>
                <a:cubicBezTo>
                  <a:pt x="-19457" y="2628944"/>
                  <a:pt x="44107" y="2439999"/>
                  <a:pt x="0" y="2215991"/>
                </a:cubicBezTo>
                <a:cubicBezTo>
                  <a:pt x="-44107" y="1991983"/>
                  <a:pt x="46157" y="1810329"/>
                  <a:pt x="0" y="1606594"/>
                </a:cubicBezTo>
                <a:cubicBezTo>
                  <a:pt x="-46157" y="1402859"/>
                  <a:pt x="28191" y="1256269"/>
                  <a:pt x="0" y="1024896"/>
                </a:cubicBezTo>
                <a:cubicBezTo>
                  <a:pt x="-28191" y="793523"/>
                  <a:pt x="28995" y="386631"/>
                  <a:pt x="0" y="0"/>
                </a:cubicBezTo>
                <a:close/>
              </a:path>
              <a:path w="7086600" h="2769989" stroke="0" extrusionOk="0">
                <a:moveTo>
                  <a:pt x="0" y="0"/>
                </a:moveTo>
                <a:cubicBezTo>
                  <a:pt x="142643" y="-22315"/>
                  <a:pt x="426676" y="16228"/>
                  <a:pt x="661416" y="0"/>
                </a:cubicBezTo>
                <a:cubicBezTo>
                  <a:pt x="896156" y="-16228"/>
                  <a:pt x="941753" y="58845"/>
                  <a:pt x="1181100" y="0"/>
                </a:cubicBezTo>
                <a:cubicBezTo>
                  <a:pt x="1420447" y="-58845"/>
                  <a:pt x="1510943" y="109"/>
                  <a:pt x="1700784" y="0"/>
                </a:cubicBezTo>
                <a:cubicBezTo>
                  <a:pt x="1890625" y="-109"/>
                  <a:pt x="1930432" y="11187"/>
                  <a:pt x="2149602" y="0"/>
                </a:cubicBezTo>
                <a:cubicBezTo>
                  <a:pt x="2368772" y="-11187"/>
                  <a:pt x="2367244" y="21129"/>
                  <a:pt x="2527554" y="0"/>
                </a:cubicBezTo>
                <a:cubicBezTo>
                  <a:pt x="2687864" y="-21129"/>
                  <a:pt x="2873864" y="4190"/>
                  <a:pt x="2976372" y="0"/>
                </a:cubicBezTo>
                <a:cubicBezTo>
                  <a:pt x="3078880" y="-4190"/>
                  <a:pt x="3421293" y="74853"/>
                  <a:pt x="3637788" y="0"/>
                </a:cubicBezTo>
                <a:cubicBezTo>
                  <a:pt x="3854283" y="-74853"/>
                  <a:pt x="4030365" y="73390"/>
                  <a:pt x="4299204" y="0"/>
                </a:cubicBezTo>
                <a:cubicBezTo>
                  <a:pt x="4568043" y="-73390"/>
                  <a:pt x="4556107" y="4823"/>
                  <a:pt x="4677156" y="0"/>
                </a:cubicBezTo>
                <a:cubicBezTo>
                  <a:pt x="4798205" y="-4823"/>
                  <a:pt x="4884952" y="18942"/>
                  <a:pt x="5055108" y="0"/>
                </a:cubicBezTo>
                <a:cubicBezTo>
                  <a:pt x="5225264" y="-18942"/>
                  <a:pt x="5362603" y="9365"/>
                  <a:pt x="5645658" y="0"/>
                </a:cubicBezTo>
                <a:cubicBezTo>
                  <a:pt x="5928713" y="-9365"/>
                  <a:pt x="6097281" y="76829"/>
                  <a:pt x="6307074" y="0"/>
                </a:cubicBezTo>
                <a:cubicBezTo>
                  <a:pt x="6516867" y="-76829"/>
                  <a:pt x="6925507" y="46047"/>
                  <a:pt x="7086600" y="0"/>
                </a:cubicBezTo>
                <a:cubicBezTo>
                  <a:pt x="7107089" y="222796"/>
                  <a:pt x="7059997" y="412161"/>
                  <a:pt x="7086600" y="526298"/>
                </a:cubicBezTo>
                <a:cubicBezTo>
                  <a:pt x="7113203" y="640435"/>
                  <a:pt x="7037185" y="947003"/>
                  <a:pt x="7086600" y="1080296"/>
                </a:cubicBezTo>
                <a:cubicBezTo>
                  <a:pt x="7136015" y="1213589"/>
                  <a:pt x="7025306" y="1515426"/>
                  <a:pt x="7086600" y="1661993"/>
                </a:cubicBezTo>
                <a:cubicBezTo>
                  <a:pt x="7147894" y="1808560"/>
                  <a:pt x="7066552" y="2032609"/>
                  <a:pt x="7086600" y="2188291"/>
                </a:cubicBezTo>
                <a:cubicBezTo>
                  <a:pt x="7106648" y="2343973"/>
                  <a:pt x="7066696" y="2544681"/>
                  <a:pt x="7086600" y="2769989"/>
                </a:cubicBezTo>
                <a:cubicBezTo>
                  <a:pt x="6756792" y="2843791"/>
                  <a:pt x="6595944" y="2741978"/>
                  <a:pt x="6425184" y="2769989"/>
                </a:cubicBezTo>
                <a:cubicBezTo>
                  <a:pt x="6254424" y="2798000"/>
                  <a:pt x="6178591" y="2725751"/>
                  <a:pt x="6047232" y="2769989"/>
                </a:cubicBezTo>
                <a:cubicBezTo>
                  <a:pt x="5915873" y="2814227"/>
                  <a:pt x="5564173" y="2712146"/>
                  <a:pt x="5314950" y="2769989"/>
                </a:cubicBezTo>
                <a:cubicBezTo>
                  <a:pt x="5065727" y="2827832"/>
                  <a:pt x="4988089" y="2728760"/>
                  <a:pt x="4866132" y="2769989"/>
                </a:cubicBezTo>
                <a:cubicBezTo>
                  <a:pt x="4744175" y="2811218"/>
                  <a:pt x="4489334" y="2753405"/>
                  <a:pt x="4204716" y="2769989"/>
                </a:cubicBezTo>
                <a:cubicBezTo>
                  <a:pt x="3920098" y="2786573"/>
                  <a:pt x="4005157" y="2769127"/>
                  <a:pt x="3826764" y="2769989"/>
                </a:cubicBezTo>
                <a:cubicBezTo>
                  <a:pt x="3648371" y="2770851"/>
                  <a:pt x="3527283" y="2752842"/>
                  <a:pt x="3307080" y="2769989"/>
                </a:cubicBezTo>
                <a:cubicBezTo>
                  <a:pt x="3086877" y="2787136"/>
                  <a:pt x="2823985" y="2721752"/>
                  <a:pt x="2574798" y="2769989"/>
                </a:cubicBezTo>
                <a:cubicBezTo>
                  <a:pt x="2325611" y="2818226"/>
                  <a:pt x="2188452" y="2699690"/>
                  <a:pt x="1984248" y="2769989"/>
                </a:cubicBezTo>
                <a:cubicBezTo>
                  <a:pt x="1780044" y="2840288"/>
                  <a:pt x="1528848" y="2738289"/>
                  <a:pt x="1322832" y="2769989"/>
                </a:cubicBezTo>
                <a:cubicBezTo>
                  <a:pt x="1116816" y="2801689"/>
                  <a:pt x="1034089" y="2750747"/>
                  <a:pt x="944880" y="2769989"/>
                </a:cubicBezTo>
                <a:cubicBezTo>
                  <a:pt x="855671" y="2789231"/>
                  <a:pt x="731883" y="2752862"/>
                  <a:pt x="566928" y="2769989"/>
                </a:cubicBezTo>
                <a:cubicBezTo>
                  <a:pt x="401973" y="2787116"/>
                  <a:pt x="120257" y="2730902"/>
                  <a:pt x="0" y="2769989"/>
                </a:cubicBezTo>
                <a:cubicBezTo>
                  <a:pt x="-53992" y="2506912"/>
                  <a:pt x="50373" y="2434493"/>
                  <a:pt x="0" y="2243691"/>
                </a:cubicBezTo>
                <a:cubicBezTo>
                  <a:pt x="-50373" y="2052889"/>
                  <a:pt x="53923" y="1875500"/>
                  <a:pt x="0" y="1689693"/>
                </a:cubicBezTo>
                <a:cubicBezTo>
                  <a:pt x="-53923" y="1503886"/>
                  <a:pt x="61427" y="1354224"/>
                  <a:pt x="0" y="1107996"/>
                </a:cubicBezTo>
                <a:cubicBezTo>
                  <a:pt x="-61427" y="861768"/>
                  <a:pt x="19595" y="770392"/>
                  <a:pt x="0" y="637097"/>
                </a:cubicBezTo>
                <a:cubicBezTo>
                  <a:pt x="-19595" y="503802"/>
                  <a:pt x="18606" y="181110"/>
                  <a:pt x="0" y="0"/>
                </a:cubicBezTo>
                <a:close/>
              </a:path>
            </a:pathLst>
          </a:custGeom>
          <a:ln>
            <a:solidFill>
              <a:schemeClr val="tx1"/>
            </a:solidFill>
            <a:extLst>
              <a:ext uri="{C807C97D-BFC1-408E-A445-0C87EB9F89A2}">
                <ask:lineSketchStyleProps xmlns:ask="http://schemas.microsoft.com/office/drawing/2018/sketchyshapes" sd="2917731994">
                  <a:prstGeom prst="rect">
                    <a:avLst/>
                  </a:prstGeom>
                  <ask:type>
                    <ask:lineSketchScribble/>
                  </ask:type>
                </ask:lineSketchStyleProps>
              </a:ext>
            </a:extLst>
          </a:ln>
        </p:spPr>
        <p:txBody>
          <a:bodyPr wrap="square" lIns="0" tIns="0" rIns="0" bIns="0" rtlCol="0" anchor="t">
            <a:spAutoFit/>
          </a:bodyPr>
          <a:lstStyle/>
          <a:p>
            <a:pPr algn="ctr">
              <a:lnSpc>
                <a:spcPts val="3600"/>
              </a:lnSpc>
            </a:pPr>
            <a:r>
              <a:rPr lang="en-US" sz="3200" b="1" dirty="0">
                <a:latin typeface="Futura Ultra-Bold"/>
                <a:ea typeface="Futura Ultra-Bold"/>
                <a:cs typeface="Futura Ultra-Bold"/>
                <a:sym typeface="Futura Ultra-Bold"/>
              </a:rPr>
              <a:t>For question 5, consider our work on a variety of articles, speeches, blogs, letters to ensure you are familiar with their conventions – </a:t>
            </a:r>
            <a:r>
              <a:rPr lang="en-US" sz="3200" b="1" dirty="0" err="1">
                <a:latin typeface="Futura Ultra-Bold"/>
                <a:ea typeface="Futura Ultra-Bold"/>
                <a:cs typeface="Futura Ultra-Bold"/>
                <a:sym typeface="Futura Ultra-Bold"/>
              </a:rPr>
              <a:t>practise</a:t>
            </a:r>
            <a:r>
              <a:rPr lang="en-US" sz="3200" b="1" dirty="0">
                <a:latin typeface="Futura Ultra-Bold"/>
                <a:ea typeface="Futura Ultra-Bold"/>
                <a:cs typeface="Futura Ultra-Bold"/>
                <a:sym typeface="Futura Ultra-Bold"/>
              </a:rPr>
              <a:t> writing each form using RASOR</a:t>
            </a:r>
          </a:p>
        </p:txBody>
      </p:sp>
      <p:pic>
        <p:nvPicPr>
          <p:cNvPr id="1030" name="Picture 6" descr="What should you read this summer? A mega reading list |">
            <a:extLst>
              <a:ext uri="{FF2B5EF4-FFF2-40B4-BE49-F238E27FC236}">
                <a16:creationId xmlns:a16="http://schemas.microsoft.com/office/drawing/2014/main" id="{8434A3F4-2F16-F083-2A75-4A3DD907E5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55416" y="1981044"/>
            <a:ext cx="2286000" cy="11944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rite - Free education icons">
            <a:extLst>
              <a:ext uri="{FF2B5EF4-FFF2-40B4-BE49-F238E27FC236}">
                <a16:creationId xmlns:a16="http://schemas.microsoft.com/office/drawing/2014/main" id="{10C9D16E-B22F-3C4C-DF99-45C9DFE467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28423" y="464818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asor | Communicators. Strategists. Creatives">
            <a:extLst>
              <a:ext uri="{FF2B5EF4-FFF2-40B4-BE49-F238E27FC236}">
                <a16:creationId xmlns:a16="http://schemas.microsoft.com/office/drawing/2014/main" id="{CFAA7DEB-4962-8530-2865-ECF1621E11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8859" y="9113385"/>
            <a:ext cx="420052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CABC0B3-1513-E9B8-4677-12A472D256A1}"/>
              </a:ext>
            </a:extLst>
          </p:cNvPr>
          <p:cNvPicPr>
            <a:picLocks noChangeAspect="1"/>
          </p:cNvPicPr>
          <p:nvPr/>
        </p:nvPicPr>
        <p:blipFill>
          <a:blip r:embed="rId8"/>
          <a:stretch>
            <a:fillRect/>
          </a:stretch>
        </p:blipFill>
        <p:spPr>
          <a:xfrm>
            <a:off x="8861651" y="4810068"/>
            <a:ext cx="1011162" cy="1085850"/>
          </a:xfrm>
          <a:prstGeom prst="rect">
            <a:avLst/>
          </a:prstGeom>
        </p:spPr>
      </p:pic>
    </p:spTree>
    <p:extLst>
      <p:ext uri="{BB962C8B-B14F-4D97-AF65-F5344CB8AC3E}">
        <p14:creationId xmlns:p14="http://schemas.microsoft.com/office/powerpoint/2010/main" val="15264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fade">
                                      <p:cBhvr>
                                        <p:cTn id="57" dur="1000"/>
                                        <p:tgtEl>
                                          <p:spTgt spid="1030"/>
                                        </p:tgtEl>
                                      </p:cBhvr>
                                    </p:animEffect>
                                    <p:anim calcmode="lin" valueType="num">
                                      <p:cBhvr>
                                        <p:cTn id="58" dur="1000" fill="hold"/>
                                        <p:tgtEl>
                                          <p:spTgt spid="1030"/>
                                        </p:tgtEl>
                                        <p:attrNameLst>
                                          <p:attrName>ppt_x</p:attrName>
                                        </p:attrNameLst>
                                      </p:cBhvr>
                                      <p:tavLst>
                                        <p:tav tm="0">
                                          <p:val>
                                            <p:strVal val="#ppt_x"/>
                                          </p:val>
                                        </p:tav>
                                        <p:tav tm="100000">
                                          <p:val>
                                            <p:strVal val="#ppt_x"/>
                                          </p:val>
                                        </p:tav>
                                      </p:tavLst>
                                    </p:anim>
                                    <p:anim calcmode="lin" valueType="num">
                                      <p:cBhvr>
                                        <p:cTn id="59" dur="1000" fill="hold"/>
                                        <p:tgtEl>
                                          <p:spTgt spid="103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32"/>
                                        </p:tgtEl>
                                        <p:attrNameLst>
                                          <p:attrName>style.visibility</p:attrName>
                                        </p:attrNameLst>
                                      </p:cBhvr>
                                      <p:to>
                                        <p:strVal val="visible"/>
                                      </p:to>
                                    </p:set>
                                    <p:animEffect transition="in" filter="fade">
                                      <p:cBhvr>
                                        <p:cTn id="62" dur="1000"/>
                                        <p:tgtEl>
                                          <p:spTgt spid="1032"/>
                                        </p:tgtEl>
                                      </p:cBhvr>
                                    </p:animEffect>
                                    <p:anim calcmode="lin" valueType="num">
                                      <p:cBhvr>
                                        <p:cTn id="63" dur="1000" fill="hold"/>
                                        <p:tgtEl>
                                          <p:spTgt spid="1032"/>
                                        </p:tgtEl>
                                        <p:attrNameLst>
                                          <p:attrName>ppt_x</p:attrName>
                                        </p:attrNameLst>
                                      </p:cBhvr>
                                      <p:tavLst>
                                        <p:tav tm="0">
                                          <p:val>
                                            <p:strVal val="#ppt_x"/>
                                          </p:val>
                                        </p:tav>
                                        <p:tav tm="100000">
                                          <p:val>
                                            <p:strVal val="#ppt_x"/>
                                          </p:val>
                                        </p:tav>
                                      </p:tavLst>
                                    </p:anim>
                                    <p:anim calcmode="lin" valueType="num">
                                      <p:cBhvr>
                                        <p:cTn id="64" dur="1000" fill="hold"/>
                                        <p:tgtEl>
                                          <p:spTgt spid="103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34"/>
                                        </p:tgtEl>
                                        <p:attrNameLst>
                                          <p:attrName>style.visibility</p:attrName>
                                        </p:attrNameLst>
                                      </p:cBhvr>
                                      <p:to>
                                        <p:strVal val="visible"/>
                                      </p:to>
                                    </p:set>
                                    <p:animEffect transition="in" filter="fade">
                                      <p:cBhvr>
                                        <p:cTn id="67" dur="1000"/>
                                        <p:tgtEl>
                                          <p:spTgt spid="1034"/>
                                        </p:tgtEl>
                                      </p:cBhvr>
                                    </p:animEffect>
                                    <p:anim calcmode="lin" valueType="num">
                                      <p:cBhvr>
                                        <p:cTn id="68" dur="1000" fill="hold"/>
                                        <p:tgtEl>
                                          <p:spTgt spid="1034"/>
                                        </p:tgtEl>
                                        <p:attrNameLst>
                                          <p:attrName>ppt_x</p:attrName>
                                        </p:attrNameLst>
                                      </p:cBhvr>
                                      <p:tavLst>
                                        <p:tav tm="0">
                                          <p:val>
                                            <p:strVal val="#ppt_x"/>
                                          </p:val>
                                        </p:tav>
                                        <p:tav tm="100000">
                                          <p:val>
                                            <p:strVal val="#ppt_x"/>
                                          </p:val>
                                        </p:tav>
                                      </p:tavLst>
                                    </p:anim>
                                    <p:anim calcmode="lin" valueType="num">
                                      <p:cBhvr>
                                        <p:cTn id="69"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animBg="1"/>
      <p:bldP spid="1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1A88B-399C-DC18-1947-6401B48DE08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0C06C73-11B1-E118-1C08-DD9AA25A091A}"/>
              </a:ext>
            </a:extLst>
          </p:cNvPr>
          <p:cNvGrpSpPr/>
          <p:nvPr/>
        </p:nvGrpSpPr>
        <p:grpSpPr>
          <a:xfrm>
            <a:off x="228600" y="4367396"/>
            <a:ext cx="8416637" cy="4508716"/>
            <a:chOff x="0" y="0"/>
            <a:chExt cx="10136334" cy="6011622"/>
          </a:xfrm>
        </p:grpSpPr>
        <p:sp>
          <p:nvSpPr>
            <p:cNvPr id="3" name="Freeform 3">
              <a:extLst>
                <a:ext uri="{FF2B5EF4-FFF2-40B4-BE49-F238E27FC236}">
                  <a16:creationId xmlns:a16="http://schemas.microsoft.com/office/drawing/2014/main" id="{03336907-CBB0-9E5F-BEF5-077D68BC5564}"/>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4" name="Group 4">
            <a:extLst>
              <a:ext uri="{FF2B5EF4-FFF2-40B4-BE49-F238E27FC236}">
                <a16:creationId xmlns:a16="http://schemas.microsoft.com/office/drawing/2014/main" id="{C7F128C1-9409-6C7D-B83F-EA14409CFB02}"/>
              </a:ext>
            </a:extLst>
          </p:cNvPr>
          <p:cNvGrpSpPr/>
          <p:nvPr/>
        </p:nvGrpSpPr>
        <p:grpSpPr>
          <a:xfrm>
            <a:off x="3753066" y="3276353"/>
            <a:ext cx="2182089" cy="2182089"/>
            <a:chOff x="0" y="0"/>
            <a:chExt cx="2909452" cy="2909452"/>
          </a:xfrm>
        </p:grpSpPr>
        <p:sp>
          <p:nvSpPr>
            <p:cNvPr id="5" name="Freeform 5">
              <a:extLst>
                <a:ext uri="{FF2B5EF4-FFF2-40B4-BE49-F238E27FC236}">
                  <a16:creationId xmlns:a16="http://schemas.microsoft.com/office/drawing/2014/main" id="{B04832FF-7564-B2A2-D166-78FBEF552F43}"/>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6" name="Group 6">
            <a:extLst>
              <a:ext uri="{FF2B5EF4-FFF2-40B4-BE49-F238E27FC236}">
                <a16:creationId xmlns:a16="http://schemas.microsoft.com/office/drawing/2014/main" id="{C269FF29-0CCC-9B56-F558-0C8A91A2128D}"/>
              </a:ext>
            </a:extLst>
          </p:cNvPr>
          <p:cNvGrpSpPr/>
          <p:nvPr/>
        </p:nvGrpSpPr>
        <p:grpSpPr>
          <a:xfrm>
            <a:off x="3839408" y="3362694"/>
            <a:ext cx="2009406" cy="2009406"/>
            <a:chOff x="0" y="0"/>
            <a:chExt cx="2679208" cy="2679208"/>
          </a:xfrm>
        </p:grpSpPr>
        <p:sp>
          <p:nvSpPr>
            <p:cNvPr id="7" name="Freeform 7">
              <a:extLst>
                <a:ext uri="{FF2B5EF4-FFF2-40B4-BE49-F238E27FC236}">
                  <a16:creationId xmlns:a16="http://schemas.microsoft.com/office/drawing/2014/main" id="{051FEF49-5DE6-6131-75D9-2179EFCEE02B}"/>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8" name="Group 8">
            <a:extLst>
              <a:ext uri="{FF2B5EF4-FFF2-40B4-BE49-F238E27FC236}">
                <a16:creationId xmlns:a16="http://schemas.microsoft.com/office/drawing/2014/main" id="{D702226B-B01F-1BF2-3FC3-C4141B0F2754}"/>
              </a:ext>
            </a:extLst>
          </p:cNvPr>
          <p:cNvGrpSpPr/>
          <p:nvPr/>
        </p:nvGrpSpPr>
        <p:grpSpPr>
          <a:xfrm>
            <a:off x="8915400" y="4367396"/>
            <a:ext cx="9144000" cy="4508716"/>
            <a:chOff x="0" y="0"/>
            <a:chExt cx="10136334" cy="6011622"/>
          </a:xfrm>
        </p:grpSpPr>
        <p:sp>
          <p:nvSpPr>
            <p:cNvPr id="9" name="Freeform 9">
              <a:extLst>
                <a:ext uri="{FF2B5EF4-FFF2-40B4-BE49-F238E27FC236}">
                  <a16:creationId xmlns:a16="http://schemas.microsoft.com/office/drawing/2014/main" id="{96E9E1E4-1F55-BAAB-D934-D16CD0813DAB}"/>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10" name="Group 10">
            <a:extLst>
              <a:ext uri="{FF2B5EF4-FFF2-40B4-BE49-F238E27FC236}">
                <a16:creationId xmlns:a16="http://schemas.microsoft.com/office/drawing/2014/main" id="{32F88EFD-A17B-BCB2-4FA1-B3A322F2A57D}"/>
              </a:ext>
            </a:extLst>
          </p:cNvPr>
          <p:cNvGrpSpPr/>
          <p:nvPr/>
        </p:nvGrpSpPr>
        <p:grpSpPr>
          <a:xfrm>
            <a:off x="12352842" y="3276353"/>
            <a:ext cx="2182089" cy="2182089"/>
            <a:chOff x="0" y="0"/>
            <a:chExt cx="2909452" cy="2909452"/>
          </a:xfrm>
        </p:grpSpPr>
        <p:sp>
          <p:nvSpPr>
            <p:cNvPr id="11" name="Freeform 11">
              <a:extLst>
                <a:ext uri="{FF2B5EF4-FFF2-40B4-BE49-F238E27FC236}">
                  <a16:creationId xmlns:a16="http://schemas.microsoft.com/office/drawing/2014/main" id="{D9473F09-1343-B2CE-80F2-5F14A5E2EE5F}"/>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12" name="Group 12">
            <a:extLst>
              <a:ext uri="{FF2B5EF4-FFF2-40B4-BE49-F238E27FC236}">
                <a16:creationId xmlns:a16="http://schemas.microsoft.com/office/drawing/2014/main" id="{B6DB1522-E698-90A8-CE5C-23280D37A7E1}"/>
              </a:ext>
            </a:extLst>
          </p:cNvPr>
          <p:cNvGrpSpPr/>
          <p:nvPr/>
        </p:nvGrpSpPr>
        <p:grpSpPr>
          <a:xfrm>
            <a:off x="12439180" y="3376543"/>
            <a:ext cx="2009406" cy="2009406"/>
            <a:chOff x="0" y="0"/>
            <a:chExt cx="2679208" cy="2679208"/>
          </a:xfrm>
        </p:grpSpPr>
        <p:sp>
          <p:nvSpPr>
            <p:cNvPr id="13" name="Freeform 13">
              <a:extLst>
                <a:ext uri="{FF2B5EF4-FFF2-40B4-BE49-F238E27FC236}">
                  <a16:creationId xmlns:a16="http://schemas.microsoft.com/office/drawing/2014/main" id="{E3A9C641-CF8B-B8F1-E8F4-01305E677893}"/>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14" name="Group 14">
            <a:extLst>
              <a:ext uri="{FF2B5EF4-FFF2-40B4-BE49-F238E27FC236}">
                <a16:creationId xmlns:a16="http://schemas.microsoft.com/office/drawing/2014/main" id="{4F4D7CE2-3B69-450E-D5EF-52A1B108EBA2}"/>
              </a:ext>
            </a:extLst>
          </p:cNvPr>
          <p:cNvGrpSpPr/>
          <p:nvPr/>
        </p:nvGrpSpPr>
        <p:grpSpPr>
          <a:xfrm>
            <a:off x="0" y="519745"/>
            <a:ext cx="10363200" cy="1799999"/>
            <a:chOff x="0" y="0"/>
            <a:chExt cx="12192000" cy="1554290"/>
          </a:xfrm>
        </p:grpSpPr>
        <p:sp>
          <p:nvSpPr>
            <p:cNvPr id="15" name="Freeform 15">
              <a:extLst>
                <a:ext uri="{FF2B5EF4-FFF2-40B4-BE49-F238E27FC236}">
                  <a16:creationId xmlns:a16="http://schemas.microsoft.com/office/drawing/2014/main" id="{D1ACF6B3-DFE8-3F24-B21A-F63538F81308}"/>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6" name="Group 16">
            <a:extLst>
              <a:ext uri="{FF2B5EF4-FFF2-40B4-BE49-F238E27FC236}">
                <a16:creationId xmlns:a16="http://schemas.microsoft.com/office/drawing/2014/main" id="{3D91D06F-8693-2BEB-2C0A-5181EEB814C2}"/>
              </a:ext>
            </a:extLst>
          </p:cNvPr>
          <p:cNvGrpSpPr/>
          <p:nvPr/>
        </p:nvGrpSpPr>
        <p:grpSpPr>
          <a:xfrm>
            <a:off x="0" y="519746"/>
            <a:ext cx="936307" cy="1165718"/>
            <a:chOff x="0" y="0"/>
            <a:chExt cx="1248410" cy="1554290"/>
          </a:xfrm>
        </p:grpSpPr>
        <p:sp>
          <p:nvSpPr>
            <p:cNvPr id="17" name="Freeform 17">
              <a:extLst>
                <a:ext uri="{FF2B5EF4-FFF2-40B4-BE49-F238E27FC236}">
                  <a16:creationId xmlns:a16="http://schemas.microsoft.com/office/drawing/2014/main" id="{469BB408-14B0-F444-3347-BB0EE12C1F31}"/>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20" name="TextBox 20">
            <a:extLst>
              <a:ext uri="{FF2B5EF4-FFF2-40B4-BE49-F238E27FC236}">
                <a16:creationId xmlns:a16="http://schemas.microsoft.com/office/drawing/2014/main" id="{0121AF73-AC02-9ECF-8188-395265D79823}"/>
              </a:ext>
            </a:extLst>
          </p:cNvPr>
          <p:cNvSpPr txBox="1"/>
          <p:nvPr/>
        </p:nvSpPr>
        <p:spPr>
          <a:xfrm>
            <a:off x="447469" y="4552689"/>
            <a:ext cx="3591131" cy="870751"/>
          </a:xfrm>
          <a:prstGeom prst="rect">
            <a:avLst/>
          </a:prstGeom>
        </p:spPr>
        <p:txBody>
          <a:bodyPr wrap="square" lIns="0" tIns="0" rIns="0" bIns="0" rtlCol="0" anchor="t">
            <a:spAutoFit/>
          </a:bodyPr>
          <a:lstStyle/>
          <a:p>
            <a:pPr algn="ctr">
              <a:lnSpc>
                <a:spcPts val="3600"/>
              </a:lnSpc>
            </a:pPr>
            <a:r>
              <a:rPr lang="en-US" sz="3000" b="1" i="1">
                <a:solidFill>
                  <a:srgbClr val="FFFFFF"/>
                </a:solidFill>
                <a:latin typeface="Futura Ultra-Bold"/>
                <a:ea typeface="Futura Ultra-Bold"/>
                <a:cs typeface="Futura Ultra-Bold"/>
                <a:sym typeface="Futura Ultra-Bold"/>
              </a:rPr>
              <a:t>An Inspector Calls</a:t>
            </a:r>
          </a:p>
          <a:p>
            <a:pPr algn="ctr">
              <a:lnSpc>
                <a:spcPts val="3600"/>
              </a:lnSpc>
            </a:pPr>
            <a:r>
              <a:rPr lang="en-US" sz="2800" b="1">
                <a:solidFill>
                  <a:srgbClr val="FFFFFF"/>
                </a:solidFill>
                <a:latin typeface="Futura Ultra-Bold"/>
                <a:ea typeface="Futura Ultra-Bold"/>
                <a:cs typeface="Futura Ultra-Bold"/>
                <a:sym typeface="Futura Ultra-Bold"/>
              </a:rPr>
              <a:t>34 marks, 45 mins</a:t>
            </a:r>
          </a:p>
        </p:txBody>
      </p:sp>
      <p:sp>
        <p:nvSpPr>
          <p:cNvPr id="21" name="TextBox 21">
            <a:extLst>
              <a:ext uri="{FF2B5EF4-FFF2-40B4-BE49-F238E27FC236}">
                <a16:creationId xmlns:a16="http://schemas.microsoft.com/office/drawing/2014/main" id="{B1FAD7F0-BC01-862C-F6C3-B606DB65BAA8}"/>
              </a:ext>
            </a:extLst>
          </p:cNvPr>
          <p:cNvSpPr txBox="1"/>
          <p:nvPr/>
        </p:nvSpPr>
        <p:spPr>
          <a:xfrm>
            <a:off x="400765" y="5629448"/>
            <a:ext cx="7981235" cy="3631122"/>
          </a:xfrm>
          <a:prstGeom prst="rect">
            <a:avLst/>
          </a:prstGeom>
        </p:spPr>
        <p:txBody>
          <a:bodyPr wrap="square" lIns="0" tIns="0" rIns="0" bIns="0" rtlCol="0" anchor="t">
            <a:spAutoFit/>
          </a:bodyPr>
          <a:lstStyle/>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sym typeface="Futura"/>
              </a:rPr>
              <a:t>Revise key scenes, quotations characters and themes using your flashcards to support</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sym typeface="Futura"/>
              </a:rPr>
              <a:t>Access the </a:t>
            </a:r>
            <a:r>
              <a:rPr lang="en-US" sz="2400" err="1">
                <a:solidFill>
                  <a:srgbClr val="FFFFFF"/>
                </a:solidFill>
                <a:latin typeface="Futura"/>
                <a:ea typeface="Futura"/>
                <a:cs typeface="Futura"/>
                <a:sym typeface="Futura"/>
              </a:rPr>
              <a:t>Mr</a:t>
            </a:r>
            <a:r>
              <a:rPr lang="en-US" sz="2400">
                <a:solidFill>
                  <a:srgbClr val="FFFFFF"/>
                </a:solidFill>
                <a:latin typeface="Futura"/>
                <a:ea typeface="Futura"/>
                <a:cs typeface="Futura"/>
                <a:sym typeface="Futura"/>
              </a:rPr>
              <a:t> </a:t>
            </a:r>
            <a:r>
              <a:rPr lang="en-US" sz="2400" err="1">
                <a:solidFill>
                  <a:srgbClr val="FFFFFF"/>
                </a:solidFill>
                <a:latin typeface="Futura"/>
                <a:ea typeface="Futura"/>
                <a:cs typeface="Futura"/>
                <a:sym typeface="Futura"/>
              </a:rPr>
              <a:t>Bruff</a:t>
            </a:r>
            <a:r>
              <a:rPr lang="en-US" sz="2400">
                <a:solidFill>
                  <a:srgbClr val="FFFFFF"/>
                </a:solidFill>
                <a:latin typeface="Futura"/>
                <a:ea typeface="Futura"/>
                <a:cs typeface="Futura"/>
                <a:sym typeface="Futura"/>
              </a:rPr>
              <a:t> YouTube channel for helpful analytical, plot and contextual knowledge</a:t>
            </a:r>
          </a:p>
          <a:p>
            <a:pPr marL="285750" indent="-285750" algn="ctr">
              <a:lnSpc>
                <a:spcPts val="3240"/>
              </a:lnSpc>
              <a:buFont typeface="Arial" panose="020B0604020202020204" pitchFamily="34" charset="0"/>
              <a:buChar char="•"/>
            </a:pPr>
            <a:r>
              <a:rPr lang="en-US" sz="2400" err="1">
                <a:solidFill>
                  <a:srgbClr val="FFFFFF"/>
                </a:solidFill>
                <a:latin typeface="Futura"/>
                <a:ea typeface="Futura"/>
                <a:cs typeface="Futura"/>
                <a:sym typeface="Futura"/>
              </a:rPr>
              <a:t>Practise</a:t>
            </a:r>
            <a:r>
              <a:rPr lang="en-US" sz="2400">
                <a:solidFill>
                  <a:srgbClr val="FFFFFF"/>
                </a:solidFill>
                <a:latin typeface="Futura"/>
                <a:ea typeface="Futura"/>
                <a:cs typeface="Futura"/>
                <a:sym typeface="Futura"/>
              </a:rPr>
              <a:t> past exam questions</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sym typeface="Futura"/>
              </a:rPr>
              <a:t>Upgrade your in-lesson responses</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sym typeface="Futura"/>
              </a:rPr>
              <a:t>Use feedback from your previous Literature exam as a focal point when writing here </a:t>
            </a:r>
          </a:p>
          <a:p>
            <a:pPr marL="285750" indent="-285750" algn="ctr">
              <a:lnSpc>
                <a:spcPts val="3240"/>
              </a:lnSpc>
              <a:buFont typeface="Arial" panose="020B0604020202020204" pitchFamily="34" charset="0"/>
              <a:buChar char="•"/>
            </a:pPr>
            <a:endParaRPr lang="en-US" sz="1800">
              <a:solidFill>
                <a:srgbClr val="FFFFFF"/>
              </a:solidFill>
              <a:latin typeface="Futura"/>
              <a:ea typeface="Futura"/>
              <a:cs typeface="Futura"/>
              <a:sym typeface="Futura"/>
            </a:endParaRPr>
          </a:p>
        </p:txBody>
      </p:sp>
      <p:sp>
        <p:nvSpPr>
          <p:cNvPr id="22" name="TextBox 22">
            <a:extLst>
              <a:ext uri="{FF2B5EF4-FFF2-40B4-BE49-F238E27FC236}">
                <a16:creationId xmlns:a16="http://schemas.microsoft.com/office/drawing/2014/main" id="{2CCDF184-AC9D-FE56-F1EF-4FE51DBFC7FE}"/>
              </a:ext>
            </a:extLst>
          </p:cNvPr>
          <p:cNvSpPr txBox="1"/>
          <p:nvPr/>
        </p:nvSpPr>
        <p:spPr>
          <a:xfrm>
            <a:off x="9036831" y="4596661"/>
            <a:ext cx="3402349" cy="1323439"/>
          </a:xfrm>
          <a:prstGeom prst="rect">
            <a:avLst/>
          </a:prstGeom>
        </p:spPr>
        <p:txBody>
          <a:bodyPr wrap="square" lIns="0" tIns="0" rIns="0" bIns="0" rtlCol="0" anchor="t">
            <a:spAutoFit/>
          </a:bodyPr>
          <a:lstStyle/>
          <a:p>
            <a:pPr algn="ctr">
              <a:lnSpc>
                <a:spcPts val="3600"/>
              </a:lnSpc>
            </a:pPr>
            <a:r>
              <a:rPr lang="en-US" sz="2400" b="1">
                <a:solidFill>
                  <a:srgbClr val="FFFFFF"/>
                </a:solidFill>
                <a:latin typeface="Futura Ultra-Bold"/>
                <a:ea typeface="Futura Ultra-Bold"/>
                <a:cs typeface="Futura Ultra-Bold"/>
                <a:sym typeface="Futura Ultra-Bold"/>
              </a:rPr>
              <a:t>Power and Conflict Poetry 30 marks, 45 mins</a:t>
            </a:r>
          </a:p>
        </p:txBody>
      </p:sp>
      <p:sp>
        <p:nvSpPr>
          <p:cNvPr id="23" name="TextBox 23">
            <a:extLst>
              <a:ext uri="{FF2B5EF4-FFF2-40B4-BE49-F238E27FC236}">
                <a16:creationId xmlns:a16="http://schemas.microsoft.com/office/drawing/2014/main" id="{24B30DEE-BE5D-4F1C-B3D7-97F0152CDE20}"/>
              </a:ext>
            </a:extLst>
          </p:cNvPr>
          <p:cNvSpPr txBox="1"/>
          <p:nvPr/>
        </p:nvSpPr>
        <p:spPr>
          <a:xfrm>
            <a:off x="9506296" y="5802061"/>
            <a:ext cx="8019704" cy="2823850"/>
          </a:xfrm>
          <a:prstGeom prst="rect">
            <a:avLst/>
          </a:prstGeom>
        </p:spPr>
        <p:txBody>
          <a:bodyPr wrap="square" lIns="0" tIns="0" rIns="0" bIns="0" rtlCol="0" anchor="t">
            <a:spAutoFit/>
          </a:bodyPr>
          <a:lstStyle/>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sym typeface="Futura"/>
              </a:rPr>
              <a:t>Re-read the poems</a:t>
            </a:r>
          </a:p>
          <a:p>
            <a:pPr marL="285750" indent="-285750" algn="ctr">
              <a:lnSpc>
                <a:spcPts val="3240"/>
              </a:lnSpc>
              <a:buFont typeface="Arial" panose="020B0604020202020204" pitchFamily="34" charset="0"/>
              <a:buChar char="•"/>
            </a:pPr>
            <a:r>
              <a:rPr lang="en-US" sz="2400" err="1">
                <a:solidFill>
                  <a:srgbClr val="FFFFFF"/>
                </a:solidFill>
                <a:latin typeface="Futura"/>
                <a:ea typeface="Futura"/>
                <a:cs typeface="Futura"/>
                <a:sym typeface="Futura"/>
              </a:rPr>
              <a:t>Summarise</a:t>
            </a:r>
            <a:r>
              <a:rPr lang="en-US" sz="2400">
                <a:solidFill>
                  <a:srgbClr val="FFFFFF"/>
                </a:solidFill>
                <a:latin typeface="Futura"/>
                <a:ea typeface="Futura"/>
                <a:cs typeface="Futura"/>
                <a:sym typeface="Futura"/>
              </a:rPr>
              <a:t> each poem and reduce to 5 main quotations – use your flashcards</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sym typeface="Futura"/>
              </a:rPr>
              <a:t>Conduct ECLIPS plans and responses </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sym typeface="Futura"/>
              </a:rPr>
              <a:t>Use your skills from the Power and Conflict question to help you with unseen poetry – source poems online and practice an ELIPS annotation and response</a:t>
            </a:r>
          </a:p>
        </p:txBody>
      </p:sp>
      <p:sp>
        <p:nvSpPr>
          <p:cNvPr id="24" name="TextBox 24">
            <a:extLst>
              <a:ext uri="{FF2B5EF4-FFF2-40B4-BE49-F238E27FC236}">
                <a16:creationId xmlns:a16="http://schemas.microsoft.com/office/drawing/2014/main" id="{DB72733E-BA03-46F1-CD68-B664C27E8362}"/>
              </a:ext>
            </a:extLst>
          </p:cNvPr>
          <p:cNvSpPr txBox="1"/>
          <p:nvPr/>
        </p:nvSpPr>
        <p:spPr>
          <a:xfrm>
            <a:off x="754380" y="587276"/>
            <a:ext cx="8008131" cy="1102866"/>
          </a:xfrm>
          <a:prstGeom prst="rect">
            <a:avLst/>
          </a:prstGeom>
        </p:spPr>
        <p:txBody>
          <a:bodyPr wrap="square" lIns="0" tIns="0" rIns="0" bIns="0" rtlCol="0" anchor="t">
            <a:spAutoFit/>
          </a:body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English Literature </a:t>
            </a:r>
          </a:p>
        </p:txBody>
      </p:sp>
      <p:sp>
        <p:nvSpPr>
          <p:cNvPr id="26" name="TextBox 25">
            <a:extLst>
              <a:ext uri="{FF2B5EF4-FFF2-40B4-BE49-F238E27FC236}">
                <a16:creationId xmlns:a16="http://schemas.microsoft.com/office/drawing/2014/main" id="{8AD9B6DD-E9BC-1EC4-176D-2E8F12521E0B}"/>
              </a:ext>
            </a:extLst>
          </p:cNvPr>
          <p:cNvSpPr txBox="1"/>
          <p:nvPr/>
        </p:nvSpPr>
        <p:spPr>
          <a:xfrm>
            <a:off x="14397337" y="4538813"/>
            <a:ext cx="3697204" cy="1200329"/>
          </a:xfrm>
          <a:prstGeom prst="rect">
            <a:avLst/>
          </a:prstGeom>
          <a:noFill/>
        </p:spPr>
        <p:txBody>
          <a:bodyPr wrap="square">
            <a:spAutoFit/>
          </a:bodyPr>
          <a:lstStyle/>
          <a:p>
            <a:pPr algn="ctr"/>
            <a:r>
              <a:rPr lang="en-US" sz="2400" b="1">
                <a:solidFill>
                  <a:srgbClr val="FFFFFF"/>
                </a:solidFill>
                <a:latin typeface="Futura Ultra-Bold"/>
                <a:ea typeface="Futura Ultra-Bold"/>
                <a:cs typeface="Futura Ultra-Bold"/>
                <a:sym typeface="Futura Ultra-Bold"/>
              </a:rPr>
              <a:t>Unseen Poetry – 24 marks and 8 marks, 30 mins</a:t>
            </a:r>
            <a:endParaRPr lang="en-GB" sz="2400"/>
          </a:p>
        </p:txBody>
      </p:sp>
      <p:pic>
        <p:nvPicPr>
          <p:cNvPr id="27" name="Picture 26">
            <a:extLst>
              <a:ext uri="{FF2B5EF4-FFF2-40B4-BE49-F238E27FC236}">
                <a16:creationId xmlns:a16="http://schemas.microsoft.com/office/drawing/2014/main" id="{5EAEF362-2910-E1AA-72BA-9974E12C2668}"/>
              </a:ext>
            </a:extLst>
          </p:cNvPr>
          <p:cNvPicPr>
            <a:picLocks noChangeAspect="1"/>
          </p:cNvPicPr>
          <p:nvPr/>
        </p:nvPicPr>
        <p:blipFill>
          <a:blip r:embed="rId2"/>
          <a:stretch>
            <a:fillRect/>
          </a:stretch>
        </p:blipFill>
        <p:spPr>
          <a:xfrm>
            <a:off x="15621000" y="330389"/>
            <a:ext cx="1676190" cy="1800000"/>
          </a:xfrm>
          <a:prstGeom prst="rect">
            <a:avLst/>
          </a:prstGeom>
        </p:spPr>
      </p:pic>
      <p:pic>
        <p:nvPicPr>
          <p:cNvPr id="3074" name="Picture 2" descr="An Inspector Calls">
            <a:extLst>
              <a:ext uri="{FF2B5EF4-FFF2-40B4-BE49-F238E27FC236}">
                <a16:creationId xmlns:a16="http://schemas.microsoft.com/office/drawing/2014/main" id="{55415017-CB6F-2393-A716-31D1D209B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7415">
            <a:off x="10610800" y="217922"/>
            <a:ext cx="4532548" cy="30695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 INSPECTOR CALLS | Cambridge Arts Theatre">
            <a:extLst>
              <a:ext uri="{FF2B5EF4-FFF2-40B4-BE49-F238E27FC236}">
                <a16:creationId xmlns:a16="http://schemas.microsoft.com/office/drawing/2014/main" id="{3ECC28EC-CC2B-24FB-ED8D-1E93ED59A8C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428" r="17494"/>
          <a:stretch/>
        </p:blipFill>
        <p:spPr bwMode="auto">
          <a:xfrm>
            <a:off x="4257469" y="3912771"/>
            <a:ext cx="1186026" cy="8707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oetry Is Dying and Poets Are an Endangered Species - The Elephant">
            <a:extLst>
              <a:ext uri="{FF2B5EF4-FFF2-40B4-BE49-F238E27FC236}">
                <a16:creationId xmlns:a16="http://schemas.microsoft.com/office/drawing/2014/main" id="{240CFC50-CEC4-6F3E-7351-819860D5C3E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781" t="27581" r="11343" b="7999"/>
          <a:stretch/>
        </p:blipFill>
        <p:spPr bwMode="auto">
          <a:xfrm>
            <a:off x="12720617" y="4068599"/>
            <a:ext cx="1395283" cy="62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81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7088F-CEC6-9758-FF88-C847ECE76D0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9DCF4B2-023D-15F5-C8CD-A23A2AA7BCA6}"/>
              </a:ext>
            </a:extLst>
          </p:cNvPr>
          <p:cNvGrpSpPr/>
          <p:nvPr/>
        </p:nvGrpSpPr>
        <p:grpSpPr>
          <a:xfrm>
            <a:off x="228600" y="3515341"/>
            <a:ext cx="8416637" cy="2950081"/>
            <a:chOff x="0" y="0"/>
            <a:chExt cx="10136334" cy="6011622"/>
          </a:xfrm>
        </p:grpSpPr>
        <p:sp>
          <p:nvSpPr>
            <p:cNvPr id="3" name="Freeform 3">
              <a:extLst>
                <a:ext uri="{FF2B5EF4-FFF2-40B4-BE49-F238E27FC236}">
                  <a16:creationId xmlns:a16="http://schemas.microsoft.com/office/drawing/2014/main" id="{F8112078-FF7B-2B78-68CB-AB616192497A}"/>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4" name="Group 4">
            <a:extLst>
              <a:ext uri="{FF2B5EF4-FFF2-40B4-BE49-F238E27FC236}">
                <a16:creationId xmlns:a16="http://schemas.microsoft.com/office/drawing/2014/main" id="{F869A840-B84E-83FA-F044-36FEB35B2C09}"/>
              </a:ext>
            </a:extLst>
          </p:cNvPr>
          <p:cNvGrpSpPr/>
          <p:nvPr/>
        </p:nvGrpSpPr>
        <p:grpSpPr>
          <a:xfrm>
            <a:off x="3753066" y="2403517"/>
            <a:ext cx="2182089" cy="2182089"/>
            <a:chOff x="0" y="0"/>
            <a:chExt cx="2909452" cy="2909452"/>
          </a:xfrm>
        </p:grpSpPr>
        <p:sp>
          <p:nvSpPr>
            <p:cNvPr id="5" name="Freeform 5">
              <a:extLst>
                <a:ext uri="{FF2B5EF4-FFF2-40B4-BE49-F238E27FC236}">
                  <a16:creationId xmlns:a16="http://schemas.microsoft.com/office/drawing/2014/main" id="{74EC7BA4-CDE3-5A85-0846-071EDD3E1845}"/>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6" name="Group 6">
            <a:extLst>
              <a:ext uri="{FF2B5EF4-FFF2-40B4-BE49-F238E27FC236}">
                <a16:creationId xmlns:a16="http://schemas.microsoft.com/office/drawing/2014/main" id="{BCE1A7D6-6105-1B1F-A00B-2240A2396B23}"/>
              </a:ext>
            </a:extLst>
          </p:cNvPr>
          <p:cNvGrpSpPr/>
          <p:nvPr/>
        </p:nvGrpSpPr>
        <p:grpSpPr>
          <a:xfrm>
            <a:off x="3839408" y="2489858"/>
            <a:ext cx="2009406" cy="2009406"/>
            <a:chOff x="0" y="0"/>
            <a:chExt cx="2679208" cy="2679208"/>
          </a:xfrm>
        </p:grpSpPr>
        <p:sp>
          <p:nvSpPr>
            <p:cNvPr id="7" name="Freeform 7">
              <a:extLst>
                <a:ext uri="{FF2B5EF4-FFF2-40B4-BE49-F238E27FC236}">
                  <a16:creationId xmlns:a16="http://schemas.microsoft.com/office/drawing/2014/main" id="{524D1D4B-07F1-B2CC-9EFC-3471B33B7080}"/>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8" name="Group 8">
            <a:extLst>
              <a:ext uri="{FF2B5EF4-FFF2-40B4-BE49-F238E27FC236}">
                <a16:creationId xmlns:a16="http://schemas.microsoft.com/office/drawing/2014/main" id="{C32F594A-2FD5-5375-F839-AB5CF1FEFE9A}"/>
              </a:ext>
            </a:extLst>
          </p:cNvPr>
          <p:cNvGrpSpPr/>
          <p:nvPr/>
        </p:nvGrpSpPr>
        <p:grpSpPr>
          <a:xfrm>
            <a:off x="8915400" y="3515341"/>
            <a:ext cx="9144000" cy="2950081"/>
            <a:chOff x="0" y="0"/>
            <a:chExt cx="10136334" cy="6011622"/>
          </a:xfrm>
        </p:grpSpPr>
        <p:sp>
          <p:nvSpPr>
            <p:cNvPr id="9" name="Freeform 9">
              <a:extLst>
                <a:ext uri="{FF2B5EF4-FFF2-40B4-BE49-F238E27FC236}">
                  <a16:creationId xmlns:a16="http://schemas.microsoft.com/office/drawing/2014/main" id="{E07D8E4B-27A7-C35D-1C2D-CCBE855D17C2}"/>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10" name="Group 10">
            <a:extLst>
              <a:ext uri="{FF2B5EF4-FFF2-40B4-BE49-F238E27FC236}">
                <a16:creationId xmlns:a16="http://schemas.microsoft.com/office/drawing/2014/main" id="{A9FC98BE-CDDB-A51F-2B94-84F486A466FA}"/>
              </a:ext>
            </a:extLst>
          </p:cNvPr>
          <p:cNvGrpSpPr/>
          <p:nvPr/>
        </p:nvGrpSpPr>
        <p:grpSpPr>
          <a:xfrm>
            <a:off x="12352842" y="2403517"/>
            <a:ext cx="2182089" cy="2182089"/>
            <a:chOff x="0" y="0"/>
            <a:chExt cx="2909452" cy="2909452"/>
          </a:xfrm>
        </p:grpSpPr>
        <p:sp>
          <p:nvSpPr>
            <p:cNvPr id="11" name="Freeform 11">
              <a:extLst>
                <a:ext uri="{FF2B5EF4-FFF2-40B4-BE49-F238E27FC236}">
                  <a16:creationId xmlns:a16="http://schemas.microsoft.com/office/drawing/2014/main" id="{75CBB759-0907-47B4-0D74-069E083A0C61}"/>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12" name="Group 12">
            <a:extLst>
              <a:ext uri="{FF2B5EF4-FFF2-40B4-BE49-F238E27FC236}">
                <a16:creationId xmlns:a16="http://schemas.microsoft.com/office/drawing/2014/main" id="{A8C11347-435A-E692-1B15-A65EF37B9B90}"/>
              </a:ext>
            </a:extLst>
          </p:cNvPr>
          <p:cNvGrpSpPr/>
          <p:nvPr/>
        </p:nvGrpSpPr>
        <p:grpSpPr>
          <a:xfrm>
            <a:off x="12439180" y="2503707"/>
            <a:ext cx="2009406" cy="2009406"/>
            <a:chOff x="0" y="0"/>
            <a:chExt cx="2679208" cy="2679208"/>
          </a:xfrm>
        </p:grpSpPr>
        <p:sp>
          <p:nvSpPr>
            <p:cNvPr id="13" name="Freeform 13">
              <a:extLst>
                <a:ext uri="{FF2B5EF4-FFF2-40B4-BE49-F238E27FC236}">
                  <a16:creationId xmlns:a16="http://schemas.microsoft.com/office/drawing/2014/main" id="{BE03284B-C09F-34B4-4B30-E3482DDC7B4C}"/>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14" name="Group 14">
            <a:extLst>
              <a:ext uri="{FF2B5EF4-FFF2-40B4-BE49-F238E27FC236}">
                <a16:creationId xmlns:a16="http://schemas.microsoft.com/office/drawing/2014/main" id="{3B141C90-C43B-3AFB-1EE0-D7726787E5B7}"/>
              </a:ext>
            </a:extLst>
          </p:cNvPr>
          <p:cNvGrpSpPr/>
          <p:nvPr/>
        </p:nvGrpSpPr>
        <p:grpSpPr>
          <a:xfrm>
            <a:off x="0" y="519745"/>
            <a:ext cx="10363200" cy="1799999"/>
            <a:chOff x="0" y="0"/>
            <a:chExt cx="12192000" cy="1554290"/>
          </a:xfrm>
        </p:grpSpPr>
        <p:sp>
          <p:nvSpPr>
            <p:cNvPr id="15" name="Freeform 15">
              <a:extLst>
                <a:ext uri="{FF2B5EF4-FFF2-40B4-BE49-F238E27FC236}">
                  <a16:creationId xmlns:a16="http://schemas.microsoft.com/office/drawing/2014/main" id="{CA4A1801-C644-AA7E-A963-3335C0527730}"/>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6" name="Group 16">
            <a:extLst>
              <a:ext uri="{FF2B5EF4-FFF2-40B4-BE49-F238E27FC236}">
                <a16:creationId xmlns:a16="http://schemas.microsoft.com/office/drawing/2014/main" id="{DAA9699A-52ED-6038-A72C-206E29EC873B}"/>
              </a:ext>
            </a:extLst>
          </p:cNvPr>
          <p:cNvGrpSpPr/>
          <p:nvPr/>
        </p:nvGrpSpPr>
        <p:grpSpPr>
          <a:xfrm>
            <a:off x="0" y="519746"/>
            <a:ext cx="936307" cy="1165718"/>
            <a:chOff x="0" y="0"/>
            <a:chExt cx="1248410" cy="1554290"/>
          </a:xfrm>
        </p:grpSpPr>
        <p:sp>
          <p:nvSpPr>
            <p:cNvPr id="17" name="Freeform 17">
              <a:extLst>
                <a:ext uri="{FF2B5EF4-FFF2-40B4-BE49-F238E27FC236}">
                  <a16:creationId xmlns:a16="http://schemas.microsoft.com/office/drawing/2014/main" id="{3121FB3A-754D-0A61-B83A-FACC52E7ACAE}"/>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20" name="TextBox 20">
            <a:extLst>
              <a:ext uri="{FF2B5EF4-FFF2-40B4-BE49-F238E27FC236}">
                <a16:creationId xmlns:a16="http://schemas.microsoft.com/office/drawing/2014/main" id="{5E928FEA-94C3-6ED5-628D-6D13E98901D9}"/>
              </a:ext>
            </a:extLst>
          </p:cNvPr>
          <p:cNvSpPr txBox="1"/>
          <p:nvPr/>
        </p:nvSpPr>
        <p:spPr>
          <a:xfrm>
            <a:off x="447469" y="3679853"/>
            <a:ext cx="3591131" cy="923330"/>
          </a:xfrm>
          <a:prstGeom prst="rect">
            <a:avLst/>
          </a:prstGeom>
        </p:spPr>
        <p:txBody>
          <a:bodyPr wrap="square" lIns="0" tIns="0" rIns="0" bIns="0" rtlCol="0" anchor="t">
            <a:spAutoFit/>
          </a:bodyPr>
          <a:lstStyle/>
          <a:p>
            <a:pPr algn="ctr">
              <a:lnSpc>
                <a:spcPts val="3600"/>
              </a:lnSpc>
            </a:pPr>
            <a:r>
              <a:rPr lang="en-US" sz="3000" b="1" i="1" dirty="0">
                <a:solidFill>
                  <a:srgbClr val="FFFFFF"/>
                </a:solidFill>
                <a:latin typeface="Futura Ultra-Bold"/>
              </a:rPr>
              <a:t>Foundation Tier</a:t>
            </a:r>
          </a:p>
          <a:p>
            <a:pPr algn="ctr">
              <a:lnSpc>
                <a:spcPts val="3600"/>
              </a:lnSpc>
            </a:pPr>
            <a:endParaRPr lang="en-US" sz="3000" b="1" i="1" dirty="0">
              <a:solidFill>
                <a:srgbClr val="FFFFFF"/>
              </a:solidFill>
              <a:latin typeface="Futura Ultra-Bold"/>
            </a:endParaRPr>
          </a:p>
        </p:txBody>
      </p:sp>
      <p:sp>
        <p:nvSpPr>
          <p:cNvPr id="24" name="TextBox 24">
            <a:extLst>
              <a:ext uri="{FF2B5EF4-FFF2-40B4-BE49-F238E27FC236}">
                <a16:creationId xmlns:a16="http://schemas.microsoft.com/office/drawing/2014/main" id="{77E7EB6C-9744-A3B8-CEBA-FDCAA7E4FA65}"/>
              </a:ext>
            </a:extLst>
          </p:cNvPr>
          <p:cNvSpPr txBox="1"/>
          <p:nvPr/>
        </p:nvSpPr>
        <p:spPr>
          <a:xfrm>
            <a:off x="754380" y="524931"/>
            <a:ext cx="9130349" cy="551433"/>
          </a:xfrm>
          <a:prstGeom prst="rect">
            <a:avLst/>
          </a:prstGeom>
        </p:spPr>
        <p:txBody>
          <a:bodyPr wrap="square" lIns="0" tIns="0" rIns="0" bIns="0" rtlCol="0" anchor="t">
            <a:spAutoFit/>
          </a:body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a:t>
            </a:r>
            <a:r>
              <a:rPr lang="en-US" sz="3600" b="1" dirty="0" err="1">
                <a:solidFill>
                  <a:srgbClr val="000000"/>
                </a:solidFill>
                <a:latin typeface="Futura Ultra-Bold"/>
                <a:ea typeface="Futura Ultra-Bold"/>
                <a:cs typeface="Futura Ultra-Bold"/>
                <a:sym typeface="Futura Ultra-Bold"/>
              </a:rPr>
              <a:t>Maths</a:t>
            </a:r>
            <a:r>
              <a:rPr lang="en-US" sz="3600" b="1" dirty="0">
                <a:solidFill>
                  <a:srgbClr val="000000"/>
                </a:solidFill>
                <a:latin typeface="Futura Ultra-Bold"/>
                <a:ea typeface="Futura Ultra-Bold"/>
                <a:cs typeface="Futura Ultra-Bold"/>
                <a:sym typeface="Futura Ultra-Bold"/>
              </a:rPr>
              <a:t> </a:t>
            </a:r>
          </a:p>
        </p:txBody>
      </p:sp>
      <p:pic>
        <p:nvPicPr>
          <p:cNvPr id="27" name="Picture 26">
            <a:extLst>
              <a:ext uri="{FF2B5EF4-FFF2-40B4-BE49-F238E27FC236}">
                <a16:creationId xmlns:a16="http://schemas.microsoft.com/office/drawing/2014/main" id="{390A83FD-91E6-6FAF-DE47-44DA7E98029A}"/>
              </a:ext>
            </a:extLst>
          </p:cNvPr>
          <p:cNvPicPr>
            <a:picLocks noChangeAspect="1"/>
          </p:cNvPicPr>
          <p:nvPr/>
        </p:nvPicPr>
        <p:blipFill>
          <a:blip r:embed="rId2"/>
          <a:stretch>
            <a:fillRect/>
          </a:stretch>
        </p:blipFill>
        <p:spPr>
          <a:xfrm>
            <a:off x="15621000" y="330389"/>
            <a:ext cx="1676190" cy="1800000"/>
          </a:xfrm>
          <a:prstGeom prst="rect">
            <a:avLst/>
          </a:prstGeom>
        </p:spPr>
      </p:pic>
      <p:sp>
        <p:nvSpPr>
          <p:cNvPr id="19" name="TextBox 23">
            <a:extLst>
              <a:ext uri="{FF2B5EF4-FFF2-40B4-BE49-F238E27FC236}">
                <a16:creationId xmlns:a16="http://schemas.microsoft.com/office/drawing/2014/main" id="{E5A1EB4E-FA53-6BBC-9071-830EF425A767}"/>
              </a:ext>
            </a:extLst>
          </p:cNvPr>
          <p:cNvSpPr txBox="1"/>
          <p:nvPr/>
        </p:nvSpPr>
        <p:spPr>
          <a:xfrm>
            <a:off x="228560" y="4828237"/>
            <a:ext cx="8019704" cy="1182375"/>
          </a:xfrm>
          <a:prstGeom prst="rect">
            <a:avLst/>
          </a:prstGeom>
        </p:spPr>
        <p:txBody>
          <a:bodyPr wrap="square" lIns="0" tIns="0" rIns="0" bIns="0" rtlCol="0" anchor="t">
            <a:spAutoFit/>
          </a:bodyPr>
          <a:lstStyle/>
          <a:p>
            <a:pPr marL="285750" indent="-285750" algn="ctr">
              <a:lnSpc>
                <a:spcPts val="3240"/>
              </a:lnSpc>
              <a:buFont typeface="Arial" panose="020B0604020202020204" pitchFamily="34" charset="0"/>
              <a:buChar char="•"/>
            </a:pPr>
            <a:r>
              <a:rPr lang="en-US" sz="2400" dirty="0">
                <a:solidFill>
                  <a:srgbClr val="FFFFFF"/>
                </a:solidFill>
                <a:latin typeface="Futura"/>
                <a:ea typeface="Futura"/>
                <a:cs typeface="Futura"/>
                <a:sym typeface="Futura"/>
              </a:rPr>
              <a:t>Paper 1 – Calculator, 1 hour 30 minutes, 100 marks</a:t>
            </a:r>
          </a:p>
          <a:p>
            <a:pPr marL="285750" indent="-285750" algn="ctr">
              <a:lnSpc>
                <a:spcPts val="3240"/>
              </a:lnSpc>
              <a:buFont typeface="Arial" panose="020B0604020202020204" pitchFamily="34" charset="0"/>
              <a:buChar char="•"/>
            </a:pPr>
            <a:r>
              <a:rPr lang="en-US" sz="2400" dirty="0">
                <a:solidFill>
                  <a:srgbClr val="FFFFFF"/>
                </a:solidFill>
                <a:latin typeface="Futura"/>
                <a:ea typeface="Futura"/>
                <a:cs typeface="Futura"/>
              </a:rPr>
              <a:t>Paper 2 – Non-calculator, 1 hour 30 minutes, 100 marks</a:t>
            </a:r>
          </a:p>
          <a:p>
            <a:pPr marL="285750" indent="-285750" algn="ctr">
              <a:lnSpc>
                <a:spcPts val="3240"/>
              </a:lnSpc>
              <a:buFont typeface="Arial" panose="020B0604020202020204" pitchFamily="34" charset="0"/>
              <a:buChar char="•"/>
            </a:pPr>
            <a:r>
              <a:rPr lang="en-US" sz="2400" dirty="0">
                <a:solidFill>
                  <a:srgbClr val="FFFFFF"/>
                </a:solidFill>
                <a:latin typeface="Futura"/>
                <a:ea typeface="Futura"/>
                <a:cs typeface="Futura"/>
              </a:rPr>
              <a:t>Paper 3 – Calculator, 1 hour 30 minutes, 100 marks</a:t>
            </a:r>
          </a:p>
        </p:txBody>
      </p:sp>
      <p:sp>
        <p:nvSpPr>
          <p:cNvPr id="21" name="TextBox 20">
            <a:extLst>
              <a:ext uri="{FF2B5EF4-FFF2-40B4-BE49-F238E27FC236}">
                <a16:creationId xmlns:a16="http://schemas.microsoft.com/office/drawing/2014/main" id="{E5CA92FE-835B-1EAE-CCA2-9746B745D5F8}"/>
              </a:ext>
            </a:extLst>
          </p:cNvPr>
          <p:cNvSpPr txBox="1"/>
          <p:nvPr/>
        </p:nvSpPr>
        <p:spPr>
          <a:xfrm>
            <a:off x="8905668" y="3679852"/>
            <a:ext cx="3591131" cy="923330"/>
          </a:xfrm>
          <a:prstGeom prst="rect">
            <a:avLst/>
          </a:prstGeom>
        </p:spPr>
        <p:txBody>
          <a:bodyPr wrap="square" lIns="0" tIns="0" rIns="0" bIns="0" rtlCol="0" anchor="t">
            <a:spAutoFit/>
          </a:bodyPr>
          <a:lstStyle/>
          <a:p>
            <a:pPr algn="ctr">
              <a:lnSpc>
                <a:spcPts val="3600"/>
              </a:lnSpc>
            </a:pPr>
            <a:r>
              <a:rPr lang="en-US" sz="3000" b="1" i="1" dirty="0">
                <a:solidFill>
                  <a:srgbClr val="FFFFFF"/>
                </a:solidFill>
                <a:latin typeface="Futura Ultra-Bold"/>
              </a:rPr>
              <a:t>Higher Tier</a:t>
            </a:r>
            <a:endParaRPr lang="en-US" dirty="0"/>
          </a:p>
          <a:p>
            <a:pPr algn="ctr">
              <a:lnSpc>
                <a:spcPts val="3600"/>
              </a:lnSpc>
            </a:pPr>
            <a:endParaRPr lang="en-US" sz="3000" b="1" i="1" dirty="0">
              <a:solidFill>
                <a:srgbClr val="FFFFFF"/>
              </a:solidFill>
              <a:latin typeface="Futura Ultra-Bold"/>
            </a:endParaRPr>
          </a:p>
        </p:txBody>
      </p:sp>
      <p:sp>
        <p:nvSpPr>
          <p:cNvPr id="28" name="TextBox 23">
            <a:extLst>
              <a:ext uri="{FF2B5EF4-FFF2-40B4-BE49-F238E27FC236}">
                <a16:creationId xmlns:a16="http://schemas.microsoft.com/office/drawing/2014/main" id="{11BE5405-C7C6-AF94-1E9C-BDA7313327D7}"/>
              </a:ext>
            </a:extLst>
          </p:cNvPr>
          <p:cNvSpPr txBox="1"/>
          <p:nvPr/>
        </p:nvSpPr>
        <p:spPr>
          <a:xfrm>
            <a:off x="9268650" y="4849018"/>
            <a:ext cx="8019704" cy="1182375"/>
          </a:xfrm>
          <a:prstGeom prst="rect">
            <a:avLst/>
          </a:prstGeom>
        </p:spPr>
        <p:txBody>
          <a:bodyPr wrap="square" lIns="0" tIns="0" rIns="0" bIns="0" rtlCol="0" anchor="t">
            <a:spAutoFit/>
          </a:bodyPr>
          <a:lstStyle/>
          <a:p>
            <a:pPr marL="285750" indent="-285750" algn="ctr">
              <a:lnSpc>
                <a:spcPts val="3240"/>
              </a:lnSpc>
              <a:buFont typeface="Arial" panose="020B0604020202020204" pitchFamily="34" charset="0"/>
              <a:buChar char="•"/>
            </a:pPr>
            <a:r>
              <a:rPr lang="en-US" sz="2400" dirty="0">
                <a:solidFill>
                  <a:srgbClr val="FFFFFF"/>
                </a:solidFill>
                <a:latin typeface="Futura"/>
                <a:ea typeface="Futura"/>
                <a:cs typeface="Futura"/>
                <a:sym typeface="Futura"/>
              </a:rPr>
              <a:t>Paper 4 – Calculator, 1 hour 30 minutes, 100 marks</a:t>
            </a:r>
          </a:p>
          <a:p>
            <a:pPr marL="285750" indent="-285750" algn="ctr">
              <a:lnSpc>
                <a:spcPts val="3240"/>
              </a:lnSpc>
              <a:buFont typeface="Arial" panose="020B0604020202020204" pitchFamily="34" charset="0"/>
              <a:buChar char="•"/>
            </a:pPr>
            <a:r>
              <a:rPr lang="en-US" sz="2400" dirty="0">
                <a:solidFill>
                  <a:srgbClr val="FFFFFF"/>
                </a:solidFill>
                <a:latin typeface="Futura"/>
                <a:ea typeface="Futura"/>
                <a:cs typeface="Futura"/>
              </a:rPr>
              <a:t>Paper 5 – Non-calculator, 1 hour 30 minutes, 100 marks</a:t>
            </a:r>
          </a:p>
          <a:p>
            <a:pPr marL="285750" indent="-285750" algn="ctr">
              <a:lnSpc>
                <a:spcPts val="3240"/>
              </a:lnSpc>
              <a:buFont typeface="Arial" panose="020B0604020202020204" pitchFamily="34" charset="0"/>
              <a:buChar char="•"/>
            </a:pPr>
            <a:r>
              <a:rPr lang="en-US" sz="2400" dirty="0">
                <a:solidFill>
                  <a:srgbClr val="FFFFFF"/>
                </a:solidFill>
                <a:latin typeface="Futura"/>
                <a:ea typeface="Futura"/>
                <a:cs typeface="Futura"/>
              </a:rPr>
              <a:t>Paper 6 – Calculator, 1 hour 30 minutes, 100 marks</a:t>
            </a:r>
          </a:p>
        </p:txBody>
      </p:sp>
      <p:grpSp>
        <p:nvGrpSpPr>
          <p:cNvPr id="29" name="Group 2">
            <a:extLst>
              <a:ext uri="{FF2B5EF4-FFF2-40B4-BE49-F238E27FC236}">
                <a16:creationId xmlns:a16="http://schemas.microsoft.com/office/drawing/2014/main" id="{9AA7F336-BE7D-296F-409D-ACBEB092615D}"/>
              </a:ext>
            </a:extLst>
          </p:cNvPr>
          <p:cNvGrpSpPr/>
          <p:nvPr/>
        </p:nvGrpSpPr>
        <p:grpSpPr>
          <a:xfrm>
            <a:off x="228599" y="6674177"/>
            <a:ext cx="17830837" cy="2430560"/>
            <a:chOff x="0" y="0"/>
            <a:chExt cx="10136378" cy="6011672"/>
          </a:xfrm>
        </p:grpSpPr>
        <p:sp>
          <p:nvSpPr>
            <p:cNvPr id="30" name="Freeform 3">
              <a:extLst>
                <a:ext uri="{FF2B5EF4-FFF2-40B4-BE49-F238E27FC236}">
                  <a16:creationId xmlns:a16="http://schemas.microsoft.com/office/drawing/2014/main" id="{C2A1921E-BE64-468B-5B1D-A3AC86F38E75}"/>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sp>
        <p:nvSpPr>
          <p:cNvPr id="31" name="TextBox 23">
            <a:extLst>
              <a:ext uri="{FF2B5EF4-FFF2-40B4-BE49-F238E27FC236}">
                <a16:creationId xmlns:a16="http://schemas.microsoft.com/office/drawing/2014/main" id="{93545D54-9438-7AA6-EF08-C41A7C24F383}"/>
              </a:ext>
            </a:extLst>
          </p:cNvPr>
          <p:cNvSpPr txBox="1"/>
          <p:nvPr/>
        </p:nvSpPr>
        <p:spPr>
          <a:xfrm>
            <a:off x="457158" y="6885636"/>
            <a:ext cx="17288395" cy="2003112"/>
          </a:xfrm>
          <a:prstGeom prst="rect">
            <a:avLst/>
          </a:prstGeom>
        </p:spPr>
        <p:txBody>
          <a:bodyPr wrap="square" lIns="0" tIns="0" rIns="0" bIns="0" rtlCol="0" anchor="t">
            <a:spAutoFit/>
          </a:bodyPr>
          <a:lstStyle/>
          <a:p>
            <a:pPr algn="ctr">
              <a:lnSpc>
                <a:spcPts val="3240"/>
              </a:lnSpc>
            </a:pPr>
            <a:r>
              <a:rPr lang="en-US" sz="2400" dirty="0">
                <a:solidFill>
                  <a:srgbClr val="FFFFFF"/>
                </a:solidFill>
                <a:latin typeface="Futura"/>
                <a:ea typeface="Futura"/>
                <a:cs typeface="Futura"/>
              </a:rPr>
              <a:t>Any of the content can be assessed in any of the three papers.</a:t>
            </a:r>
          </a:p>
          <a:p>
            <a:pPr algn="ctr">
              <a:lnSpc>
                <a:spcPts val="3240"/>
              </a:lnSpc>
            </a:pPr>
            <a:r>
              <a:rPr lang="en-US" sz="2400" dirty="0">
                <a:solidFill>
                  <a:srgbClr val="FFFFFF"/>
                </a:solidFill>
                <a:latin typeface="Futura"/>
                <a:ea typeface="Futura"/>
                <a:cs typeface="Futura"/>
              </a:rPr>
              <a:t>To help you prepare – start with your purple Routes to Remarkable booklet. This has suggested websites to use, a list of topics from your mock that you need to improve on and an overview of the entire course.</a:t>
            </a:r>
          </a:p>
          <a:p>
            <a:pPr algn="ctr">
              <a:lnSpc>
                <a:spcPts val="3240"/>
              </a:lnSpc>
            </a:pPr>
            <a:r>
              <a:rPr lang="en-US" sz="2400" dirty="0">
                <a:solidFill>
                  <a:srgbClr val="FFFFFF"/>
                </a:solidFill>
                <a:latin typeface="Futura"/>
                <a:ea typeface="Futura"/>
                <a:cs typeface="Futura"/>
              </a:rPr>
              <a:t>You also have your Pinpoint Learning booklets (which are </a:t>
            </a:r>
            <a:r>
              <a:rPr lang="en-US" sz="2400" dirty="0" err="1">
                <a:solidFill>
                  <a:srgbClr val="FFFFFF"/>
                </a:solidFill>
                <a:latin typeface="Futura"/>
                <a:ea typeface="Futura"/>
                <a:cs typeface="Futura"/>
              </a:rPr>
              <a:t>personalised</a:t>
            </a:r>
            <a:r>
              <a:rPr lang="en-US" sz="2400" dirty="0">
                <a:solidFill>
                  <a:srgbClr val="FFFFFF"/>
                </a:solidFill>
                <a:latin typeface="Futura"/>
                <a:ea typeface="Futura"/>
                <a:cs typeface="Futura"/>
              </a:rPr>
              <a:t>) and the past papers that your class teacher has been handing out in lessons.</a:t>
            </a:r>
          </a:p>
        </p:txBody>
      </p:sp>
      <p:sp>
        <p:nvSpPr>
          <p:cNvPr id="33" name="Rectangle: Rounded Corners 32">
            <a:extLst>
              <a:ext uri="{FF2B5EF4-FFF2-40B4-BE49-F238E27FC236}">
                <a16:creationId xmlns:a16="http://schemas.microsoft.com/office/drawing/2014/main" id="{19EB9CF5-5DF0-8E98-09FB-8B4ABF954D75}"/>
              </a:ext>
            </a:extLst>
          </p:cNvPr>
          <p:cNvSpPr/>
          <p:nvPr/>
        </p:nvSpPr>
        <p:spPr>
          <a:xfrm>
            <a:off x="221091" y="9278189"/>
            <a:ext cx="17828384" cy="74531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GB" sz="4050"/>
          </a:p>
          <a:p>
            <a:pPr algn="ctr"/>
            <a:r>
              <a:rPr lang="en-GB" sz="1800" b="1" dirty="0"/>
              <a:t>Top exam tip: complete the questions in the order you can do them, skip them if you're not immediately sure. Then work through them again slowly once you've done all the questions you're confident on. This will make the best use of the time in the exam</a:t>
            </a:r>
            <a:r>
              <a:rPr lang="en-GB" sz="2800" b="1" dirty="0"/>
              <a:t>.</a:t>
            </a:r>
            <a:endParaRPr lang="en-GB" dirty="0"/>
          </a:p>
          <a:p>
            <a:pPr algn="ctr"/>
            <a:endParaRPr lang="en-GB" sz="2800">
              <a:cs typeface="Calibri"/>
            </a:endParaRPr>
          </a:p>
        </p:txBody>
      </p:sp>
    </p:spTree>
    <p:extLst>
      <p:ext uri="{BB962C8B-B14F-4D97-AF65-F5344CB8AC3E}">
        <p14:creationId xmlns:p14="http://schemas.microsoft.com/office/powerpoint/2010/main" val="428485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600" y="4367396"/>
            <a:ext cx="7230505" cy="2675604"/>
            <a:chOff x="0" y="0"/>
            <a:chExt cx="10136334" cy="6011622"/>
          </a:xfrm>
        </p:grpSpPr>
        <p:sp>
          <p:nvSpPr>
            <p:cNvPr id="3" name="Freeform 3"/>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4" name="Group 4"/>
          <p:cNvGrpSpPr/>
          <p:nvPr/>
        </p:nvGrpSpPr>
        <p:grpSpPr>
          <a:xfrm>
            <a:off x="3753066" y="3276353"/>
            <a:ext cx="2182089" cy="2182089"/>
            <a:chOff x="0" y="0"/>
            <a:chExt cx="2909452" cy="2909452"/>
          </a:xfrm>
        </p:grpSpPr>
        <p:sp>
          <p:nvSpPr>
            <p:cNvPr id="5" name="Freeform 5"/>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6" name="Group 6"/>
          <p:cNvGrpSpPr/>
          <p:nvPr/>
        </p:nvGrpSpPr>
        <p:grpSpPr>
          <a:xfrm>
            <a:off x="3839408" y="3362694"/>
            <a:ext cx="2009406" cy="2009406"/>
            <a:chOff x="0" y="0"/>
            <a:chExt cx="2679208" cy="2679208"/>
          </a:xfrm>
        </p:grpSpPr>
        <p:sp>
          <p:nvSpPr>
            <p:cNvPr id="7" name="Freeform 7"/>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8" name="Group 8"/>
          <p:cNvGrpSpPr/>
          <p:nvPr/>
        </p:nvGrpSpPr>
        <p:grpSpPr>
          <a:xfrm>
            <a:off x="7729268" y="4367396"/>
            <a:ext cx="10351698" cy="5781112"/>
            <a:chOff x="0" y="0"/>
            <a:chExt cx="10136334" cy="6011622"/>
          </a:xfrm>
        </p:grpSpPr>
        <p:sp>
          <p:nvSpPr>
            <p:cNvPr id="9" name="Freeform 9"/>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10" name="Group 10"/>
          <p:cNvGrpSpPr/>
          <p:nvPr/>
        </p:nvGrpSpPr>
        <p:grpSpPr>
          <a:xfrm>
            <a:off x="12352842" y="3276353"/>
            <a:ext cx="2182089" cy="2182089"/>
            <a:chOff x="0" y="0"/>
            <a:chExt cx="2909452" cy="2909452"/>
          </a:xfrm>
        </p:grpSpPr>
        <p:sp>
          <p:nvSpPr>
            <p:cNvPr id="11" name="Freeform 11"/>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12" name="Group 12"/>
          <p:cNvGrpSpPr/>
          <p:nvPr/>
        </p:nvGrpSpPr>
        <p:grpSpPr>
          <a:xfrm>
            <a:off x="12439180" y="3376543"/>
            <a:ext cx="2009406" cy="2009406"/>
            <a:chOff x="0" y="0"/>
            <a:chExt cx="2679208" cy="2679208"/>
          </a:xfrm>
        </p:grpSpPr>
        <p:sp>
          <p:nvSpPr>
            <p:cNvPr id="13" name="Freeform 13"/>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14" name="Group 14"/>
          <p:cNvGrpSpPr/>
          <p:nvPr/>
        </p:nvGrpSpPr>
        <p:grpSpPr>
          <a:xfrm>
            <a:off x="0" y="519745"/>
            <a:ext cx="13015822" cy="2835168"/>
            <a:chOff x="0" y="0"/>
            <a:chExt cx="12192000" cy="1554290"/>
          </a:xfrm>
        </p:grpSpPr>
        <p:sp>
          <p:nvSpPr>
            <p:cNvPr id="15" name="Freeform 15"/>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6" name="Group 16"/>
          <p:cNvGrpSpPr/>
          <p:nvPr/>
        </p:nvGrpSpPr>
        <p:grpSpPr>
          <a:xfrm>
            <a:off x="0" y="519746"/>
            <a:ext cx="936307" cy="1165718"/>
            <a:chOff x="0" y="0"/>
            <a:chExt cx="1248410" cy="1554290"/>
          </a:xfrm>
        </p:grpSpPr>
        <p:sp>
          <p:nvSpPr>
            <p:cNvPr id="17" name="Freeform 17"/>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18" name="Freeform 18"/>
          <p:cNvSpPr/>
          <p:nvPr/>
        </p:nvSpPr>
        <p:spPr>
          <a:xfrm>
            <a:off x="13027762" y="3951272"/>
            <a:ext cx="832250" cy="832250"/>
          </a:xfrm>
          <a:custGeom>
            <a:avLst/>
            <a:gdLst/>
            <a:ahLst/>
            <a:cxnLst/>
            <a:rect l="l" t="t" r="r" b="b"/>
            <a:pathLst>
              <a:path w="832250" h="832250">
                <a:moveTo>
                  <a:pt x="0" y="0"/>
                </a:moveTo>
                <a:lnTo>
                  <a:pt x="832250" y="0"/>
                </a:lnTo>
                <a:lnTo>
                  <a:pt x="832250" y="832250"/>
                </a:lnTo>
                <a:lnTo>
                  <a:pt x="0" y="832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9" name="Freeform 19"/>
          <p:cNvSpPr/>
          <p:nvPr/>
        </p:nvSpPr>
        <p:spPr>
          <a:xfrm>
            <a:off x="4427985" y="3951272"/>
            <a:ext cx="832250" cy="832250"/>
          </a:xfrm>
          <a:custGeom>
            <a:avLst/>
            <a:gdLst/>
            <a:ahLst/>
            <a:cxnLst/>
            <a:rect l="l" t="t" r="r" b="b"/>
            <a:pathLst>
              <a:path w="832250" h="832250">
                <a:moveTo>
                  <a:pt x="0" y="0"/>
                </a:moveTo>
                <a:lnTo>
                  <a:pt x="832251" y="0"/>
                </a:lnTo>
                <a:lnTo>
                  <a:pt x="832251" y="832250"/>
                </a:lnTo>
                <a:lnTo>
                  <a:pt x="0" y="832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TextBox 20"/>
          <p:cNvSpPr txBox="1"/>
          <p:nvPr/>
        </p:nvSpPr>
        <p:spPr>
          <a:xfrm>
            <a:off x="469035" y="4660519"/>
            <a:ext cx="3591131" cy="461665"/>
          </a:xfrm>
          <a:prstGeom prst="rect">
            <a:avLst/>
          </a:prstGeom>
        </p:spPr>
        <p:txBody>
          <a:bodyPr wrap="square" lIns="0" tIns="0" rIns="0" bIns="0" rtlCol="0" anchor="t">
            <a:spAutoFit/>
          </a:bodyPr>
          <a:lstStyle/>
          <a:p>
            <a:pPr algn="ctr">
              <a:lnSpc>
                <a:spcPts val="3600"/>
              </a:lnSpc>
            </a:pPr>
            <a:r>
              <a:rPr lang="en-US" sz="3000" b="1">
                <a:solidFill>
                  <a:srgbClr val="FFFFFF"/>
                </a:solidFill>
                <a:latin typeface="Futura Ultra-Bold"/>
                <a:ea typeface="Futura Ultra-Bold"/>
                <a:cs typeface="Futura Ultra-Bold"/>
                <a:sym typeface="Futura Ultra-Bold"/>
              </a:rPr>
              <a:t>SPEAKING</a:t>
            </a:r>
          </a:p>
        </p:txBody>
      </p:sp>
      <p:sp>
        <p:nvSpPr>
          <p:cNvPr id="21" name="TextBox 21"/>
          <p:cNvSpPr txBox="1"/>
          <p:nvPr/>
        </p:nvSpPr>
        <p:spPr>
          <a:xfrm>
            <a:off x="465463" y="5370656"/>
            <a:ext cx="6816670" cy="1989647"/>
          </a:xfrm>
          <a:prstGeom prst="rect">
            <a:avLst/>
          </a:prstGeom>
        </p:spPr>
        <p:txBody>
          <a:bodyPr wrap="square" lIns="0" tIns="0" rIns="0" bIns="0" rtlCol="0" anchor="t">
            <a:spAutoFit/>
          </a:bodyPr>
          <a:lstStyle/>
          <a:p>
            <a:pPr marL="342900" indent="-342900" algn="ctr">
              <a:lnSpc>
                <a:spcPts val="3240"/>
              </a:lnSpc>
              <a:buFont typeface="Arial" panose="020B0604020202020204" pitchFamily="34" charset="0"/>
              <a:buChar char="•"/>
            </a:pPr>
            <a:r>
              <a:rPr lang="en-US" sz="2400">
                <a:solidFill>
                  <a:srgbClr val="FFFFFF"/>
                </a:solidFill>
                <a:latin typeface="Futura"/>
                <a:sym typeface="Futura"/>
              </a:rPr>
              <a:t>Prepare speaking cards</a:t>
            </a:r>
            <a:endParaRPr lang="en-US">
              <a:ea typeface="Calibri"/>
              <a:cs typeface="Calibri"/>
            </a:endParaRPr>
          </a:p>
          <a:p>
            <a:pPr marL="342900" indent="-342900" algn="ctr">
              <a:lnSpc>
                <a:spcPts val="3240"/>
              </a:lnSpc>
              <a:buFont typeface="Arial" panose="020B0604020202020204" pitchFamily="34" charset="0"/>
              <a:buChar char="•"/>
            </a:pPr>
            <a:r>
              <a:rPr lang="en-US" sz="2400">
                <a:solidFill>
                  <a:srgbClr val="FFFFFF"/>
                </a:solidFill>
                <a:latin typeface="Futura"/>
                <a:ea typeface="Futura"/>
                <a:cs typeface="Futura"/>
              </a:rPr>
              <a:t>Revise all of PALM-W for photo card</a:t>
            </a:r>
          </a:p>
          <a:p>
            <a:pPr marL="342900" indent="-342900" algn="ctr">
              <a:lnSpc>
                <a:spcPts val="3240"/>
              </a:lnSpc>
              <a:buFont typeface="Arial" panose="020B0604020202020204" pitchFamily="34" charset="0"/>
              <a:buChar char="•"/>
            </a:pPr>
            <a:r>
              <a:rPr lang="en-US" sz="2400">
                <a:solidFill>
                  <a:srgbClr val="FFFFFF"/>
                </a:solidFill>
                <a:latin typeface="Futura"/>
                <a:ea typeface="Futura"/>
                <a:cs typeface="Futura"/>
              </a:rPr>
              <a:t>Practice photo cards and role plays at the back of the speaking booklet</a:t>
            </a:r>
          </a:p>
          <a:p>
            <a:pPr marL="285750" indent="-285750" algn="ctr">
              <a:lnSpc>
                <a:spcPts val="3240"/>
              </a:lnSpc>
              <a:buFont typeface="Arial" panose="020B0604020202020204" pitchFamily="34" charset="0"/>
              <a:buChar char="•"/>
            </a:pPr>
            <a:endParaRPr lang="en-US">
              <a:solidFill>
                <a:srgbClr val="FFFFFF"/>
              </a:solidFill>
              <a:latin typeface="Futura"/>
              <a:ea typeface="Futura"/>
              <a:cs typeface="Futura"/>
            </a:endParaRPr>
          </a:p>
        </p:txBody>
      </p:sp>
      <p:sp>
        <p:nvSpPr>
          <p:cNvPr id="22" name="TextBox 22"/>
          <p:cNvSpPr txBox="1"/>
          <p:nvPr/>
        </p:nvSpPr>
        <p:spPr>
          <a:xfrm>
            <a:off x="7980095" y="4553529"/>
            <a:ext cx="2302482" cy="905141"/>
          </a:xfrm>
          <a:prstGeom prst="rect">
            <a:avLst/>
          </a:prstGeom>
        </p:spPr>
        <p:txBody>
          <a:bodyPr wrap="square" lIns="0" tIns="0" rIns="0" bIns="0" rtlCol="0" anchor="t">
            <a:spAutoFit/>
          </a:bodyPr>
          <a:lstStyle/>
          <a:p>
            <a:pPr algn="ctr">
              <a:lnSpc>
                <a:spcPts val="3600"/>
              </a:lnSpc>
            </a:pPr>
            <a:r>
              <a:rPr lang="en-US" sz="2400" b="1">
                <a:solidFill>
                  <a:srgbClr val="FFFFFF"/>
                </a:solidFill>
                <a:latin typeface="Futura Ultra-Bold"/>
                <a:ea typeface="Futura Ultra-Bold"/>
                <a:cs typeface="Futura Ultra-Bold"/>
                <a:sym typeface="Futura Ultra-Bold"/>
              </a:rPr>
              <a:t>WRITING</a:t>
            </a:r>
          </a:p>
          <a:p>
            <a:pPr algn="ctr">
              <a:lnSpc>
                <a:spcPts val="3600"/>
              </a:lnSpc>
            </a:pPr>
            <a:r>
              <a:rPr lang="en-US" sz="2400" b="1">
                <a:solidFill>
                  <a:srgbClr val="FFFFFF"/>
                </a:solidFill>
                <a:latin typeface="Futura Ultra-Bold"/>
                <a:sym typeface="Futura Ultra-Bold"/>
              </a:rPr>
              <a:t>HIGHER</a:t>
            </a:r>
            <a:endParaRPr lang="en-US"/>
          </a:p>
        </p:txBody>
      </p:sp>
      <p:sp>
        <p:nvSpPr>
          <p:cNvPr id="23" name="TextBox 23"/>
          <p:cNvSpPr txBox="1"/>
          <p:nvPr/>
        </p:nvSpPr>
        <p:spPr>
          <a:xfrm>
            <a:off x="7975108" y="5694231"/>
            <a:ext cx="9852816" cy="4465325"/>
          </a:xfrm>
          <a:prstGeom prst="rect">
            <a:avLst/>
          </a:prstGeom>
        </p:spPr>
        <p:txBody>
          <a:bodyPr wrap="square" lIns="0" tIns="0" rIns="0" bIns="0" rtlCol="0" anchor="t">
            <a:spAutoFit/>
          </a:bodyPr>
          <a:lstStyle/>
          <a:p>
            <a:pPr algn="ctr">
              <a:lnSpc>
                <a:spcPts val="3240"/>
              </a:lnSpc>
            </a:pPr>
            <a:r>
              <a:rPr lang="en-US" sz="2400" b="1">
                <a:solidFill>
                  <a:srgbClr val="FFFFFF"/>
                </a:solidFill>
                <a:latin typeface="Futura"/>
              </a:rPr>
              <a:t>HIGHER</a:t>
            </a:r>
          </a:p>
          <a:p>
            <a:pPr marL="342900" indent="-342900" algn="ctr">
              <a:lnSpc>
                <a:spcPts val="3240"/>
              </a:lnSpc>
              <a:buFont typeface="Arial"/>
              <a:buChar char="•"/>
            </a:pPr>
            <a:r>
              <a:rPr lang="en-US" sz="2400">
                <a:solidFill>
                  <a:srgbClr val="FFFFFF"/>
                </a:solidFill>
                <a:latin typeface="Futura"/>
              </a:rPr>
              <a:t>Practice 150 word answers using the support sheets and the language ladders to assess your grade</a:t>
            </a:r>
          </a:p>
          <a:p>
            <a:pPr algn="ctr">
              <a:lnSpc>
                <a:spcPts val="3240"/>
              </a:lnSpc>
            </a:pPr>
            <a:r>
              <a:rPr lang="en-US" sz="2400" b="1">
                <a:solidFill>
                  <a:srgbClr val="FFFFFF"/>
                </a:solidFill>
                <a:latin typeface="Futura"/>
              </a:rPr>
              <a:t>FOUNDATION</a:t>
            </a:r>
          </a:p>
          <a:p>
            <a:pPr algn="ctr">
              <a:lnSpc>
                <a:spcPts val="3240"/>
              </a:lnSpc>
            </a:pPr>
            <a:r>
              <a:rPr lang="en-US" sz="2400">
                <a:solidFill>
                  <a:srgbClr val="FFFFFF"/>
                </a:solidFill>
                <a:latin typeface="Futura"/>
              </a:rPr>
              <a:t>Practice the photo card and 40 word answers</a:t>
            </a:r>
          </a:p>
          <a:p>
            <a:pPr algn="ctr">
              <a:lnSpc>
                <a:spcPts val="3240"/>
              </a:lnSpc>
            </a:pPr>
            <a:r>
              <a:rPr lang="en-US" sz="2400" b="1">
                <a:solidFill>
                  <a:srgbClr val="FFFFFF"/>
                </a:solidFill>
                <a:latin typeface="Futura"/>
              </a:rPr>
              <a:t>FOUNDATION AND HIGHER</a:t>
            </a:r>
          </a:p>
          <a:p>
            <a:pPr marL="342900" indent="-342900" algn="ctr">
              <a:lnSpc>
                <a:spcPts val="3240"/>
              </a:lnSpc>
              <a:buFont typeface="Arial,Sans-Serif"/>
              <a:buChar char="•"/>
            </a:pPr>
            <a:r>
              <a:rPr lang="en-US" sz="2400">
                <a:solidFill>
                  <a:srgbClr val="FFFFFF"/>
                </a:solidFill>
                <a:latin typeface="Futura"/>
              </a:rPr>
              <a:t>Practice 90 words answers using the support sheets and the language ladders to assess your grade</a:t>
            </a:r>
            <a:endParaRPr lang="en-US" sz="2400">
              <a:solidFill>
                <a:srgbClr val="000000"/>
              </a:solidFill>
              <a:latin typeface="Futura"/>
            </a:endParaRPr>
          </a:p>
          <a:p>
            <a:pPr marL="342900" indent="-342900" algn="ctr">
              <a:lnSpc>
                <a:spcPts val="3240"/>
              </a:lnSpc>
              <a:buFont typeface="Arial,Sans-Serif"/>
              <a:buChar char="•"/>
            </a:pPr>
            <a:r>
              <a:rPr lang="en-US" sz="2400">
                <a:solidFill>
                  <a:srgbClr val="FFFFFF"/>
                </a:solidFill>
                <a:latin typeface="Futura"/>
              </a:rPr>
              <a:t>Practice translation in the back of your Grammar and Translation orange book. Self-assess the translation with the marking booklet.</a:t>
            </a:r>
            <a:endParaRPr lang="en-US"/>
          </a:p>
          <a:p>
            <a:pPr algn="ctr">
              <a:lnSpc>
                <a:spcPts val="3240"/>
              </a:lnSpc>
            </a:pPr>
            <a:endParaRPr lang="en-US" sz="2400">
              <a:solidFill>
                <a:srgbClr val="FFFFFF"/>
              </a:solidFill>
              <a:latin typeface="Futura"/>
            </a:endParaRPr>
          </a:p>
        </p:txBody>
      </p:sp>
      <p:sp>
        <p:nvSpPr>
          <p:cNvPr id="24" name="TextBox 24"/>
          <p:cNvSpPr txBox="1"/>
          <p:nvPr/>
        </p:nvSpPr>
        <p:spPr>
          <a:xfrm>
            <a:off x="754380" y="522578"/>
            <a:ext cx="11286168" cy="1102866"/>
          </a:xfrm>
          <a:prstGeom prst="rect">
            <a:avLst/>
          </a:prstGeom>
        </p:spPr>
        <p:txBody>
          <a:bodyPr wrap="square" lIns="0" tIns="0" rIns="0" bIns="0" rtlCol="0" anchor="t">
            <a:spAutoFit/>
          </a:body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a:t>
            </a:r>
            <a:endParaRPr lang="en-US" dirty="0">
              <a:sym typeface="Futura Ultra-Bold"/>
            </a:endParaRPr>
          </a:p>
          <a:p>
            <a:pPr algn="ctr">
              <a:lnSpc>
                <a:spcPts val="4320"/>
              </a:lnSpc>
            </a:pPr>
            <a:r>
              <a:rPr lang="en-US" sz="3600" b="1" dirty="0">
                <a:solidFill>
                  <a:srgbClr val="000000"/>
                </a:solidFill>
                <a:latin typeface="Futura Ultra-Bold"/>
                <a:ea typeface="Futura Ultra-Bold"/>
                <a:cs typeface="Futura Ultra-Bold"/>
                <a:sym typeface="Futura Ultra-Bold"/>
              </a:rPr>
              <a:t>Spanish and French. </a:t>
            </a:r>
            <a:endParaRPr lang="en-US" dirty="0"/>
          </a:p>
        </p:txBody>
      </p:sp>
      <p:sp>
        <p:nvSpPr>
          <p:cNvPr id="26" name="TextBox 25">
            <a:extLst>
              <a:ext uri="{FF2B5EF4-FFF2-40B4-BE49-F238E27FC236}">
                <a16:creationId xmlns:a16="http://schemas.microsoft.com/office/drawing/2014/main" id="{88916358-9D71-9539-98C4-E68A06CB401B}"/>
              </a:ext>
            </a:extLst>
          </p:cNvPr>
          <p:cNvSpPr txBox="1"/>
          <p:nvPr/>
        </p:nvSpPr>
        <p:spPr>
          <a:xfrm>
            <a:off x="9760639" y="4474115"/>
            <a:ext cx="3697204" cy="967316"/>
          </a:xfrm>
          <a:prstGeom prst="rect">
            <a:avLst/>
          </a:prstGeom>
          <a:noFill/>
        </p:spPr>
        <p:txBody>
          <a:bodyPr wrap="square" lIns="91440" tIns="45720" rIns="91440" bIns="45720" anchor="t">
            <a:spAutoFit/>
          </a:bodyPr>
          <a:lstStyle/>
          <a:p>
            <a:pPr algn="ctr">
              <a:lnSpc>
                <a:spcPts val="3600"/>
              </a:lnSpc>
            </a:pPr>
            <a:r>
              <a:rPr lang="en-US" sz="2400" b="1">
                <a:solidFill>
                  <a:srgbClr val="FFFFFF"/>
                </a:solidFill>
                <a:latin typeface="Futura Ultra-Bold"/>
                <a:ea typeface="Futura Ultra-Bold"/>
                <a:cs typeface="Futura Ultra-Bold"/>
                <a:sym typeface="Futura Ultra-Bold"/>
              </a:rPr>
              <a:t>WRITING</a:t>
            </a:r>
          </a:p>
          <a:p>
            <a:pPr algn="ctr">
              <a:lnSpc>
                <a:spcPts val="3600"/>
              </a:lnSpc>
            </a:pPr>
            <a:r>
              <a:rPr lang="en-US" sz="2400" b="1">
                <a:solidFill>
                  <a:srgbClr val="FFFFFF"/>
                </a:solidFill>
                <a:latin typeface="Futura Ultra-Bold"/>
                <a:ea typeface="Futura Ultra-Bold"/>
                <a:cs typeface="Futura Ultra-Bold"/>
                <a:sym typeface="Futura Ultra-Bold"/>
              </a:rPr>
              <a:t> FOUNDATION</a:t>
            </a:r>
          </a:p>
        </p:txBody>
      </p:sp>
      <p:pic>
        <p:nvPicPr>
          <p:cNvPr id="27" name="Picture 26">
            <a:extLst>
              <a:ext uri="{FF2B5EF4-FFF2-40B4-BE49-F238E27FC236}">
                <a16:creationId xmlns:a16="http://schemas.microsoft.com/office/drawing/2014/main" id="{F9B68646-5392-7C6B-90BA-0F6E270F70CA}"/>
              </a:ext>
            </a:extLst>
          </p:cNvPr>
          <p:cNvPicPr>
            <a:picLocks noChangeAspect="1"/>
          </p:cNvPicPr>
          <p:nvPr/>
        </p:nvPicPr>
        <p:blipFill>
          <a:blip r:embed="rId6"/>
          <a:stretch>
            <a:fillRect/>
          </a:stretch>
        </p:blipFill>
        <p:spPr>
          <a:xfrm>
            <a:off x="15987623" y="330389"/>
            <a:ext cx="1676190" cy="1800000"/>
          </a:xfrm>
          <a:prstGeom prst="rect">
            <a:avLst/>
          </a:prstGeom>
        </p:spPr>
      </p:pic>
      <p:sp>
        <p:nvSpPr>
          <p:cNvPr id="25" name="TextBox 24">
            <a:extLst>
              <a:ext uri="{FF2B5EF4-FFF2-40B4-BE49-F238E27FC236}">
                <a16:creationId xmlns:a16="http://schemas.microsoft.com/office/drawing/2014/main" id="{26818461-46FA-6DAB-C101-9E007B1CDDAA}"/>
              </a:ext>
            </a:extLst>
          </p:cNvPr>
          <p:cNvSpPr txBox="1"/>
          <p:nvPr/>
        </p:nvSpPr>
        <p:spPr>
          <a:xfrm>
            <a:off x="14138544" y="4560379"/>
            <a:ext cx="3697204" cy="954107"/>
          </a:xfrm>
          <a:prstGeom prst="rect">
            <a:avLst/>
          </a:prstGeom>
          <a:noFill/>
        </p:spPr>
        <p:txBody>
          <a:bodyPr wrap="square" lIns="91440" tIns="45720" rIns="91440" bIns="45720" anchor="t">
            <a:spAutoFit/>
          </a:bodyPr>
          <a:lstStyle/>
          <a:p>
            <a:pPr algn="ctr">
              <a:lnSpc>
                <a:spcPts val="3600"/>
              </a:lnSpc>
            </a:pPr>
            <a:r>
              <a:rPr lang="en-US" sz="2400" b="1">
                <a:solidFill>
                  <a:srgbClr val="FFFFFF"/>
                </a:solidFill>
                <a:latin typeface="Futura Ultra-Bold"/>
                <a:ea typeface="Futura Ultra-Bold"/>
                <a:cs typeface="Futura Ultra-Bold"/>
                <a:sym typeface="Futura Ultra-Bold"/>
              </a:rPr>
              <a:t>Use purple and black revision books</a:t>
            </a:r>
            <a:endParaRPr lang="en-US" sz="2400" b="1">
              <a:solidFill>
                <a:srgbClr val="FFFFFF"/>
              </a:solidFill>
              <a:latin typeface="Futura Ultra-Bold"/>
              <a:ea typeface="Futura Ultra-Bold"/>
              <a:cs typeface="Futura Ultra-Bold"/>
            </a:endParaRPr>
          </a:p>
        </p:txBody>
      </p:sp>
      <p:grpSp>
        <p:nvGrpSpPr>
          <p:cNvPr id="28" name="Group 2">
            <a:extLst>
              <a:ext uri="{FF2B5EF4-FFF2-40B4-BE49-F238E27FC236}">
                <a16:creationId xmlns:a16="http://schemas.microsoft.com/office/drawing/2014/main" id="{AF8750B4-D369-766D-0981-18AB7FB30F13}"/>
              </a:ext>
            </a:extLst>
          </p:cNvPr>
          <p:cNvGrpSpPr/>
          <p:nvPr/>
        </p:nvGrpSpPr>
        <p:grpSpPr>
          <a:xfrm>
            <a:off x="228600" y="7257245"/>
            <a:ext cx="7230536" cy="2912855"/>
            <a:chOff x="0" y="0"/>
            <a:chExt cx="10136378" cy="6011672"/>
          </a:xfrm>
        </p:grpSpPr>
        <p:sp>
          <p:nvSpPr>
            <p:cNvPr id="29" name="Freeform 3">
              <a:extLst>
                <a:ext uri="{FF2B5EF4-FFF2-40B4-BE49-F238E27FC236}">
                  <a16:creationId xmlns:a16="http://schemas.microsoft.com/office/drawing/2014/main" id="{B12FB5E1-E3E8-7F4E-8171-B3709F29E5D9}"/>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sp>
        <p:nvSpPr>
          <p:cNvPr id="30" name="TextBox 20">
            <a:extLst>
              <a:ext uri="{FF2B5EF4-FFF2-40B4-BE49-F238E27FC236}">
                <a16:creationId xmlns:a16="http://schemas.microsoft.com/office/drawing/2014/main" id="{012942BC-06C2-1BC5-17EA-F4CC4E943428}"/>
              </a:ext>
            </a:extLst>
          </p:cNvPr>
          <p:cNvSpPr txBox="1"/>
          <p:nvPr/>
        </p:nvSpPr>
        <p:spPr>
          <a:xfrm>
            <a:off x="274941" y="7356274"/>
            <a:ext cx="6955432" cy="461665"/>
          </a:xfrm>
          <a:prstGeom prst="rect">
            <a:avLst/>
          </a:prstGeom>
        </p:spPr>
        <p:txBody>
          <a:bodyPr wrap="square" lIns="0" tIns="0" rIns="0" bIns="0" rtlCol="0" anchor="t">
            <a:spAutoFit/>
          </a:bodyPr>
          <a:lstStyle/>
          <a:p>
            <a:pPr algn="ctr">
              <a:lnSpc>
                <a:spcPts val="3600"/>
              </a:lnSpc>
            </a:pPr>
            <a:r>
              <a:rPr lang="en-US" sz="3000" b="1">
                <a:solidFill>
                  <a:srgbClr val="FFFFFF"/>
                </a:solidFill>
                <a:latin typeface="Futura Ultra-Bold"/>
                <a:ea typeface="Futura Ultra-Bold"/>
                <a:cs typeface="Futura Ultra-Bold"/>
              </a:rPr>
              <a:t>LISTENING AND READING</a:t>
            </a:r>
            <a:endParaRPr lang="en-US" sz="3000" b="1">
              <a:solidFill>
                <a:srgbClr val="FFFFFF"/>
              </a:solidFill>
              <a:latin typeface="Futura Ultra-Bold"/>
              <a:ea typeface="Futura Ultra-Bold"/>
              <a:cs typeface="Futura Ultra-Bold"/>
              <a:sym typeface="Futura Ultra-Bold"/>
            </a:endParaRPr>
          </a:p>
        </p:txBody>
      </p:sp>
      <p:sp>
        <p:nvSpPr>
          <p:cNvPr id="31" name="TextBox 21">
            <a:extLst>
              <a:ext uri="{FF2B5EF4-FFF2-40B4-BE49-F238E27FC236}">
                <a16:creationId xmlns:a16="http://schemas.microsoft.com/office/drawing/2014/main" id="{8C85F417-E8FA-E437-1DC4-89F2DB2CD01C}"/>
              </a:ext>
            </a:extLst>
          </p:cNvPr>
          <p:cNvSpPr txBox="1"/>
          <p:nvPr/>
        </p:nvSpPr>
        <p:spPr>
          <a:xfrm>
            <a:off x="271369" y="7937015"/>
            <a:ext cx="6946066" cy="1989647"/>
          </a:xfrm>
          <a:prstGeom prst="rect">
            <a:avLst/>
          </a:prstGeom>
        </p:spPr>
        <p:txBody>
          <a:bodyPr wrap="square" lIns="0" tIns="0" rIns="0" bIns="0" rtlCol="0" anchor="t">
            <a:spAutoFit/>
          </a:bodyPr>
          <a:lstStyle/>
          <a:p>
            <a:pPr marL="342900" indent="-342900" algn="ctr">
              <a:lnSpc>
                <a:spcPts val="3240"/>
              </a:lnSpc>
              <a:buFont typeface="Arial" panose="020B0604020202020204" pitchFamily="34" charset="0"/>
              <a:buChar char="•"/>
            </a:pPr>
            <a:r>
              <a:rPr lang="en-US" sz="2400">
                <a:solidFill>
                  <a:srgbClr val="FFFFFF"/>
                </a:solidFill>
                <a:latin typeface="Futura"/>
                <a:sym typeface="Futura"/>
              </a:rPr>
              <a:t>Check the Active Learn Library is all gold or green</a:t>
            </a:r>
            <a:endParaRPr lang="en-US">
              <a:solidFill>
                <a:srgbClr val="000000"/>
              </a:solidFill>
              <a:latin typeface="Calibri"/>
              <a:ea typeface="Calibri"/>
              <a:cs typeface="Calibri"/>
            </a:endParaRP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Revise using your purple and black revision book</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Carry out the practice exam questions in your purple and black revision booklet</a:t>
            </a:r>
          </a:p>
        </p:txBody>
      </p:sp>
      <p:pic>
        <p:nvPicPr>
          <p:cNvPr id="32" name="Picture 31">
            <a:extLst>
              <a:ext uri="{FF2B5EF4-FFF2-40B4-BE49-F238E27FC236}">
                <a16:creationId xmlns:a16="http://schemas.microsoft.com/office/drawing/2014/main" id="{2D1F07BE-30B6-5E4E-155F-1FB42FD867CE}"/>
              </a:ext>
            </a:extLst>
          </p:cNvPr>
          <p:cNvPicPr>
            <a:picLocks noChangeAspect="1"/>
          </p:cNvPicPr>
          <p:nvPr/>
        </p:nvPicPr>
        <p:blipFill>
          <a:blip r:embed="rId7"/>
          <a:stretch>
            <a:fillRect/>
          </a:stretch>
        </p:blipFill>
        <p:spPr>
          <a:xfrm>
            <a:off x="13433485" y="1237890"/>
            <a:ext cx="2786332" cy="2656936"/>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B7A70-E482-340F-E865-8228031B1A7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2ECC543-C6A2-5520-2691-4E5354D2C543}"/>
              </a:ext>
            </a:extLst>
          </p:cNvPr>
          <p:cNvGrpSpPr/>
          <p:nvPr/>
        </p:nvGrpSpPr>
        <p:grpSpPr>
          <a:xfrm>
            <a:off x="228600" y="4367396"/>
            <a:ext cx="8416637" cy="4508716"/>
            <a:chOff x="0" y="0"/>
            <a:chExt cx="10136334" cy="6011622"/>
          </a:xfrm>
        </p:grpSpPr>
        <p:sp>
          <p:nvSpPr>
            <p:cNvPr id="3" name="Freeform 3">
              <a:extLst>
                <a:ext uri="{FF2B5EF4-FFF2-40B4-BE49-F238E27FC236}">
                  <a16:creationId xmlns:a16="http://schemas.microsoft.com/office/drawing/2014/main" id="{85F1BA44-7C4A-C6C8-098E-781A40A9F239}"/>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4" name="Group 4">
            <a:extLst>
              <a:ext uri="{FF2B5EF4-FFF2-40B4-BE49-F238E27FC236}">
                <a16:creationId xmlns:a16="http://schemas.microsoft.com/office/drawing/2014/main" id="{CDD69823-7BEA-FFCE-4B61-F3315339C358}"/>
              </a:ext>
            </a:extLst>
          </p:cNvPr>
          <p:cNvGrpSpPr/>
          <p:nvPr/>
        </p:nvGrpSpPr>
        <p:grpSpPr>
          <a:xfrm>
            <a:off x="3753066" y="3276353"/>
            <a:ext cx="2182089" cy="2182089"/>
            <a:chOff x="0" y="0"/>
            <a:chExt cx="2909452" cy="2909452"/>
          </a:xfrm>
        </p:grpSpPr>
        <p:sp>
          <p:nvSpPr>
            <p:cNvPr id="5" name="Freeform 5">
              <a:extLst>
                <a:ext uri="{FF2B5EF4-FFF2-40B4-BE49-F238E27FC236}">
                  <a16:creationId xmlns:a16="http://schemas.microsoft.com/office/drawing/2014/main" id="{FF2AA13C-B080-6702-0B3B-2D279E00E83C}"/>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6" name="Group 6">
            <a:extLst>
              <a:ext uri="{FF2B5EF4-FFF2-40B4-BE49-F238E27FC236}">
                <a16:creationId xmlns:a16="http://schemas.microsoft.com/office/drawing/2014/main" id="{A8987C00-29F6-BCFB-6A6F-03002BA40931}"/>
              </a:ext>
            </a:extLst>
          </p:cNvPr>
          <p:cNvGrpSpPr/>
          <p:nvPr/>
        </p:nvGrpSpPr>
        <p:grpSpPr>
          <a:xfrm>
            <a:off x="3839408" y="3362694"/>
            <a:ext cx="2009406" cy="2009406"/>
            <a:chOff x="0" y="0"/>
            <a:chExt cx="2679208" cy="2679208"/>
          </a:xfrm>
        </p:grpSpPr>
        <p:sp>
          <p:nvSpPr>
            <p:cNvPr id="7" name="Freeform 7">
              <a:extLst>
                <a:ext uri="{FF2B5EF4-FFF2-40B4-BE49-F238E27FC236}">
                  <a16:creationId xmlns:a16="http://schemas.microsoft.com/office/drawing/2014/main" id="{2C150A10-6298-9F61-7FAC-5691F75AAB90}"/>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8" name="Group 8">
            <a:extLst>
              <a:ext uri="{FF2B5EF4-FFF2-40B4-BE49-F238E27FC236}">
                <a16:creationId xmlns:a16="http://schemas.microsoft.com/office/drawing/2014/main" id="{3E93ED66-478A-968F-B42D-66F02912C6B2}"/>
              </a:ext>
            </a:extLst>
          </p:cNvPr>
          <p:cNvGrpSpPr/>
          <p:nvPr/>
        </p:nvGrpSpPr>
        <p:grpSpPr>
          <a:xfrm>
            <a:off x="8915400" y="4367396"/>
            <a:ext cx="9144000" cy="4508716"/>
            <a:chOff x="0" y="0"/>
            <a:chExt cx="10136334" cy="6011622"/>
          </a:xfrm>
        </p:grpSpPr>
        <p:sp>
          <p:nvSpPr>
            <p:cNvPr id="9" name="Freeform 9">
              <a:extLst>
                <a:ext uri="{FF2B5EF4-FFF2-40B4-BE49-F238E27FC236}">
                  <a16:creationId xmlns:a16="http://schemas.microsoft.com/office/drawing/2014/main" id="{AE02EF8E-4CBF-BFEA-07C8-19249E22F274}"/>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p>
              <a:endParaRPr lang="en-GB"/>
            </a:p>
          </p:txBody>
        </p:sp>
      </p:grpSp>
      <p:grpSp>
        <p:nvGrpSpPr>
          <p:cNvPr id="10" name="Group 10">
            <a:extLst>
              <a:ext uri="{FF2B5EF4-FFF2-40B4-BE49-F238E27FC236}">
                <a16:creationId xmlns:a16="http://schemas.microsoft.com/office/drawing/2014/main" id="{9F0E11F5-E6DE-3B8D-9A3B-820BC3E8AB6D}"/>
              </a:ext>
            </a:extLst>
          </p:cNvPr>
          <p:cNvGrpSpPr/>
          <p:nvPr/>
        </p:nvGrpSpPr>
        <p:grpSpPr>
          <a:xfrm>
            <a:off x="12352842" y="3276353"/>
            <a:ext cx="2182089" cy="2182089"/>
            <a:chOff x="0" y="0"/>
            <a:chExt cx="2909452" cy="2909452"/>
          </a:xfrm>
        </p:grpSpPr>
        <p:sp>
          <p:nvSpPr>
            <p:cNvPr id="11" name="Freeform 11">
              <a:extLst>
                <a:ext uri="{FF2B5EF4-FFF2-40B4-BE49-F238E27FC236}">
                  <a16:creationId xmlns:a16="http://schemas.microsoft.com/office/drawing/2014/main" id="{1CD8F337-DE61-448A-0D79-1EA54432C929}"/>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p>
              <a:endParaRPr lang="en-GB"/>
            </a:p>
          </p:txBody>
        </p:sp>
      </p:grpSp>
      <p:grpSp>
        <p:nvGrpSpPr>
          <p:cNvPr id="12" name="Group 12">
            <a:extLst>
              <a:ext uri="{FF2B5EF4-FFF2-40B4-BE49-F238E27FC236}">
                <a16:creationId xmlns:a16="http://schemas.microsoft.com/office/drawing/2014/main" id="{DC4895E9-F796-3AF5-69A6-B573C98A474A}"/>
              </a:ext>
            </a:extLst>
          </p:cNvPr>
          <p:cNvGrpSpPr/>
          <p:nvPr/>
        </p:nvGrpSpPr>
        <p:grpSpPr>
          <a:xfrm>
            <a:off x="12439180" y="3314197"/>
            <a:ext cx="2009406" cy="2009406"/>
            <a:chOff x="0" y="0"/>
            <a:chExt cx="2679208" cy="2679208"/>
          </a:xfrm>
        </p:grpSpPr>
        <p:sp>
          <p:nvSpPr>
            <p:cNvPr id="13" name="Freeform 13">
              <a:extLst>
                <a:ext uri="{FF2B5EF4-FFF2-40B4-BE49-F238E27FC236}">
                  <a16:creationId xmlns:a16="http://schemas.microsoft.com/office/drawing/2014/main" id="{A3CDFAE3-D189-7EF3-C37A-EC45D198E43C}"/>
                </a:ext>
              </a:extLst>
            </p:cNvPr>
            <p:cNvSpPr/>
            <p:nvPr/>
          </p:nvSpPr>
          <p:spPr>
            <a:xfrm>
              <a:off x="0" y="0"/>
              <a:ext cx="2679192" cy="2679192"/>
            </a:xfrm>
            <a:custGeom>
              <a:avLst/>
              <a:gdLst/>
              <a:ahLst/>
              <a:cxnLst/>
              <a:rect l="l" t="t" r="r" b="b"/>
              <a:pathLst>
                <a:path w="2679192" h="2679192">
                  <a:moveTo>
                    <a:pt x="0" y="1339596"/>
                  </a:moveTo>
                  <a:lnTo>
                    <a:pt x="1339596" y="0"/>
                  </a:lnTo>
                  <a:lnTo>
                    <a:pt x="2679192" y="1339596"/>
                  </a:lnTo>
                  <a:lnTo>
                    <a:pt x="1339596" y="2679192"/>
                  </a:lnTo>
                  <a:close/>
                </a:path>
              </a:pathLst>
            </a:custGeom>
            <a:solidFill>
              <a:srgbClr val="E72929"/>
            </a:solidFill>
          </p:spPr>
          <p:txBody>
            <a:bodyPr/>
            <a:lstStyle/>
            <a:p>
              <a:endParaRPr lang="en-GB"/>
            </a:p>
          </p:txBody>
        </p:sp>
      </p:grpSp>
      <p:grpSp>
        <p:nvGrpSpPr>
          <p:cNvPr id="14" name="Group 14">
            <a:extLst>
              <a:ext uri="{FF2B5EF4-FFF2-40B4-BE49-F238E27FC236}">
                <a16:creationId xmlns:a16="http://schemas.microsoft.com/office/drawing/2014/main" id="{6AD9EC9C-1AD5-9F9B-76AB-5B74D9B61523}"/>
              </a:ext>
            </a:extLst>
          </p:cNvPr>
          <p:cNvGrpSpPr/>
          <p:nvPr/>
        </p:nvGrpSpPr>
        <p:grpSpPr>
          <a:xfrm>
            <a:off x="0" y="519745"/>
            <a:ext cx="10363200" cy="1799999"/>
            <a:chOff x="0" y="0"/>
            <a:chExt cx="12192000" cy="1554290"/>
          </a:xfrm>
        </p:grpSpPr>
        <p:sp>
          <p:nvSpPr>
            <p:cNvPr id="15" name="Freeform 15">
              <a:extLst>
                <a:ext uri="{FF2B5EF4-FFF2-40B4-BE49-F238E27FC236}">
                  <a16:creationId xmlns:a16="http://schemas.microsoft.com/office/drawing/2014/main" id="{CD06F104-D62B-99FC-F401-10E2C7D1E9F4}"/>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6" name="Group 16">
            <a:extLst>
              <a:ext uri="{FF2B5EF4-FFF2-40B4-BE49-F238E27FC236}">
                <a16:creationId xmlns:a16="http://schemas.microsoft.com/office/drawing/2014/main" id="{8D6E6069-DF02-3322-CF05-D810C4702304}"/>
              </a:ext>
            </a:extLst>
          </p:cNvPr>
          <p:cNvGrpSpPr/>
          <p:nvPr/>
        </p:nvGrpSpPr>
        <p:grpSpPr>
          <a:xfrm>
            <a:off x="0" y="519746"/>
            <a:ext cx="936307" cy="1165718"/>
            <a:chOff x="0" y="0"/>
            <a:chExt cx="1248410" cy="1554290"/>
          </a:xfrm>
        </p:grpSpPr>
        <p:sp>
          <p:nvSpPr>
            <p:cNvPr id="17" name="Freeform 17">
              <a:extLst>
                <a:ext uri="{FF2B5EF4-FFF2-40B4-BE49-F238E27FC236}">
                  <a16:creationId xmlns:a16="http://schemas.microsoft.com/office/drawing/2014/main" id="{961796B6-CD5C-63B3-02C2-CD9D461FF53F}"/>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20" name="TextBox 20">
            <a:extLst>
              <a:ext uri="{FF2B5EF4-FFF2-40B4-BE49-F238E27FC236}">
                <a16:creationId xmlns:a16="http://schemas.microsoft.com/office/drawing/2014/main" id="{4EC2F9E7-FBFB-7CF1-B7A7-B1DC24080210}"/>
              </a:ext>
            </a:extLst>
          </p:cNvPr>
          <p:cNvSpPr txBox="1"/>
          <p:nvPr/>
        </p:nvSpPr>
        <p:spPr>
          <a:xfrm>
            <a:off x="468250" y="4469562"/>
            <a:ext cx="3300186" cy="923330"/>
          </a:xfrm>
          <a:prstGeom prst="rect">
            <a:avLst/>
          </a:prstGeom>
        </p:spPr>
        <p:txBody>
          <a:bodyPr wrap="square" lIns="0" tIns="0" rIns="0" bIns="0" rtlCol="0" anchor="t">
            <a:spAutoFit/>
          </a:bodyPr>
          <a:lstStyle/>
          <a:p>
            <a:pPr algn="ctr">
              <a:lnSpc>
                <a:spcPts val="3600"/>
              </a:lnSpc>
            </a:pPr>
            <a:r>
              <a:rPr lang="en-US" sz="3000" b="1" i="1">
                <a:solidFill>
                  <a:srgbClr val="FFFFFF"/>
                </a:solidFill>
                <a:latin typeface="Futura Ultra-Bold"/>
                <a:ea typeface="Futura Ultra-Bold"/>
                <a:cs typeface="Futura Ultra-Bold"/>
                <a:sym typeface="Futura Ultra-Bold"/>
              </a:rPr>
              <a:t>Section A</a:t>
            </a:r>
          </a:p>
          <a:p>
            <a:pPr algn="ctr">
              <a:lnSpc>
                <a:spcPts val="3600"/>
              </a:lnSpc>
            </a:pPr>
            <a:r>
              <a:rPr lang="en-US" sz="3000" b="1" i="1">
                <a:solidFill>
                  <a:srgbClr val="FFFFFF"/>
                </a:solidFill>
                <a:latin typeface="Futura Ultra-Bold"/>
                <a:ea typeface="Futura Ultra-Bold"/>
                <a:cs typeface="Futura Ultra-Bold"/>
                <a:sym typeface="Futura Ultra-Bold"/>
              </a:rPr>
              <a:t>45 marks</a:t>
            </a:r>
            <a:endParaRPr lang="en-US" sz="3000" b="1" i="1">
              <a:solidFill>
                <a:srgbClr val="FFFFFF"/>
              </a:solidFill>
              <a:latin typeface="Futura Ultra-Bold"/>
              <a:ea typeface="Futura Ultra-Bold"/>
              <a:cs typeface="Futura Ultra-Bold"/>
            </a:endParaRPr>
          </a:p>
        </p:txBody>
      </p:sp>
      <p:sp>
        <p:nvSpPr>
          <p:cNvPr id="22" name="TextBox 22">
            <a:extLst>
              <a:ext uri="{FF2B5EF4-FFF2-40B4-BE49-F238E27FC236}">
                <a16:creationId xmlns:a16="http://schemas.microsoft.com/office/drawing/2014/main" id="{A9C7A395-74E0-BE85-1F00-E46FC699C8E7}"/>
              </a:ext>
            </a:extLst>
          </p:cNvPr>
          <p:cNvSpPr txBox="1"/>
          <p:nvPr/>
        </p:nvSpPr>
        <p:spPr>
          <a:xfrm>
            <a:off x="9036831" y="4596661"/>
            <a:ext cx="3402349" cy="861774"/>
          </a:xfrm>
          <a:prstGeom prst="rect">
            <a:avLst/>
          </a:prstGeom>
        </p:spPr>
        <p:txBody>
          <a:bodyPr wrap="square" lIns="0" tIns="0" rIns="0" bIns="0" rtlCol="0" anchor="t">
            <a:spAutoFit/>
          </a:bodyPr>
          <a:lstStyle/>
          <a:p>
            <a:pPr algn="ctr">
              <a:lnSpc>
                <a:spcPts val="3600"/>
              </a:lnSpc>
            </a:pPr>
            <a:r>
              <a:rPr lang="en-US" sz="2400" b="1">
                <a:solidFill>
                  <a:srgbClr val="FFFFFF"/>
                </a:solidFill>
                <a:latin typeface="Futura Ultra-Bold"/>
                <a:sym typeface="Futura Ultra-Bold"/>
              </a:rPr>
              <a:t>Section B</a:t>
            </a:r>
          </a:p>
          <a:p>
            <a:pPr algn="ctr">
              <a:lnSpc>
                <a:spcPts val="3600"/>
              </a:lnSpc>
            </a:pPr>
            <a:r>
              <a:rPr lang="en-US" sz="2400" b="1">
                <a:solidFill>
                  <a:srgbClr val="FFFFFF"/>
                </a:solidFill>
                <a:latin typeface="Futura Ultra-Bold"/>
              </a:rPr>
              <a:t>15 marks</a:t>
            </a:r>
          </a:p>
        </p:txBody>
      </p:sp>
      <p:sp>
        <p:nvSpPr>
          <p:cNvPr id="23" name="TextBox 23">
            <a:extLst>
              <a:ext uri="{FF2B5EF4-FFF2-40B4-BE49-F238E27FC236}">
                <a16:creationId xmlns:a16="http://schemas.microsoft.com/office/drawing/2014/main" id="{22DC085A-BE9A-D315-2A7F-5387C00069FC}"/>
              </a:ext>
            </a:extLst>
          </p:cNvPr>
          <p:cNvSpPr txBox="1"/>
          <p:nvPr/>
        </p:nvSpPr>
        <p:spPr>
          <a:xfrm>
            <a:off x="9153005" y="5802061"/>
            <a:ext cx="8684722" cy="2823850"/>
          </a:xfrm>
          <a:prstGeom prst="rect">
            <a:avLst/>
          </a:prstGeom>
        </p:spPr>
        <p:txBody>
          <a:bodyPr wrap="square" lIns="0" tIns="0" rIns="0" bIns="0" rtlCol="0" anchor="t">
            <a:spAutoFit/>
          </a:bodyPr>
          <a:lstStyle/>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sym typeface="Futura"/>
              </a:rPr>
              <a:t>Make notes on 3 key scenes in 'Life of Pi' or 'Feel Me' - what happened?</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For each scene, write down how the actors used their bodies, stage space and voices</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For each scene, write down how the lighting/sound/set/stage furniture and props/costume were used in this scene</a:t>
            </a:r>
          </a:p>
          <a:p>
            <a:pPr marL="285750" indent="-285750" algn="ctr">
              <a:lnSpc>
                <a:spcPts val="3240"/>
              </a:lnSpc>
              <a:buFont typeface="Arial" panose="020B0604020202020204" pitchFamily="34" charset="0"/>
              <a:buChar char="•"/>
            </a:pPr>
            <a:r>
              <a:rPr lang="en-US" sz="2400">
                <a:solidFill>
                  <a:srgbClr val="FFFFFF"/>
                </a:solidFill>
                <a:latin typeface="Futura"/>
                <a:ea typeface="Futura"/>
                <a:cs typeface="Futura"/>
              </a:rPr>
              <a:t>Revise key terminology in drama – both acting and design</a:t>
            </a:r>
          </a:p>
        </p:txBody>
      </p:sp>
      <p:sp>
        <p:nvSpPr>
          <p:cNvPr id="24" name="TextBox 24">
            <a:extLst>
              <a:ext uri="{FF2B5EF4-FFF2-40B4-BE49-F238E27FC236}">
                <a16:creationId xmlns:a16="http://schemas.microsoft.com/office/drawing/2014/main" id="{10548955-1E03-8CA3-9D34-370E29914232}"/>
              </a:ext>
            </a:extLst>
          </p:cNvPr>
          <p:cNvSpPr txBox="1"/>
          <p:nvPr/>
        </p:nvSpPr>
        <p:spPr>
          <a:xfrm>
            <a:off x="754380" y="587276"/>
            <a:ext cx="8008131" cy="1102866"/>
          </a:xfrm>
          <a:prstGeom prst="rect">
            <a:avLst/>
          </a:prstGeom>
        </p:spPr>
        <p:txBody>
          <a:bodyPr wrap="square" lIns="0" tIns="0" rIns="0" bIns="0" rtlCol="0" anchor="t">
            <a:spAutoFit/>
          </a:body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Drama</a:t>
            </a:r>
          </a:p>
        </p:txBody>
      </p:sp>
      <p:pic>
        <p:nvPicPr>
          <p:cNvPr id="27" name="Picture 26">
            <a:extLst>
              <a:ext uri="{FF2B5EF4-FFF2-40B4-BE49-F238E27FC236}">
                <a16:creationId xmlns:a16="http://schemas.microsoft.com/office/drawing/2014/main" id="{F970D6BF-B41C-9D03-7108-CFD197E4A94F}"/>
              </a:ext>
            </a:extLst>
          </p:cNvPr>
          <p:cNvPicPr>
            <a:picLocks noChangeAspect="1"/>
          </p:cNvPicPr>
          <p:nvPr/>
        </p:nvPicPr>
        <p:blipFill>
          <a:blip r:embed="rId2"/>
          <a:stretch>
            <a:fillRect/>
          </a:stretch>
        </p:blipFill>
        <p:spPr>
          <a:xfrm>
            <a:off x="15621000" y="330389"/>
            <a:ext cx="1676190" cy="1800000"/>
          </a:xfrm>
          <a:prstGeom prst="rect">
            <a:avLst/>
          </a:prstGeom>
        </p:spPr>
      </p:pic>
      <p:sp>
        <p:nvSpPr>
          <p:cNvPr id="18" name="TextBox 22">
            <a:extLst>
              <a:ext uri="{FF2B5EF4-FFF2-40B4-BE49-F238E27FC236}">
                <a16:creationId xmlns:a16="http://schemas.microsoft.com/office/drawing/2014/main" id="{D57C9E47-6480-4FC3-81A5-5EAB525D8570}"/>
              </a:ext>
            </a:extLst>
          </p:cNvPr>
          <p:cNvSpPr txBox="1"/>
          <p:nvPr/>
        </p:nvSpPr>
        <p:spPr>
          <a:xfrm>
            <a:off x="14427804" y="4915495"/>
            <a:ext cx="3402349" cy="421910"/>
          </a:xfrm>
          <a:prstGeom prst="rect">
            <a:avLst/>
          </a:prstGeom>
        </p:spPr>
        <p:txBody>
          <a:bodyPr wrap="square" lIns="0" tIns="0" rIns="0" bIns="0" rtlCol="0" anchor="t">
            <a:spAutoFit/>
          </a:bodyPr>
          <a:lstStyle/>
          <a:p>
            <a:pPr algn="ctr">
              <a:lnSpc>
                <a:spcPts val="3600"/>
              </a:lnSpc>
            </a:pPr>
            <a:r>
              <a:rPr lang="en-US" sz="2400" b="1">
                <a:solidFill>
                  <a:srgbClr val="FFFFFF"/>
                </a:solidFill>
                <a:latin typeface="Futura Ultra-Bold"/>
                <a:sym typeface="Futura Ultra-Bold"/>
              </a:rPr>
              <a:t>30 minutes</a:t>
            </a:r>
            <a:endParaRPr lang="en-US"/>
          </a:p>
        </p:txBody>
      </p:sp>
      <p:sp>
        <p:nvSpPr>
          <p:cNvPr id="19" name="TextBox 23">
            <a:extLst>
              <a:ext uri="{FF2B5EF4-FFF2-40B4-BE49-F238E27FC236}">
                <a16:creationId xmlns:a16="http://schemas.microsoft.com/office/drawing/2014/main" id="{5E32F118-CF1C-B660-1585-90A4204BA283}"/>
              </a:ext>
            </a:extLst>
          </p:cNvPr>
          <p:cNvSpPr txBox="1"/>
          <p:nvPr/>
        </p:nvSpPr>
        <p:spPr>
          <a:xfrm>
            <a:off x="228560" y="5617946"/>
            <a:ext cx="8414558" cy="3644587"/>
          </a:xfrm>
          <a:prstGeom prst="rect">
            <a:avLst/>
          </a:prstGeom>
        </p:spPr>
        <p:txBody>
          <a:bodyPr wrap="square" lIns="0" tIns="0" rIns="0" bIns="0" rtlCol="0" anchor="t">
            <a:spAutoFit/>
          </a:bodyPr>
          <a:lstStyle/>
          <a:p>
            <a:pPr marL="285750" indent="-285750" algn="ctr">
              <a:lnSpc>
                <a:spcPts val="3240"/>
              </a:lnSpc>
              <a:buFont typeface="Arial" panose="020B0604020202020204" pitchFamily="34" charset="0"/>
              <a:buChar char="•"/>
            </a:pPr>
            <a:r>
              <a:rPr lang="en-US" sz="2400">
                <a:solidFill>
                  <a:srgbClr val="FFFFFF"/>
                </a:solidFill>
                <a:latin typeface="Futura"/>
                <a:sym typeface="Futura"/>
              </a:rPr>
              <a:t>Revise key scenes in DNA – how would you direct and design that scene?</a:t>
            </a:r>
          </a:p>
          <a:p>
            <a:pPr marL="285750" indent="-285750" algn="ctr">
              <a:lnSpc>
                <a:spcPts val="3240"/>
              </a:lnSpc>
              <a:buFont typeface="Arial" panose="020B0604020202020204" pitchFamily="34" charset="0"/>
              <a:buChar char="•"/>
            </a:pPr>
            <a:r>
              <a:rPr lang="en-US" sz="2400">
                <a:solidFill>
                  <a:srgbClr val="FFFFFF"/>
                </a:solidFill>
                <a:latin typeface="Futura"/>
              </a:rPr>
              <a:t>Revise key terminology in drama – both acting and design</a:t>
            </a:r>
          </a:p>
          <a:p>
            <a:pPr marL="285750" indent="-285750" algn="ctr">
              <a:lnSpc>
                <a:spcPts val="3240"/>
              </a:lnSpc>
              <a:buFont typeface="Arial" panose="020B0604020202020204" pitchFamily="34" charset="0"/>
              <a:buChar char="•"/>
            </a:pPr>
            <a:r>
              <a:rPr lang="en-US" sz="2400">
                <a:solidFill>
                  <a:srgbClr val="FFFFFF"/>
                </a:solidFill>
                <a:latin typeface="Futura"/>
              </a:rPr>
              <a:t>Use Anna Starbuck videos for access to GCSE support</a:t>
            </a:r>
          </a:p>
          <a:p>
            <a:pPr marL="285750" indent="-285750" algn="ctr">
              <a:lnSpc>
                <a:spcPts val="3240"/>
              </a:lnSpc>
              <a:buFont typeface="Arial,Sans-Serif" panose="020B0604020202020204" pitchFamily="34" charset="0"/>
              <a:buChar char="•"/>
            </a:pPr>
            <a:r>
              <a:rPr lang="en-US" sz="2400">
                <a:solidFill>
                  <a:srgbClr val="FFFFFF"/>
                </a:solidFill>
                <a:latin typeface="Futura"/>
              </a:rPr>
              <a:t>Practice past exam questions</a:t>
            </a:r>
            <a:endParaRPr lang="en-US" sz="2400">
              <a:solidFill>
                <a:srgbClr val="000000"/>
              </a:solidFill>
              <a:latin typeface="Futura"/>
            </a:endParaRPr>
          </a:p>
          <a:p>
            <a:pPr marL="285750" indent="-285750" algn="ctr">
              <a:lnSpc>
                <a:spcPts val="3240"/>
              </a:lnSpc>
              <a:buFont typeface="Arial,Sans-Serif" panose="020B0604020202020204" pitchFamily="34" charset="0"/>
              <a:buChar char="•"/>
            </a:pPr>
            <a:r>
              <a:rPr lang="en-US" sz="2400">
                <a:solidFill>
                  <a:srgbClr val="FFFFFF"/>
                </a:solidFill>
                <a:latin typeface="Futura"/>
              </a:rPr>
              <a:t>Upgrade your in-lesson responses</a:t>
            </a:r>
            <a:endParaRPr lang="en-US" sz="2400">
              <a:solidFill>
                <a:srgbClr val="000000"/>
              </a:solidFill>
              <a:latin typeface="Futura"/>
            </a:endParaRPr>
          </a:p>
          <a:p>
            <a:pPr marL="285750" indent="-285750" algn="ctr">
              <a:lnSpc>
                <a:spcPts val="3240"/>
              </a:lnSpc>
              <a:buFont typeface="Arial,Sans-Serif" panose="020B0604020202020204" pitchFamily="34" charset="0"/>
              <a:buChar char="•"/>
            </a:pPr>
            <a:r>
              <a:rPr lang="en-US" sz="2400">
                <a:solidFill>
                  <a:srgbClr val="FFFFFF"/>
                </a:solidFill>
                <a:latin typeface="Futura"/>
              </a:rPr>
              <a:t>Use feedback from your previous Literature exam as a focal point when writing here</a:t>
            </a:r>
            <a:endParaRPr lang="en-US"/>
          </a:p>
          <a:p>
            <a:pPr marL="285750" indent="-285750" algn="ctr">
              <a:lnSpc>
                <a:spcPts val="3240"/>
              </a:lnSpc>
              <a:buFont typeface="Arial" panose="020B0604020202020204" pitchFamily="34" charset="0"/>
              <a:buChar char="•"/>
            </a:pPr>
            <a:endParaRPr lang="en-US" sz="2400">
              <a:solidFill>
                <a:srgbClr val="FFFFFF"/>
              </a:solidFill>
              <a:latin typeface="Futura"/>
            </a:endParaRPr>
          </a:p>
        </p:txBody>
      </p:sp>
      <p:sp>
        <p:nvSpPr>
          <p:cNvPr id="21" name="TextBox 22">
            <a:extLst>
              <a:ext uri="{FF2B5EF4-FFF2-40B4-BE49-F238E27FC236}">
                <a16:creationId xmlns:a16="http://schemas.microsoft.com/office/drawing/2014/main" id="{0F40705E-27BC-0AEB-11A2-C2E76462CD1A}"/>
              </a:ext>
            </a:extLst>
          </p:cNvPr>
          <p:cNvSpPr txBox="1"/>
          <p:nvPr/>
        </p:nvSpPr>
        <p:spPr>
          <a:xfrm>
            <a:off x="5233758" y="4908387"/>
            <a:ext cx="3402349" cy="400110"/>
          </a:xfrm>
          <a:prstGeom prst="rect">
            <a:avLst/>
          </a:prstGeom>
        </p:spPr>
        <p:txBody>
          <a:bodyPr wrap="square" lIns="0" tIns="0" rIns="0" bIns="0" rtlCol="0" anchor="t">
            <a:spAutoFit/>
          </a:bodyPr>
          <a:lstStyle/>
          <a:p>
            <a:pPr algn="ctr">
              <a:lnSpc>
                <a:spcPts val="3600"/>
              </a:lnSpc>
            </a:pPr>
            <a:r>
              <a:rPr lang="en-US" sz="2400" b="1">
                <a:solidFill>
                  <a:srgbClr val="FFFFFF"/>
                </a:solidFill>
                <a:latin typeface="Futura Ultra-Bold"/>
              </a:rPr>
              <a:t>1 hour 15 minutes</a:t>
            </a:r>
          </a:p>
        </p:txBody>
      </p:sp>
    </p:spTree>
    <p:extLst>
      <p:ext uri="{BB962C8B-B14F-4D97-AF65-F5344CB8AC3E}">
        <p14:creationId xmlns:p14="http://schemas.microsoft.com/office/powerpoint/2010/main" val="92216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C90C-29CF-257F-4EF3-1B0D7796816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A31485-F050-3B6A-629F-F94599FB7F46}"/>
              </a:ext>
            </a:extLst>
          </p:cNvPr>
          <p:cNvGrpSpPr/>
          <p:nvPr/>
        </p:nvGrpSpPr>
        <p:grpSpPr>
          <a:xfrm>
            <a:off x="152617" y="3496588"/>
            <a:ext cx="8820346" cy="3907661"/>
            <a:chOff x="0" y="0"/>
            <a:chExt cx="10136378" cy="6011672"/>
          </a:xfrm>
        </p:grpSpPr>
        <p:sp>
          <p:nvSpPr>
            <p:cNvPr id="3" name="Freeform 3">
              <a:extLst>
                <a:ext uri="{FF2B5EF4-FFF2-40B4-BE49-F238E27FC236}">
                  <a16:creationId xmlns:a16="http://schemas.microsoft.com/office/drawing/2014/main" id="{348F932D-7375-3652-FEBA-FAD1B587B078}"/>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7175" indent="-257175">
                <a:buFont typeface="Arial" panose="020B0604020202020204" pitchFamily="34" charset="0"/>
                <a:buChar char="•"/>
              </a:pPr>
              <a:endParaRPr lang="en-GB" sz="1800"/>
            </a:p>
          </p:txBody>
        </p:sp>
      </p:grpSp>
      <p:grpSp>
        <p:nvGrpSpPr>
          <p:cNvPr id="4" name="Group 4">
            <a:extLst>
              <a:ext uri="{FF2B5EF4-FFF2-40B4-BE49-F238E27FC236}">
                <a16:creationId xmlns:a16="http://schemas.microsoft.com/office/drawing/2014/main" id="{E6729663-3D45-61F0-5554-B2190078FDA0}"/>
              </a:ext>
            </a:extLst>
          </p:cNvPr>
          <p:cNvGrpSpPr/>
          <p:nvPr/>
        </p:nvGrpSpPr>
        <p:grpSpPr>
          <a:xfrm>
            <a:off x="6970399" y="3276354"/>
            <a:ext cx="2182089" cy="2182089"/>
            <a:chOff x="0" y="0"/>
            <a:chExt cx="2909452" cy="2909452"/>
          </a:xfrm>
        </p:grpSpPr>
        <p:sp>
          <p:nvSpPr>
            <p:cNvPr id="5" name="Freeform 5">
              <a:extLst>
                <a:ext uri="{FF2B5EF4-FFF2-40B4-BE49-F238E27FC236}">
                  <a16:creationId xmlns:a16="http://schemas.microsoft.com/office/drawing/2014/main" id="{B9A62F27-A1C0-9BCD-9B09-78445D589189}"/>
                </a:ext>
              </a:extLst>
            </p:cNvPr>
            <p:cNvSpPr/>
            <p:nvPr/>
          </p:nvSpPr>
          <p:spPr>
            <a:xfrm>
              <a:off x="0" y="0"/>
              <a:ext cx="2909443" cy="2909443"/>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1800"/>
            </a:p>
          </p:txBody>
        </p:sp>
      </p:grpSp>
      <p:grpSp>
        <p:nvGrpSpPr>
          <p:cNvPr id="8" name="Group 8">
            <a:extLst>
              <a:ext uri="{FF2B5EF4-FFF2-40B4-BE49-F238E27FC236}">
                <a16:creationId xmlns:a16="http://schemas.microsoft.com/office/drawing/2014/main" id="{4D0A88EA-CEAF-8D94-25E9-BD4C1A8495BA}"/>
              </a:ext>
            </a:extLst>
          </p:cNvPr>
          <p:cNvGrpSpPr/>
          <p:nvPr/>
        </p:nvGrpSpPr>
        <p:grpSpPr>
          <a:xfrm>
            <a:off x="9138377" y="1570529"/>
            <a:ext cx="8989290" cy="4047006"/>
            <a:chOff x="0" y="0"/>
            <a:chExt cx="10136334" cy="6011622"/>
          </a:xfrm>
        </p:grpSpPr>
        <p:sp>
          <p:nvSpPr>
            <p:cNvPr id="9" name="Freeform 9">
              <a:extLst>
                <a:ext uri="{FF2B5EF4-FFF2-40B4-BE49-F238E27FC236}">
                  <a16:creationId xmlns:a16="http://schemas.microsoft.com/office/drawing/2014/main" id="{E4AD4B5E-5A26-2003-6628-3E2319424FF5}"/>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1800"/>
            </a:p>
          </p:txBody>
        </p:sp>
      </p:grpSp>
      <p:grpSp>
        <p:nvGrpSpPr>
          <p:cNvPr id="14" name="Group 14">
            <a:extLst>
              <a:ext uri="{FF2B5EF4-FFF2-40B4-BE49-F238E27FC236}">
                <a16:creationId xmlns:a16="http://schemas.microsoft.com/office/drawing/2014/main" id="{B701B2A0-9D01-BFBF-A4A6-CD8C3CB77330}"/>
              </a:ext>
            </a:extLst>
          </p:cNvPr>
          <p:cNvGrpSpPr/>
          <p:nvPr/>
        </p:nvGrpSpPr>
        <p:grpSpPr>
          <a:xfrm>
            <a:off x="10137" y="128023"/>
            <a:ext cx="10363200" cy="1799999"/>
            <a:chOff x="0" y="0"/>
            <a:chExt cx="12192000" cy="1554290"/>
          </a:xfrm>
        </p:grpSpPr>
        <p:sp>
          <p:nvSpPr>
            <p:cNvPr id="15" name="Freeform 15">
              <a:extLst>
                <a:ext uri="{FF2B5EF4-FFF2-40B4-BE49-F238E27FC236}">
                  <a16:creationId xmlns:a16="http://schemas.microsoft.com/office/drawing/2014/main" id="{355326EC-E054-62E9-34BD-6FA866FF5AB9}"/>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1800"/>
            </a:p>
          </p:txBody>
        </p:sp>
      </p:grpSp>
      <p:grpSp>
        <p:nvGrpSpPr>
          <p:cNvPr id="16" name="Group 16">
            <a:extLst>
              <a:ext uri="{FF2B5EF4-FFF2-40B4-BE49-F238E27FC236}">
                <a16:creationId xmlns:a16="http://schemas.microsoft.com/office/drawing/2014/main" id="{29FB3B6B-0458-EA53-1CFA-38960CBA4269}"/>
              </a:ext>
            </a:extLst>
          </p:cNvPr>
          <p:cNvGrpSpPr/>
          <p:nvPr/>
        </p:nvGrpSpPr>
        <p:grpSpPr>
          <a:xfrm>
            <a:off x="1" y="519748"/>
            <a:ext cx="936308" cy="1165718"/>
            <a:chOff x="0" y="0"/>
            <a:chExt cx="1248410" cy="1554290"/>
          </a:xfrm>
        </p:grpSpPr>
        <p:sp>
          <p:nvSpPr>
            <p:cNvPr id="17" name="Freeform 17">
              <a:extLst>
                <a:ext uri="{FF2B5EF4-FFF2-40B4-BE49-F238E27FC236}">
                  <a16:creationId xmlns:a16="http://schemas.microsoft.com/office/drawing/2014/main" id="{FB4B2DE0-C254-9CD1-A6DC-B5A1DF82F91D}"/>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1800"/>
            </a:p>
          </p:txBody>
        </p:sp>
      </p:grpSp>
      <p:sp>
        <p:nvSpPr>
          <p:cNvPr id="20" name="TextBox 20">
            <a:extLst>
              <a:ext uri="{FF2B5EF4-FFF2-40B4-BE49-F238E27FC236}">
                <a16:creationId xmlns:a16="http://schemas.microsoft.com/office/drawing/2014/main" id="{CD07CE05-E30C-DFC8-421C-5190931B16A1}"/>
              </a:ext>
            </a:extLst>
          </p:cNvPr>
          <p:cNvSpPr txBox="1"/>
          <p:nvPr/>
        </p:nvSpPr>
        <p:spPr>
          <a:xfrm>
            <a:off x="2853" y="3917619"/>
            <a:ext cx="6557415" cy="861774"/>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lnSpc>
                <a:spcPts val="3600"/>
              </a:lnSpc>
            </a:pPr>
            <a:r>
              <a:rPr lang="en-US" sz="2400" b="1">
                <a:solidFill>
                  <a:srgbClr val="FFFFFF"/>
                </a:solidFill>
                <a:latin typeface="Futura Ultra-Bold"/>
                <a:sym typeface="Futura Ultra-Bold"/>
              </a:rPr>
              <a:t>Why was Hitler appointed Chancellor? </a:t>
            </a:r>
          </a:p>
          <a:p>
            <a:pPr algn="ctr">
              <a:lnSpc>
                <a:spcPts val="3600"/>
              </a:lnSpc>
            </a:pPr>
            <a:r>
              <a:rPr lang="en-US" sz="2400" b="1">
                <a:solidFill>
                  <a:srgbClr val="FFFFFF"/>
                </a:solidFill>
                <a:latin typeface="Futura Ultra-Bold"/>
              </a:rPr>
              <a:t>36 marks</a:t>
            </a:r>
          </a:p>
        </p:txBody>
      </p:sp>
      <p:sp>
        <p:nvSpPr>
          <p:cNvPr id="22" name="TextBox 22">
            <a:extLst>
              <a:ext uri="{FF2B5EF4-FFF2-40B4-BE49-F238E27FC236}">
                <a16:creationId xmlns:a16="http://schemas.microsoft.com/office/drawing/2014/main" id="{3E6EB687-57C6-2017-E150-CE02CA9374BE}"/>
              </a:ext>
            </a:extLst>
          </p:cNvPr>
          <p:cNvSpPr txBox="1"/>
          <p:nvPr/>
        </p:nvSpPr>
        <p:spPr>
          <a:xfrm>
            <a:off x="9906871" y="2267088"/>
            <a:ext cx="6974139" cy="400110"/>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lnSpc>
                <a:spcPts val="3600"/>
              </a:lnSpc>
            </a:pPr>
            <a:r>
              <a:rPr lang="en-US" sz="2400" b="1">
                <a:solidFill>
                  <a:srgbClr val="FFFFFF"/>
                </a:solidFill>
                <a:latin typeface="Futura Ultra-Bold"/>
              </a:rPr>
              <a:t>The creation of a dictatorship – 12 marks</a:t>
            </a:r>
          </a:p>
        </p:txBody>
      </p:sp>
      <p:sp>
        <p:nvSpPr>
          <p:cNvPr id="23" name="TextBox 23">
            <a:extLst>
              <a:ext uri="{FF2B5EF4-FFF2-40B4-BE49-F238E27FC236}">
                <a16:creationId xmlns:a16="http://schemas.microsoft.com/office/drawing/2014/main" id="{8A6B883C-A836-C48F-1360-492EC09B713D}"/>
              </a:ext>
            </a:extLst>
          </p:cNvPr>
          <p:cNvSpPr txBox="1"/>
          <p:nvPr/>
        </p:nvSpPr>
        <p:spPr>
          <a:xfrm>
            <a:off x="9909989" y="2988844"/>
            <a:ext cx="5674850" cy="2845416"/>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85750" indent="-285750">
              <a:lnSpc>
                <a:spcPts val="3240"/>
              </a:lnSpc>
              <a:buFont typeface="Arial" panose="020B0604020202020204" pitchFamily="34" charset="0"/>
              <a:buChar char="•"/>
            </a:pPr>
            <a:r>
              <a:rPr lang="en-US" sz="2100">
                <a:solidFill>
                  <a:srgbClr val="FFFFFF"/>
                </a:solidFill>
                <a:latin typeface="Futura"/>
                <a:sym typeface="Futura"/>
              </a:rPr>
              <a:t>The Reichstag Fire and the impact</a:t>
            </a:r>
            <a:endParaRPr lang="en-US"/>
          </a:p>
          <a:p>
            <a:pPr marL="285750" indent="-285750">
              <a:lnSpc>
                <a:spcPts val="3240"/>
              </a:lnSpc>
              <a:buFont typeface="Arial" panose="020B0604020202020204" pitchFamily="34" charset="0"/>
              <a:buChar char="•"/>
            </a:pPr>
            <a:r>
              <a:rPr lang="en-US" sz="2100">
                <a:solidFill>
                  <a:srgbClr val="FFFFFF"/>
                </a:solidFill>
                <a:latin typeface="Futura"/>
                <a:ea typeface="Futura"/>
                <a:cs typeface="Futura"/>
              </a:rPr>
              <a:t>The Enabling Law</a:t>
            </a:r>
          </a:p>
          <a:p>
            <a:pPr marL="285750" indent="-285750">
              <a:lnSpc>
                <a:spcPts val="3240"/>
              </a:lnSpc>
              <a:buFont typeface="Arial" panose="020B0604020202020204" pitchFamily="34" charset="0"/>
              <a:buChar char="•"/>
            </a:pPr>
            <a:r>
              <a:rPr lang="en-US" sz="2100">
                <a:solidFill>
                  <a:srgbClr val="FFFFFF"/>
                </a:solidFill>
                <a:latin typeface="Futura"/>
                <a:ea typeface="Futura"/>
                <a:cs typeface="Futura"/>
              </a:rPr>
              <a:t>The creation of a 'one party state'</a:t>
            </a:r>
          </a:p>
          <a:p>
            <a:pPr marL="285750" indent="-285750">
              <a:lnSpc>
                <a:spcPts val="3240"/>
              </a:lnSpc>
              <a:buFont typeface="Arial" panose="020B0604020202020204" pitchFamily="34" charset="0"/>
              <a:buChar char="•"/>
            </a:pPr>
            <a:r>
              <a:rPr lang="en-US" sz="2100">
                <a:solidFill>
                  <a:srgbClr val="FFFFFF"/>
                </a:solidFill>
                <a:latin typeface="Futura"/>
                <a:ea typeface="Futura"/>
                <a:cs typeface="Futura"/>
              </a:rPr>
              <a:t>The Night of the Long Knives</a:t>
            </a:r>
          </a:p>
          <a:p>
            <a:pPr marL="285750" indent="-285750" algn="ctr">
              <a:lnSpc>
                <a:spcPts val="3240"/>
              </a:lnSpc>
              <a:buFont typeface="Arial" panose="020B0604020202020204" pitchFamily="34" charset="0"/>
              <a:buChar char="•"/>
            </a:pPr>
            <a:endParaRPr lang="en-US" sz="2100">
              <a:solidFill>
                <a:srgbClr val="FFFFFF"/>
              </a:solidFill>
              <a:latin typeface="Futura"/>
              <a:ea typeface="Futura"/>
              <a:cs typeface="Futura"/>
            </a:endParaRPr>
          </a:p>
          <a:p>
            <a:pPr marL="285750" indent="-285750" algn="ctr">
              <a:lnSpc>
                <a:spcPts val="3240"/>
              </a:lnSpc>
              <a:buFont typeface="Arial" panose="020B0604020202020204" pitchFamily="34" charset="0"/>
              <a:buChar char="•"/>
            </a:pPr>
            <a:endParaRPr lang="en-US" sz="2400">
              <a:solidFill>
                <a:srgbClr val="FFFFFF"/>
              </a:solidFill>
              <a:latin typeface="Futura"/>
              <a:ea typeface="Futura"/>
              <a:cs typeface="Futura"/>
            </a:endParaRPr>
          </a:p>
          <a:p>
            <a:pPr algn="ctr">
              <a:lnSpc>
                <a:spcPts val="3240"/>
              </a:lnSpc>
            </a:pPr>
            <a:endParaRPr lang="en-US" sz="2400">
              <a:solidFill>
                <a:srgbClr val="FFFFFF"/>
              </a:solidFill>
              <a:latin typeface="Futura"/>
              <a:ea typeface="Futura"/>
              <a:cs typeface="Futura"/>
            </a:endParaRPr>
          </a:p>
        </p:txBody>
      </p:sp>
      <p:sp>
        <p:nvSpPr>
          <p:cNvPr id="24" name="TextBox 24">
            <a:extLst>
              <a:ext uri="{FF2B5EF4-FFF2-40B4-BE49-F238E27FC236}">
                <a16:creationId xmlns:a16="http://schemas.microsoft.com/office/drawing/2014/main" id="{49DB4AA9-13A9-C12B-8B72-9274376CDBFA}"/>
              </a:ext>
            </a:extLst>
          </p:cNvPr>
          <p:cNvSpPr txBox="1"/>
          <p:nvPr/>
        </p:nvSpPr>
        <p:spPr>
          <a:xfrm>
            <a:off x="754380" y="587277"/>
            <a:ext cx="8008131" cy="1102866"/>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lnSpc>
                <a:spcPts val="4320"/>
              </a:lnSpc>
            </a:pPr>
            <a:r>
              <a:rPr lang="en-US" sz="3600" b="1" dirty="0">
                <a:solidFill>
                  <a:srgbClr val="000000"/>
                </a:solidFill>
                <a:latin typeface="Futura Ultra-Bold"/>
                <a:ea typeface="Futura Ultra-Bold"/>
                <a:cs typeface="Futura Ultra-Bold"/>
                <a:sym typeface="Futura Ultra-Bold"/>
              </a:rPr>
              <a:t>How to Prepare and Succeed: </a:t>
            </a:r>
          </a:p>
          <a:p>
            <a:pPr algn="ctr">
              <a:lnSpc>
                <a:spcPts val="4320"/>
              </a:lnSpc>
            </a:pPr>
            <a:r>
              <a:rPr lang="en-US" sz="3600" b="1" dirty="0">
                <a:solidFill>
                  <a:srgbClr val="000000"/>
                </a:solidFill>
                <a:latin typeface="Futura Ultra-Bold"/>
                <a:ea typeface="Futura Ultra-Bold"/>
                <a:cs typeface="Futura Ultra-Bold"/>
                <a:sym typeface="Futura Ultra-Bold"/>
              </a:rPr>
              <a:t>History</a:t>
            </a:r>
            <a:endParaRPr lang="en-US" sz="3600" b="1" dirty="0">
              <a:solidFill>
                <a:srgbClr val="000000"/>
              </a:solidFill>
              <a:latin typeface="Futura Ultra-Bold"/>
              <a:ea typeface="Futura Ultra-Bold"/>
              <a:cs typeface="Futura Ultra-Bold"/>
            </a:endParaRPr>
          </a:p>
        </p:txBody>
      </p:sp>
      <p:pic>
        <p:nvPicPr>
          <p:cNvPr id="27" name="Picture 26">
            <a:extLst>
              <a:ext uri="{FF2B5EF4-FFF2-40B4-BE49-F238E27FC236}">
                <a16:creationId xmlns:a16="http://schemas.microsoft.com/office/drawing/2014/main" id="{413976A0-2072-7F0A-923A-8FD7EEBC00A9}"/>
              </a:ext>
            </a:extLst>
          </p:cNvPr>
          <p:cNvPicPr>
            <a:picLocks noChangeAspect="1"/>
          </p:cNvPicPr>
          <p:nvPr/>
        </p:nvPicPr>
        <p:blipFill>
          <a:blip r:embed="rId2"/>
          <a:stretch>
            <a:fillRect/>
          </a:stretch>
        </p:blipFill>
        <p:spPr>
          <a:xfrm>
            <a:off x="15621000" y="330389"/>
            <a:ext cx="1676190" cy="1800000"/>
          </a:xfrm>
          <a:prstGeom prst="rect">
            <a:avLst/>
          </a:prstGeom>
        </p:spPr>
      </p:pic>
      <p:sp>
        <p:nvSpPr>
          <p:cNvPr id="19" name="TextBox 23">
            <a:extLst>
              <a:ext uri="{FF2B5EF4-FFF2-40B4-BE49-F238E27FC236}">
                <a16:creationId xmlns:a16="http://schemas.microsoft.com/office/drawing/2014/main" id="{060F337D-B16F-9103-2B20-DED6C3903762}"/>
              </a:ext>
            </a:extLst>
          </p:cNvPr>
          <p:cNvSpPr txBox="1"/>
          <p:nvPr/>
        </p:nvSpPr>
        <p:spPr>
          <a:xfrm>
            <a:off x="160295" y="5054130"/>
            <a:ext cx="8369477" cy="1586012"/>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nSpc>
                <a:spcPts val="3240"/>
              </a:lnSpc>
            </a:pPr>
            <a:endParaRPr lang="en-US" sz="2100">
              <a:solidFill>
                <a:srgbClr val="FFFFFF"/>
              </a:solidFill>
              <a:latin typeface="Futura"/>
              <a:ea typeface="Futura"/>
              <a:cs typeface="Futura"/>
              <a:sym typeface="Futura"/>
            </a:endParaRPr>
          </a:p>
          <a:p>
            <a:pPr marL="428625" indent="-428625">
              <a:lnSpc>
                <a:spcPts val="3240"/>
              </a:lnSpc>
              <a:buFont typeface="Arial" panose="020B0604020202020204" pitchFamily="34" charset="0"/>
              <a:buChar char="•"/>
            </a:pPr>
            <a:r>
              <a:rPr lang="en-US" sz="2100">
                <a:solidFill>
                  <a:srgbClr val="FFFFFF"/>
                </a:solidFill>
                <a:latin typeface="Futura"/>
                <a:ea typeface="Futura"/>
                <a:cs typeface="Futura"/>
                <a:sym typeface="Futura"/>
              </a:rPr>
              <a:t>Impact of the Depression on votes for the Nazi Party</a:t>
            </a:r>
            <a:endParaRPr lang="en-US" sz="2100">
              <a:solidFill>
                <a:srgbClr val="FFFFFF"/>
              </a:solidFill>
              <a:latin typeface="Futura"/>
              <a:ea typeface="Futura"/>
              <a:cs typeface="Futura"/>
            </a:endParaRPr>
          </a:p>
          <a:p>
            <a:pPr marL="428625" indent="-428625">
              <a:lnSpc>
                <a:spcPts val="3240"/>
              </a:lnSpc>
              <a:buFont typeface="Arial" panose="020B0604020202020204" pitchFamily="34" charset="0"/>
              <a:buChar char="•"/>
            </a:pPr>
            <a:r>
              <a:rPr lang="en-US" sz="2100">
                <a:solidFill>
                  <a:srgbClr val="FFFFFF"/>
                </a:solidFill>
                <a:latin typeface="Futura"/>
                <a:ea typeface="Futura"/>
                <a:cs typeface="Futura"/>
              </a:rPr>
              <a:t>Who voted for the Nazi Party </a:t>
            </a:r>
          </a:p>
          <a:p>
            <a:pPr marL="428625" indent="-428625">
              <a:lnSpc>
                <a:spcPts val="3240"/>
              </a:lnSpc>
              <a:buFont typeface="Arial" panose="020B0604020202020204" pitchFamily="34" charset="0"/>
              <a:buChar char="•"/>
            </a:pPr>
            <a:r>
              <a:rPr lang="en-US" sz="2100">
                <a:solidFill>
                  <a:srgbClr val="FFFFFF"/>
                </a:solidFill>
                <a:latin typeface="Futura"/>
                <a:ea typeface="Futura"/>
                <a:cs typeface="Futura"/>
              </a:rPr>
              <a:t>Why President Hindenburg appointed Hitler as Chancellor</a:t>
            </a:r>
          </a:p>
        </p:txBody>
      </p:sp>
      <p:sp>
        <p:nvSpPr>
          <p:cNvPr id="21" name="Rectangle: Rounded Corners 20">
            <a:extLst>
              <a:ext uri="{FF2B5EF4-FFF2-40B4-BE49-F238E27FC236}">
                <a16:creationId xmlns:a16="http://schemas.microsoft.com/office/drawing/2014/main" id="{F8F73741-B4DD-4373-287A-BB2196AB3111}"/>
              </a:ext>
            </a:extLst>
          </p:cNvPr>
          <p:cNvSpPr/>
          <p:nvPr/>
        </p:nvSpPr>
        <p:spPr>
          <a:xfrm>
            <a:off x="1496185" y="2475129"/>
            <a:ext cx="6162295" cy="1026371"/>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GB" sz="3200"/>
              <a:t>Paper 3 – Weimar &amp; Nazi Germany</a:t>
            </a:r>
            <a:endParaRPr lang="en-GB" sz="3200">
              <a:cs typeface="Calibri"/>
            </a:endParaRPr>
          </a:p>
          <a:p>
            <a:pPr algn="ctr"/>
            <a:r>
              <a:rPr lang="en-GB" sz="3200"/>
              <a:t>1 hour 30 minutes</a:t>
            </a:r>
            <a:endParaRPr lang="en-GB" sz="3200">
              <a:cs typeface="Calibri"/>
            </a:endParaRPr>
          </a:p>
        </p:txBody>
      </p:sp>
      <p:grpSp>
        <p:nvGrpSpPr>
          <p:cNvPr id="26" name="Group 8">
            <a:extLst>
              <a:ext uri="{FF2B5EF4-FFF2-40B4-BE49-F238E27FC236}">
                <a16:creationId xmlns:a16="http://schemas.microsoft.com/office/drawing/2014/main" id="{B70D5A3F-B167-148A-4278-0E1E157997AE}"/>
              </a:ext>
            </a:extLst>
          </p:cNvPr>
          <p:cNvGrpSpPr/>
          <p:nvPr/>
        </p:nvGrpSpPr>
        <p:grpSpPr>
          <a:xfrm>
            <a:off x="9055523" y="6239994"/>
            <a:ext cx="8989290" cy="4047006"/>
            <a:chOff x="0" y="0"/>
            <a:chExt cx="10136334" cy="6011622"/>
          </a:xfrm>
        </p:grpSpPr>
        <p:sp>
          <p:nvSpPr>
            <p:cNvPr id="28" name="Freeform 9">
              <a:extLst>
                <a:ext uri="{FF2B5EF4-FFF2-40B4-BE49-F238E27FC236}">
                  <a16:creationId xmlns:a16="http://schemas.microsoft.com/office/drawing/2014/main" id="{D341F269-3581-37BF-FAF4-91A1B6ED900E}"/>
                </a:ext>
              </a:extLst>
            </p:cNvPr>
            <p:cNvSpPr/>
            <p:nvPr/>
          </p:nvSpPr>
          <p:spPr>
            <a:xfrm>
              <a:off x="0" y="0"/>
              <a:ext cx="10136378" cy="6011672"/>
            </a:xfrm>
            <a:custGeom>
              <a:avLst/>
              <a:gdLst/>
              <a:ahLst/>
              <a:cxnLst/>
              <a:rect l="l" t="t" r="r" b="b"/>
              <a:pathLst>
                <a:path w="10136378" h="6011672">
                  <a:moveTo>
                    <a:pt x="0" y="0"/>
                  </a:moveTo>
                  <a:lnTo>
                    <a:pt x="10136378" y="0"/>
                  </a:lnTo>
                  <a:lnTo>
                    <a:pt x="10136378" y="6011672"/>
                  </a:lnTo>
                  <a:lnTo>
                    <a:pt x="0" y="6011672"/>
                  </a:lnTo>
                  <a:close/>
                </a:path>
              </a:pathLst>
            </a:custGeom>
            <a:solidFill>
              <a:srgbClr val="E72929"/>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1800"/>
            </a:p>
          </p:txBody>
        </p:sp>
      </p:grpSp>
      <p:sp>
        <p:nvSpPr>
          <p:cNvPr id="31" name="Rectangle: Rounded Corners 30">
            <a:extLst>
              <a:ext uri="{FF2B5EF4-FFF2-40B4-BE49-F238E27FC236}">
                <a16:creationId xmlns:a16="http://schemas.microsoft.com/office/drawing/2014/main" id="{FD2A56D2-923B-4631-56C0-7271EE801973}"/>
              </a:ext>
            </a:extLst>
          </p:cNvPr>
          <p:cNvSpPr/>
          <p:nvPr/>
        </p:nvSpPr>
        <p:spPr>
          <a:xfrm>
            <a:off x="10137" y="7523497"/>
            <a:ext cx="8809074" cy="26988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GB" sz="4050"/>
          </a:p>
          <a:p>
            <a:pPr algn="ctr"/>
            <a:r>
              <a:rPr lang="en-GB" sz="2800" b="1" dirty="0"/>
              <a:t>Refer to past retrieval tests and upgraded work.</a:t>
            </a:r>
            <a:endParaRPr lang="en-GB" sz="2800" b="1" dirty="0">
              <a:cs typeface="Calibri"/>
            </a:endParaRPr>
          </a:p>
          <a:p>
            <a:pPr algn="ctr"/>
            <a:r>
              <a:rPr lang="en-GB" sz="2800" b="1" dirty="0"/>
              <a:t>BUG exam questions.</a:t>
            </a:r>
            <a:endParaRPr lang="en-GB" sz="2800" b="1" dirty="0">
              <a:cs typeface="Calibri"/>
            </a:endParaRPr>
          </a:p>
          <a:p>
            <a:pPr algn="ctr"/>
            <a:r>
              <a:rPr lang="en-GB" sz="2800" b="1" dirty="0"/>
              <a:t>Use GCSE Pod &amp; the ‘ Clear Revise’ revision guide</a:t>
            </a:r>
            <a:endParaRPr lang="en-GB" sz="2800" b="1" dirty="0">
              <a:cs typeface="Calibri"/>
            </a:endParaRPr>
          </a:p>
          <a:p>
            <a:pPr algn="ctr"/>
            <a:r>
              <a:rPr lang="en-GB" sz="2800" b="1" dirty="0"/>
              <a:t>Attend intervention on Wednesdays.</a:t>
            </a:r>
            <a:endParaRPr lang="en-GB" sz="2800" b="1" dirty="0">
              <a:cs typeface="Calibri"/>
            </a:endParaRPr>
          </a:p>
          <a:p>
            <a:pPr algn="ctr"/>
            <a:endParaRPr lang="en-GB" sz="2800">
              <a:cs typeface="Calibri"/>
            </a:endParaRPr>
          </a:p>
        </p:txBody>
      </p:sp>
      <p:sp>
        <p:nvSpPr>
          <p:cNvPr id="33" name="TextBox 32">
            <a:extLst>
              <a:ext uri="{FF2B5EF4-FFF2-40B4-BE49-F238E27FC236}">
                <a16:creationId xmlns:a16="http://schemas.microsoft.com/office/drawing/2014/main" id="{802C731B-4459-AF75-B6A8-4BFF3B401559}"/>
              </a:ext>
            </a:extLst>
          </p:cNvPr>
          <p:cNvSpPr txBox="1"/>
          <p:nvPr/>
        </p:nvSpPr>
        <p:spPr>
          <a:xfrm>
            <a:off x="9462371" y="6492241"/>
            <a:ext cx="3297017" cy="461665"/>
          </a:xfrm>
          <a:prstGeom prst="rect">
            <a:avLst/>
          </a:prstGeom>
          <a:noFill/>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GB" sz="2400" b="1">
                <a:solidFill>
                  <a:schemeClr val="bg1"/>
                </a:solidFill>
              </a:rPr>
              <a:t>This is a SKILLS paper!</a:t>
            </a:r>
            <a:endParaRPr lang="en-US">
              <a:solidFill>
                <a:schemeClr val="bg1"/>
              </a:solidFill>
            </a:endParaRPr>
          </a:p>
        </p:txBody>
      </p:sp>
      <p:sp>
        <p:nvSpPr>
          <p:cNvPr id="36" name="TextBox 35">
            <a:extLst>
              <a:ext uri="{FF2B5EF4-FFF2-40B4-BE49-F238E27FC236}">
                <a16:creationId xmlns:a16="http://schemas.microsoft.com/office/drawing/2014/main" id="{5934FB63-6F19-CB6C-6F97-1FBC9B368166}"/>
              </a:ext>
            </a:extLst>
          </p:cNvPr>
          <p:cNvSpPr txBox="1"/>
          <p:nvPr/>
        </p:nvSpPr>
        <p:spPr>
          <a:xfrm>
            <a:off x="9612044" y="7432633"/>
            <a:ext cx="7827670" cy="1938992"/>
          </a:xfrm>
          <a:prstGeom prst="rect">
            <a:avLst/>
          </a:prstGeom>
          <a:noFill/>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428625" indent="-428625">
              <a:buFont typeface="Arial" panose="020B0604020202020204" pitchFamily="34" charset="0"/>
              <a:buChar char="•"/>
            </a:pPr>
            <a:r>
              <a:rPr lang="en-GB" sz="2400">
                <a:solidFill>
                  <a:schemeClr val="bg1"/>
                </a:solidFill>
                <a:latin typeface="Futura"/>
              </a:rPr>
              <a:t>Almost half the marks you can gain without any own knowledge</a:t>
            </a:r>
          </a:p>
          <a:p>
            <a:pPr marL="428625" indent="-428625">
              <a:buFont typeface="Arial" panose="020B0604020202020204" pitchFamily="34" charset="0"/>
              <a:buChar char="•"/>
            </a:pPr>
            <a:endParaRPr lang="en-GB" sz="2400">
              <a:solidFill>
                <a:schemeClr val="bg1"/>
              </a:solidFill>
              <a:latin typeface="Futura"/>
            </a:endParaRPr>
          </a:p>
          <a:p>
            <a:pPr marL="428625" indent="-428625">
              <a:buFont typeface="Arial" panose="020B0604020202020204" pitchFamily="34" charset="0"/>
              <a:buChar char="•"/>
            </a:pPr>
            <a:r>
              <a:rPr lang="en-GB" sz="2400">
                <a:solidFill>
                  <a:schemeClr val="bg1"/>
                </a:solidFill>
                <a:latin typeface="Futura"/>
              </a:rPr>
              <a:t>This paper is testing your ability to infer from sources and evaluate interpretations (different views)</a:t>
            </a:r>
          </a:p>
        </p:txBody>
      </p:sp>
      <p:pic>
        <p:nvPicPr>
          <p:cNvPr id="6" name="Picture 5" descr="Hitler Vector Images (over 160)">
            <a:extLst>
              <a:ext uri="{FF2B5EF4-FFF2-40B4-BE49-F238E27FC236}">
                <a16:creationId xmlns:a16="http://schemas.microsoft.com/office/drawing/2014/main" id="{E496ED5A-D8E1-96AB-5839-02DFD346F1BE}"/>
              </a:ext>
            </a:extLst>
          </p:cNvPr>
          <p:cNvPicPr>
            <a:picLocks noChangeAspect="1"/>
          </p:cNvPicPr>
          <p:nvPr/>
        </p:nvPicPr>
        <p:blipFill>
          <a:blip r:embed="rId3"/>
          <a:stretch>
            <a:fillRect/>
          </a:stretch>
        </p:blipFill>
        <p:spPr>
          <a:xfrm>
            <a:off x="7222067" y="3595330"/>
            <a:ext cx="1600199" cy="1657006"/>
          </a:xfrm>
          <a:prstGeom prst="rect">
            <a:avLst/>
          </a:prstGeom>
        </p:spPr>
      </p:pic>
      <p:sp>
        <p:nvSpPr>
          <p:cNvPr id="13" name="Freeform 5">
            <a:extLst>
              <a:ext uri="{FF2B5EF4-FFF2-40B4-BE49-F238E27FC236}">
                <a16:creationId xmlns:a16="http://schemas.microsoft.com/office/drawing/2014/main" id="{8EB655C1-3940-33DD-689A-524B0EA6F01D}"/>
              </a:ext>
            </a:extLst>
          </p:cNvPr>
          <p:cNvSpPr/>
          <p:nvPr/>
        </p:nvSpPr>
        <p:spPr>
          <a:xfrm>
            <a:off x="15976100" y="3130400"/>
            <a:ext cx="2182082" cy="2182082"/>
          </a:xfrm>
          <a:custGeom>
            <a:avLst/>
            <a:gdLst/>
            <a:ahLst/>
            <a:cxnLst/>
            <a:rect l="l" t="t" r="r" b="b"/>
            <a:pathLst>
              <a:path w="2909443" h="2909443">
                <a:moveTo>
                  <a:pt x="0" y="1454785"/>
                </a:moveTo>
                <a:lnTo>
                  <a:pt x="1454785" y="0"/>
                </a:lnTo>
                <a:lnTo>
                  <a:pt x="2909443" y="1454785"/>
                </a:lnTo>
                <a:lnTo>
                  <a:pt x="1454785" y="2909443"/>
                </a:lnTo>
                <a:close/>
              </a:path>
            </a:pathLst>
          </a:custGeom>
          <a:solidFill>
            <a:srgbClr val="FFFFFF"/>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1800"/>
          </a:p>
        </p:txBody>
      </p:sp>
      <p:pic>
        <p:nvPicPr>
          <p:cNvPr id="7" name="Picture 6" descr="Nazi Flag Editorial Stock Photo - Stock Image | Shutterstock Editorial">
            <a:extLst>
              <a:ext uri="{FF2B5EF4-FFF2-40B4-BE49-F238E27FC236}">
                <a16:creationId xmlns:a16="http://schemas.microsoft.com/office/drawing/2014/main" id="{7070D32D-7C58-0FAE-B314-583C322CC8EB}"/>
              </a:ext>
            </a:extLst>
          </p:cNvPr>
          <p:cNvPicPr>
            <a:picLocks noChangeAspect="1"/>
          </p:cNvPicPr>
          <p:nvPr/>
        </p:nvPicPr>
        <p:blipFill>
          <a:blip r:embed="rId4"/>
          <a:srcRect l="15625" t="26804" r="18867" b="17842"/>
          <a:stretch/>
        </p:blipFill>
        <p:spPr>
          <a:xfrm>
            <a:off x="16371418" y="3714577"/>
            <a:ext cx="1765224" cy="1145103"/>
          </a:xfrm>
          <a:prstGeom prst="rect">
            <a:avLst/>
          </a:prstGeom>
        </p:spPr>
      </p:pic>
    </p:spTree>
    <p:extLst>
      <p:ext uri="{BB962C8B-B14F-4D97-AF65-F5344CB8AC3E}">
        <p14:creationId xmlns:p14="http://schemas.microsoft.com/office/powerpoint/2010/main" val="654509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925e06d-5bf7-40ef-b613-2de4150db5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70733BE8179498FA8714FDB28CB3C" ma:contentTypeVersion="18" ma:contentTypeDescription="Create a new document." ma:contentTypeScope="" ma:versionID="851b9f1965371f7f7c09fc49ff372748">
  <xsd:schema xmlns:xsd="http://www.w3.org/2001/XMLSchema" xmlns:xs="http://www.w3.org/2001/XMLSchema" xmlns:p="http://schemas.microsoft.com/office/2006/metadata/properties" xmlns:ns3="6925e06d-5bf7-40ef-b613-2de4150db5c2" xmlns:ns4="aff4038a-66e5-4721-983a-e0308e6d2563" targetNamespace="http://schemas.microsoft.com/office/2006/metadata/properties" ma:root="true" ma:fieldsID="6a6f6a606e6110c9e0bc78e6c79aa336" ns3:_="" ns4:_="">
    <xsd:import namespace="6925e06d-5bf7-40ef-b613-2de4150db5c2"/>
    <xsd:import namespace="aff4038a-66e5-4721-983a-e0308e6d256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5e06d-5bf7-40ef-b613-2de4150db5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f4038a-66e5-4721-983a-e0308e6d25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536AA9-0D37-47A3-A05B-25ADD8763779}">
  <ds:schemaRefs>
    <ds:schemaRef ds:uri="http://schemas.openxmlformats.org/package/2006/metadata/core-properties"/>
    <ds:schemaRef ds:uri="http://purl.org/dc/dcmitype/"/>
    <ds:schemaRef ds:uri="6925e06d-5bf7-40ef-b613-2de4150db5c2"/>
    <ds:schemaRef ds:uri="aff4038a-66e5-4721-983a-e0308e6d2563"/>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97539C85-1956-4D01-8F53-B45FB6ADB440}">
  <ds:schemaRefs>
    <ds:schemaRef ds:uri="http://schemas.microsoft.com/sharepoint/v3/contenttype/forms"/>
  </ds:schemaRefs>
</ds:datastoreItem>
</file>

<file path=customXml/itemProps3.xml><?xml version="1.0" encoding="utf-8"?>
<ds:datastoreItem xmlns:ds="http://schemas.openxmlformats.org/officeDocument/2006/customXml" ds:itemID="{D489CED8-EF44-4A95-8D45-6379B360172E}">
  <ds:schemaRefs>
    <ds:schemaRef ds:uri="6925e06d-5bf7-40ef-b613-2de4150db5c2"/>
    <ds:schemaRef ds:uri="aff4038a-66e5-4721-983a-e0308e6d25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1463</TotalTime>
  <Words>2621</Words>
  <Application>Microsoft Office PowerPoint</Application>
  <PresentationFormat>Custom</PresentationFormat>
  <Paragraphs>285</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Futura Ultra-Bold</vt:lpstr>
      <vt:lpstr>Arial,Sans-Serif</vt:lpstr>
      <vt:lpstr>Futura</vt:lpstr>
      <vt:lpstr>Courier New</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Geometric Classy Work Performance Report Presentation</dc:title>
  <dc:creator>Miss L Murfin (rLMU)</dc:creator>
  <cp:lastModifiedBy>Miss L Murfin (rLMU)</cp:lastModifiedBy>
  <cp:revision>131</cp:revision>
  <dcterms:created xsi:type="dcterms:W3CDTF">2006-08-16T00:00:00Z</dcterms:created>
  <dcterms:modified xsi:type="dcterms:W3CDTF">2025-01-09T18:13:58Z</dcterms:modified>
  <dc:identifier>DAGUkEKgNpY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0x010100AA370733BE8179498FA8714FDB28CB3C</vt:lpwstr>
  </property>
</Properties>
</file>